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4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101" d="100"/>
          <a:sy n="101" d="100"/>
        </p:scale>
        <p:origin x="19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Specific focus on numerical examples, and leading into perfect squares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Brackets: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Expanding double </a:t>
            </a:r>
            <a:r>
              <a:rPr lang="en-GB" sz="4400" b="1" dirty="0" smtClean="0">
                <a:solidFill>
                  <a:schemeClr val="bg1"/>
                </a:solidFill>
              </a:rPr>
              <a:t>brackets</a:t>
            </a:r>
            <a:endParaRPr lang="en-GB" sz="4400" b="1" dirty="0">
              <a:solidFill>
                <a:schemeClr val="bg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2493558" y="3870057"/>
                <a:ext cx="237943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+5</m:t>
                          </m:r>
                        </m:e>
                      </m:d>
                      <m:d>
                        <m:dPr>
                          <m:ctrlP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3558" y="3870057"/>
                <a:ext cx="2379434" cy="369332"/>
              </a:xfrm>
              <a:prstGeom prst="rect">
                <a:avLst/>
              </a:prstGeom>
              <a:blipFill>
                <a:blip r:embed="rId7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/>
              <p:nvPr/>
            </p:nvSpPr>
            <p:spPr>
              <a:xfrm>
                <a:off x="2475728" y="4574102"/>
                <a:ext cx="237943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d>
                        <m:dPr>
                          <m:ctrlP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+5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5728" y="4574102"/>
                <a:ext cx="2379434" cy="369332"/>
              </a:xfrm>
              <a:prstGeom prst="rect">
                <a:avLst/>
              </a:prstGeom>
              <a:blipFill>
                <a:blip r:embed="rId8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/>
              <p:nvPr/>
            </p:nvSpPr>
            <p:spPr>
              <a:xfrm>
                <a:off x="2457898" y="5278147"/>
                <a:ext cx="237943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+5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7898" y="5278147"/>
                <a:ext cx="2379434" cy="369332"/>
              </a:xfrm>
              <a:prstGeom prst="rect">
                <a:avLst/>
              </a:prstGeom>
              <a:blipFill>
                <a:blip r:embed="rId9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809393"/>
                <a:ext cx="3086807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NZ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  <m:d>
                        <m:dPr>
                          <m:ctrlP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NZ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+7</m:t>
                          </m:r>
                        </m:e>
                      </m:d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809393"/>
                <a:ext cx="3086807" cy="98488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/>
              <p:nvPr/>
            </p:nvSpPr>
            <p:spPr>
              <a:xfrm>
                <a:off x="4889993" y="809393"/>
                <a:ext cx="3178049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−3)(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+7)=</m:t>
                      </m:r>
                    </m:oMath>
                  </m:oMathPara>
                </a14:m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993" y="809393"/>
                <a:ext cx="3178049" cy="9848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@kevinweav2003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@kevinweav2003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483096" y="160065"/>
                <a:ext cx="3896247" cy="65556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1. 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20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20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+5</m:t>
                        </m:r>
                      </m:e>
                    </m:d>
                    <m:d>
                      <m:dPr>
                        <m:ctrlPr>
                          <a:rPr kumimoji="0" lang="en-GB" sz="20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20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20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+3</m:t>
                        </m:r>
                      </m:e>
                    </m:d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+5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+5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5.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−5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6.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7.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8.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−3)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9.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3)</m:t>
                        </m:r>
                      </m:e>
                      <m:sup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10.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+4)</m:t>
                        </m:r>
                      </m:e>
                      <m:sup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11.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+7)</m:t>
                        </m:r>
                      </m:e>
                      <m:sup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</p:txBody>
          </p:sp>
        </mc:Choice>
        <mc:Fallback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096" y="160065"/>
                <a:ext cx="3896247" cy="6555641"/>
              </a:xfrm>
              <a:prstGeom prst="rect">
                <a:avLst/>
              </a:prstGeom>
              <a:blipFill>
                <a:blip r:embed="rId2"/>
                <a:stretch>
                  <a:fillRect l="-1565" t="-465" b="-651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/>
              <p:nvPr/>
            </p:nvSpPr>
            <p:spPr>
              <a:xfrm>
                <a:off x="4812837" y="160064"/>
                <a:ext cx="4216400" cy="44012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12. 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20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+2</m:t>
                        </m:r>
                      </m:e>
                    </m:d>
                    <m:d>
                      <m:dPr>
                        <m:ctrlPr>
                          <a:rPr kumimoji="0" lang="en-GB" sz="20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20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20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+7</m:t>
                        </m:r>
                      </m:e>
                    </m:d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13.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+7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14.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−6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 lvl="0"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 smtClean="0">
                    <a:solidFill>
                      <a:srgbClr val="007FFF"/>
                    </a:solidFill>
                  </a:rPr>
                  <a:t>15.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−6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 smtClean="0">
                    <a:solidFill>
                      <a:srgbClr val="007FFF"/>
                    </a:solidFill>
                  </a:rPr>
                  <a:t>16.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+6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−6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 smtClean="0">
                    <a:solidFill>
                      <a:srgbClr val="007FFF"/>
                    </a:solidFill>
                  </a:rPr>
                  <a:t>17.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+5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−5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 smtClean="0">
                    <a:solidFill>
                      <a:srgbClr val="007FFF"/>
                    </a:solidFill>
                  </a:rPr>
                  <a:t>18.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+5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5−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</p:txBody>
          </p:sp>
        </mc:Choice>
        <mc:Fallback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2837" y="160064"/>
                <a:ext cx="4216400" cy="4401205"/>
              </a:xfrm>
              <a:prstGeom prst="rect">
                <a:avLst/>
              </a:prstGeom>
              <a:blipFill>
                <a:blip r:embed="rId3"/>
                <a:stretch>
                  <a:fillRect l="-1592" t="-693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@kevinweav2003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507371" y="169591"/>
                <a:ext cx="3896247" cy="65556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1. 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20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20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+5</m:t>
                        </m:r>
                      </m:e>
                    </m:d>
                    <m:d>
                      <m:dPr>
                        <m:ctrlPr>
                          <a:rPr kumimoji="0" lang="en-GB" sz="20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20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20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+3</m:t>
                        </m:r>
                      </m:e>
                    </m:d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sSup>
                      <m:sSupPr>
                        <m:ctrlP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+8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+15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+5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+8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+15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+5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15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−15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5.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−5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15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6.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+12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7.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+9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8.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−3)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+9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9.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3)</m:t>
                        </m:r>
                      </m:e>
                      <m:sup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+9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10.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+4)</m:t>
                        </m:r>
                      </m:e>
                      <m:sup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+16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11.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+7)</m:t>
                        </m:r>
                      </m:e>
                      <m:sup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14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+49</m:t>
                    </m:r>
                  </m:oMath>
                </a14:m>
                <a:endParaRPr lang="en-GB" sz="2000" dirty="0"/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371" y="169591"/>
                <a:ext cx="3896247" cy="6555641"/>
              </a:xfrm>
              <a:prstGeom prst="rect">
                <a:avLst/>
              </a:prstGeom>
              <a:blipFill>
                <a:blip r:embed="rId2"/>
                <a:stretch>
                  <a:fillRect l="-1565" t="-558" b="-744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/>
              <p:nvPr/>
            </p:nvSpPr>
            <p:spPr>
              <a:xfrm>
                <a:off x="4837112" y="169590"/>
                <a:ext cx="4216400" cy="44012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12. 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20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+2</m:t>
                        </m:r>
                      </m:e>
                    </m:d>
                    <m:d>
                      <m:dPr>
                        <m:ctrlPr>
                          <a:rPr kumimoji="0" lang="en-GB" sz="20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20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20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+7</m:t>
                        </m:r>
                      </m:e>
                    </m:d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sSup>
                      <m:sSupPr>
                        <m:ctrlP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+9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+14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13.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+7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+7</m:t>
                    </m:r>
                  </m:oMath>
                </a14:m>
                <a:endParaRPr lang="en-GB" sz="2000" dirty="0"/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14.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−6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+6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 smtClean="0">
                    <a:solidFill>
                      <a:srgbClr val="007FFF"/>
                    </a:solidFill>
                  </a:rPr>
                  <a:t>15.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−6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−6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 smtClean="0">
                    <a:solidFill>
                      <a:srgbClr val="007FFF"/>
                    </a:solidFill>
                  </a:rPr>
                  <a:t>16.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+6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−6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36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 smtClean="0">
                    <a:solidFill>
                      <a:srgbClr val="007FFF"/>
                    </a:solidFill>
                  </a:rPr>
                  <a:t>17.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+5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−5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25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 smtClean="0">
                    <a:solidFill>
                      <a:srgbClr val="007FFF"/>
                    </a:solidFill>
                  </a:rPr>
                  <a:t>18.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+5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5−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25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</p:txBody>
          </p:sp>
        </mc:Choice>
        <mc:Fallback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7112" y="169590"/>
                <a:ext cx="4216400" cy="4401205"/>
              </a:xfrm>
              <a:prstGeom prst="rect">
                <a:avLst/>
              </a:prstGeom>
              <a:blipFill>
                <a:blip r:embed="rId3"/>
                <a:stretch>
                  <a:fillRect l="-1445" t="-831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5424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58</Words>
  <Application>Microsoft Office PowerPoint</Application>
  <PresentationFormat>On-screen Show (4:3)</PresentationFormat>
  <Paragraphs>87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Brackets:  Expanding double brackets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Kevin Weaver</cp:lastModifiedBy>
  <cp:revision>108</cp:revision>
  <dcterms:created xsi:type="dcterms:W3CDTF">2018-01-26T08:52:52Z</dcterms:created>
  <dcterms:modified xsi:type="dcterms:W3CDTF">2021-05-31T23:07:26Z</dcterms:modified>
</cp:coreProperties>
</file>