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98" r:id="rId2"/>
    <p:sldId id="302" r:id="rId3"/>
    <p:sldId id="540" r:id="rId4"/>
    <p:sldId id="541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07" autoAdjust="0"/>
    <p:restoredTop sz="89362" autoAdjust="0"/>
  </p:normalViewPr>
  <p:slideViewPr>
    <p:cSldViewPr snapToGrid="0">
      <p:cViewPr varScale="1">
        <p:scale>
          <a:sx n="65" d="100"/>
          <a:sy n="65" d="100"/>
        </p:scale>
        <p:origin x="1596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24/06/2018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165673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24/06/2018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24/06/2018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24/06/2018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24/06/2018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24/06/2018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24/06/2018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24/06/2018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24/06/2018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24/06/2018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24/06/2018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24/06/2018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24/06/2018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3" Type="http://schemas.openxmlformats.org/officeDocument/2006/relationships/image" Target="../media/image22.png"/><Relationship Id="rId7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6.png"/><Relationship Id="rId11" Type="http://schemas.openxmlformats.org/officeDocument/2006/relationships/image" Target="../media/image28.png"/><Relationship Id="rId5" Type="http://schemas.openxmlformats.org/officeDocument/2006/relationships/image" Target="../media/image15.png"/><Relationship Id="rId10" Type="http://schemas.openxmlformats.org/officeDocument/2006/relationships/image" Target="../media/image27.png"/><Relationship Id="rId4" Type="http://schemas.openxmlformats.org/officeDocument/2006/relationships/image" Target="../media/image23.png"/><Relationship Id="rId9" Type="http://schemas.openxmlformats.org/officeDocument/2006/relationships/image" Target="../media/image26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13" Type="http://schemas.openxmlformats.org/officeDocument/2006/relationships/image" Target="../media/image30.png"/><Relationship Id="rId18" Type="http://schemas.openxmlformats.org/officeDocument/2006/relationships/image" Target="../media/image35.png"/><Relationship Id="rId3" Type="http://schemas.openxmlformats.org/officeDocument/2006/relationships/image" Target="../media/image22.png"/><Relationship Id="rId21" Type="http://schemas.openxmlformats.org/officeDocument/2006/relationships/image" Target="../media/image14.png"/><Relationship Id="rId7" Type="http://schemas.openxmlformats.org/officeDocument/2006/relationships/image" Target="../media/image24.png"/><Relationship Id="rId12" Type="http://schemas.openxmlformats.org/officeDocument/2006/relationships/image" Target="../media/image29.png"/><Relationship Id="rId17" Type="http://schemas.openxmlformats.org/officeDocument/2006/relationships/image" Target="../media/image34.png"/><Relationship Id="rId2" Type="http://schemas.openxmlformats.org/officeDocument/2006/relationships/image" Target="../media/image12.png"/><Relationship Id="rId16" Type="http://schemas.openxmlformats.org/officeDocument/2006/relationships/image" Target="../media/image33.png"/><Relationship Id="rId20" Type="http://schemas.openxmlformats.org/officeDocument/2006/relationships/image" Target="../media/image3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6.png"/><Relationship Id="rId11" Type="http://schemas.openxmlformats.org/officeDocument/2006/relationships/image" Target="../media/image28.png"/><Relationship Id="rId5" Type="http://schemas.openxmlformats.org/officeDocument/2006/relationships/image" Target="../media/image15.png"/><Relationship Id="rId15" Type="http://schemas.openxmlformats.org/officeDocument/2006/relationships/image" Target="../media/image32.png"/><Relationship Id="rId10" Type="http://schemas.openxmlformats.org/officeDocument/2006/relationships/image" Target="../media/image27.png"/><Relationship Id="rId19" Type="http://schemas.openxmlformats.org/officeDocument/2006/relationships/image" Target="../media/image36.png"/><Relationship Id="rId4" Type="http://schemas.openxmlformats.org/officeDocument/2006/relationships/image" Target="../media/image23.png"/><Relationship Id="rId9" Type="http://schemas.openxmlformats.org/officeDocument/2006/relationships/image" Target="../media/image26.png"/><Relationship Id="rId14" Type="http://schemas.openxmlformats.org/officeDocument/2006/relationships/image" Target="../media/image3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28560" y="162790"/>
            <a:ext cx="7286878" cy="1386864"/>
          </a:xfrm>
        </p:spPr>
        <p:txBody>
          <a:bodyPr>
            <a:normAutofit fontScale="90000"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Algebra: </a:t>
            </a:r>
            <a:br>
              <a:rPr lang="en-GB" sz="4400" b="1" dirty="0">
                <a:solidFill>
                  <a:schemeClr val="bg1"/>
                </a:solidFill>
              </a:rPr>
            </a:br>
            <a:r>
              <a:rPr lang="en-GB" sz="4400" b="1" dirty="0">
                <a:solidFill>
                  <a:schemeClr val="bg1"/>
                </a:solidFill>
              </a:rPr>
              <a:t>Brackets and collecting like terms 1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1C85D2DF-C609-4143-8DDC-2A4F71714AEA}"/>
              </a:ext>
            </a:extLst>
          </p:cNvPr>
          <p:cNvSpPr txBox="1">
            <a:spLocks/>
          </p:cNvSpPr>
          <p:nvPr/>
        </p:nvSpPr>
        <p:spPr>
          <a:xfrm>
            <a:off x="588257" y="6150216"/>
            <a:ext cx="7967485" cy="55415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For more videos visit </a:t>
            </a: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mrbartonmaths.com/videos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30FB4CB4-7850-4A3E-8AE7-4E36579859BD}"/>
                  </a:ext>
                </a:extLst>
              </p:cNvPr>
              <p:cNvSpPr txBox="1"/>
              <p:nvPr/>
            </p:nvSpPr>
            <p:spPr>
              <a:xfrm>
                <a:off x="2000613" y="4110015"/>
                <a:ext cx="5690725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Expand</m:t>
                      </m:r>
                      <m: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and</m:t>
                      </m:r>
                      <m: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simplify</m:t>
                      </m:r>
                      <m: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</m:t>
                      </m:r>
                      <m:d>
                        <m:dPr>
                          <m:ctrlPr>
                            <a:rPr lang="en-GB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+1</m:t>
                          </m:r>
                        </m:e>
                      </m:d>
                      <m:r>
                        <a:rPr lang="en-GB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GB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+2</m:t>
                      </m:r>
                      <m:r>
                        <a:rPr lang="en-GB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2400" dirty="0">
                  <a:solidFill>
                    <a:schemeClr val="bg1"/>
                  </a:solidFill>
                </a:endParaRPr>
              </a:p>
              <a:p>
                <a:pPr marL="0" marR="0" lvl="0" indent="0" algn="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30FB4CB4-7850-4A3E-8AE7-4E36579859B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00613" y="4110015"/>
                <a:ext cx="5690725" cy="73866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Example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15D122EE-4E28-4024-B6FE-FEA95FE94D54}"/>
                  </a:ext>
                </a:extLst>
              </p:cNvPr>
              <p:cNvSpPr txBox="1"/>
              <p:nvPr/>
            </p:nvSpPr>
            <p:spPr>
              <a:xfrm>
                <a:off x="2094758" y="4635483"/>
                <a:ext cx="5520807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Expand</m:t>
                      </m:r>
                      <m: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and</m:t>
                      </m:r>
                      <m: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simplify</m:t>
                      </m:r>
                      <m: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</m:t>
                      </m:r>
                      <m:d>
                        <m:dPr>
                          <m:ctrlPr>
                            <a:rPr lang="en-GB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+1</m:t>
                          </m:r>
                        </m:e>
                      </m:d>
                      <m:r>
                        <a:rPr lang="en-GB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GB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+2</m:t>
                      </m:r>
                      <m:r>
                        <a:rPr lang="en-GB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2400" dirty="0">
                  <a:solidFill>
                    <a:schemeClr val="bg1"/>
                  </a:solidFill>
                </a:endParaRPr>
              </a:p>
              <a:p>
                <a:pPr marL="0" marR="0" lvl="0" indent="0" algn="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15D122EE-4E28-4024-B6FE-FEA95FE94D5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94758" y="4635483"/>
                <a:ext cx="5520807" cy="738664"/>
              </a:xfrm>
              <a:prstGeom prst="rect">
                <a:avLst/>
              </a:prstGeom>
              <a:blipFill>
                <a:blip r:embed="rId8"/>
                <a:stretch>
                  <a:fillRect l="-1547" r="-15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F3993C73-A030-4468-BC5B-F109325666ED}"/>
                  </a:ext>
                </a:extLst>
              </p:cNvPr>
              <p:cNvSpPr txBox="1"/>
              <p:nvPr/>
            </p:nvSpPr>
            <p:spPr>
              <a:xfrm>
                <a:off x="2094758" y="5190174"/>
                <a:ext cx="5520807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Expand</m:t>
                      </m:r>
                      <m: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and</m:t>
                      </m:r>
                      <m: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simplify</m:t>
                      </m:r>
                      <m: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</m:t>
                      </m:r>
                      <m:r>
                        <a:rPr lang="en-GB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  <m:d>
                        <m:dPr>
                          <m:ctrlPr>
                            <a:rPr lang="en-GB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+2</m:t>
                          </m:r>
                        </m:e>
                      </m:d>
                      <m:r>
                        <a:rPr lang="en-GB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GB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+1</m:t>
                      </m:r>
                      <m:r>
                        <a:rPr lang="en-GB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2400" dirty="0">
                  <a:solidFill>
                    <a:schemeClr val="bg1"/>
                  </a:solidFill>
                </a:endParaRPr>
              </a:p>
              <a:p>
                <a:pPr marL="0" marR="0" lvl="0" indent="0" algn="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F3993C73-A030-4468-BC5B-F109325666E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94758" y="5190174"/>
                <a:ext cx="5520807" cy="738664"/>
              </a:xfrm>
              <a:prstGeom prst="rect">
                <a:avLst/>
              </a:prstGeom>
              <a:blipFill>
                <a:blip r:embed="rId9"/>
                <a:stretch>
                  <a:fillRect l="-1547" r="-15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556361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8A944944-E635-41E3-8DA4-5CC8ADAB9CED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mrbartonmaths</a:t>
            </a:r>
            <a:endParaRPr lang="en-GB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E3283D95-E7F6-46BE-8A89-B0E172F04D97}"/>
                  </a:ext>
                </a:extLst>
              </p:cNvPr>
              <p:cNvSpPr txBox="1"/>
              <p:nvPr/>
            </p:nvSpPr>
            <p:spPr>
              <a:xfrm>
                <a:off x="684524" y="783136"/>
                <a:ext cx="3210110" cy="110799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Expand</m:t>
                      </m:r>
                      <m: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and</m:t>
                      </m:r>
                      <m: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simplify</m:t>
                      </m:r>
                      <m: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+mn-cs"/>
                </a:endParaRPr>
              </a:p>
              <a:p>
                <a:pPr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</m:t>
                      </m:r>
                      <m:d>
                        <m:dPr>
                          <m:ctrlPr>
                            <a:rPr lang="en-GB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+3</m:t>
                          </m:r>
                        </m:e>
                      </m:d>
                      <m:r>
                        <a:rPr lang="en-GB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GB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+2</m:t>
                      </m:r>
                      <m:r>
                        <a:rPr lang="en-GB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2400" dirty="0">
                  <a:solidFill>
                    <a:schemeClr val="tx1"/>
                  </a:solidFill>
                </a:endParaRPr>
              </a:p>
              <a:p>
                <a:pPr marL="0" marR="0" lvl="0" indent="0" algn="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E3283D95-E7F6-46BE-8A89-B0E172F04D9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4524" y="783136"/>
                <a:ext cx="3210110" cy="110799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CB10F953-9AB4-4845-9B8C-CB8DCA70A031}"/>
                  </a:ext>
                </a:extLst>
              </p:cNvPr>
              <p:cNvSpPr txBox="1"/>
              <p:nvPr/>
            </p:nvSpPr>
            <p:spPr>
              <a:xfrm>
                <a:off x="5190093" y="783136"/>
                <a:ext cx="3028971" cy="110799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Expand</m:t>
                      </m:r>
                      <m: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and</m:t>
                      </m:r>
                      <m: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simplify</m:t>
                      </m:r>
                      <m: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+mn-cs"/>
                </a:endParaRPr>
              </a:p>
              <a:p>
                <a:pPr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>
                          <a:latin typeface="Cambria Math" panose="02040503050406030204" pitchFamily="18" charset="0"/>
                        </a:rPr>
                        <m:t>4</m:t>
                      </m:r>
                      <m:d>
                        <m:dPr>
                          <m:ctrlPr>
                            <a:rPr lang="en-GB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+3</m:t>
                          </m:r>
                        </m:e>
                      </m:d>
                      <m:r>
                        <a:rPr lang="en-GB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GB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+4</m:t>
                      </m:r>
                      <m:r>
                        <a:rPr lang="en-GB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2400" dirty="0">
                  <a:solidFill>
                    <a:schemeClr val="tx1"/>
                  </a:solidFill>
                </a:endParaRPr>
              </a:p>
              <a:p>
                <a:pPr marL="0" marR="0" lvl="0" indent="0" algn="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CB10F953-9AB4-4845-9B8C-CB8DCA70A03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90093" y="783136"/>
                <a:ext cx="3028971" cy="1107996"/>
              </a:xfrm>
              <a:prstGeom prst="rect">
                <a:avLst/>
              </a:prstGeom>
              <a:blipFill>
                <a:blip r:embed="rId3"/>
                <a:stretch>
                  <a:fillRect l="-6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11FA0752-483E-40A4-874B-0E8001D1C3D3}"/>
                  </a:ext>
                </a:extLst>
              </p:cNvPr>
              <p:cNvSpPr txBox="1"/>
              <p:nvPr/>
            </p:nvSpPr>
            <p:spPr>
              <a:xfrm>
                <a:off x="684524" y="3858873"/>
                <a:ext cx="3028971" cy="110799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Expand</m:t>
                      </m:r>
                      <m: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and</m:t>
                      </m:r>
                      <m: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simplify</m:t>
                      </m:r>
                      <m: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+mn-cs"/>
                </a:endParaRPr>
              </a:p>
              <a:p>
                <a:pPr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>
                          <a:latin typeface="Cambria Math" panose="02040503050406030204" pitchFamily="18" charset="0"/>
                        </a:rPr>
                        <m:t>6</m:t>
                      </m:r>
                      <m:d>
                        <m:dPr>
                          <m:ctrlPr>
                            <a:rPr lang="en-GB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+1</m:t>
                          </m:r>
                        </m:e>
                      </m:d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−2</m:t>
                      </m:r>
                      <m:r>
                        <a:rPr lang="en-GB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+2</m:t>
                      </m:r>
                      <m:r>
                        <a:rPr lang="en-GB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2400" dirty="0">
                  <a:solidFill>
                    <a:schemeClr val="tx1"/>
                  </a:solidFill>
                </a:endParaRPr>
              </a:p>
              <a:p>
                <a:pPr marL="0" marR="0" lvl="0" indent="0" algn="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11FA0752-483E-40A4-874B-0E8001D1C3D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4524" y="3858873"/>
                <a:ext cx="3028971" cy="1107996"/>
              </a:xfrm>
              <a:prstGeom prst="rect">
                <a:avLst/>
              </a:prstGeom>
              <a:blipFill>
                <a:blip r:embed="rId4"/>
                <a:stretch>
                  <a:fillRect l="-6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D069CE32-6ECE-4EA1-80E6-0F06B3F33488}"/>
                  </a:ext>
                </a:extLst>
              </p:cNvPr>
              <p:cNvSpPr txBox="1"/>
              <p:nvPr/>
            </p:nvSpPr>
            <p:spPr>
              <a:xfrm>
                <a:off x="5190093" y="3858873"/>
                <a:ext cx="3028971" cy="110799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Expand</m:t>
                      </m:r>
                      <m: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and</m:t>
                      </m:r>
                      <m: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simplify</m:t>
                      </m:r>
                      <m: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+mn-cs"/>
                </a:endParaRPr>
              </a:p>
              <a:p>
                <a:pPr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smtClean="0">
                          <a:latin typeface="Cambria Math" panose="02040503050406030204" pitchFamily="18" charset="0"/>
                        </a:rPr>
                        <m:t>8</m:t>
                      </m:r>
                      <m:d>
                        <m:dPr>
                          <m:ctrlPr>
                            <a:rPr lang="en-GB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+2</m:t>
                          </m:r>
                        </m:e>
                      </m:d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−5</m:t>
                      </m:r>
                      <m:r>
                        <a:rPr lang="en-GB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+3</m:t>
                      </m:r>
                      <m:r>
                        <a:rPr lang="en-GB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2400" dirty="0">
                  <a:solidFill>
                    <a:schemeClr val="tx1"/>
                  </a:solidFill>
                </a:endParaRPr>
              </a:p>
              <a:p>
                <a:pPr marL="0" marR="0" lvl="0" indent="0" algn="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D069CE32-6ECE-4EA1-80E6-0F06B3F3348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90093" y="3858873"/>
                <a:ext cx="3028971" cy="1107996"/>
              </a:xfrm>
              <a:prstGeom prst="rect">
                <a:avLst/>
              </a:prstGeom>
              <a:blipFill>
                <a:blip r:embed="rId5"/>
                <a:stretch>
                  <a:fillRect l="-6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613654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D75F031-9661-4521-97A7-4F61F86CD69D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mrbartonmaths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13" name="Content Placeholder 4">
            <a:extLst>
              <a:ext uri="{FF2B5EF4-FFF2-40B4-BE49-F238E27FC236}">
                <a16:creationId xmlns:a16="http://schemas.microsoft.com/office/drawing/2014/main" id="{A3B1D42E-33C2-49D1-BEFF-89431429915C}"/>
              </a:ext>
            </a:extLst>
          </p:cNvPr>
          <p:cNvSpPr txBox="1">
            <a:spLocks/>
          </p:cNvSpPr>
          <p:nvPr/>
        </p:nvSpPr>
        <p:spPr>
          <a:xfrm>
            <a:off x="133624" y="186779"/>
            <a:ext cx="5567701" cy="630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GB" sz="2800" dirty="0"/>
              <a:t>Expand and simplify the following:</a:t>
            </a:r>
          </a:p>
          <a:p>
            <a:pPr marL="0" indent="0">
              <a:buNone/>
            </a:pPr>
            <a:endParaRPr lang="en-GB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FFCB6D67-9E9F-43E7-BDD3-E46448DD5325}"/>
                  </a:ext>
                </a:extLst>
              </p:cNvPr>
              <p:cNvSpPr txBox="1"/>
              <p:nvPr/>
            </p:nvSpPr>
            <p:spPr>
              <a:xfrm>
                <a:off x="-352466" y="874116"/>
                <a:ext cx="4190378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</m:t>
                      </m:r>
                      <m:d>
                        <m:dPr>
                          <m:ctrlPr>
                            <a:rPr lang="en-GB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+1</m:t>
                          </m:r>
                        </m:e>
                      </m:d>
                      <m:r>
                        <a:rPr lang="en-GB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GB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+2</m:t>
                      </m:r>
                      <m:r>
                        <a:rPr lang="en-GB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2400" dirty="0">
                  <a:solidFill>
                    <a:schemeClr val="tx1"/>
                  </a:solidFill>
                </a:endParaRPr>
              </a:p>
              <a:p>
                <a:pPr marL="0" marR="0" lvl="0" indent="0" algn="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FFCB6D67-9E9F-43E7-BDD3-E46448DD532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352466" y="874116"/>
                <a:ext cx="4190378" cy="73866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29A1A196-3E9B-4F09-AB6C-190B16A30094}"/>
                  </a:ext>
                </a:extLst>
              </p:cNvPr>
              <p:cNvSpPr txBox="1"/>
              <p:nvPr/>
            </p:nvSpPr>
            <p:spPr>
              <a:xfrm>
                <a:off x="-322336" y="1894640"/>
                <a:ext cx="4104585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</m:t>
                      </m:r>
                      <m:d>
                        <m:dPr>
                          <m:ctrlPr>
                            <a:rPr lang="en-GB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+1</m:t>
                          </m:r>
                        </m:e>
                      </m:d>
                      <m:r>
                        <a:rPr lang="en-GB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GB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+2</m:t>
                      </m:r>
                      <m:r>
                        <a:rPr lang="en-GB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2400" dirty="0">
                  <a:solidFill>
                    <a:schemeClr val="tx1"/>
                  </a:solidFill>
                </a:endParaRPr>
              </a:p>
              <a:p>
                <a:pPr marL="0" marR="0" lvl="0" indent="0" algn="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29A1A196-3E9B-4F09-AB6C-190B16A3009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322336" y="1894640"/>
                <a:ext cx="4104585" cy="73866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9ECBF1B8-3E32-4D32-9CC2-A256EAF8702B}"/>
                  </a:ext>
                </a:extLst>
              </p:cNvPr>
              <p:cNvSpPr txBox="1"/>
              <p:nvPr/>
            </p:nvSpPr>
            <p:spPr>
              <a:xfrm>
                <a:off x="-309570" y="1351803"/>
                <a:ext cx="4104585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  <m:d>
                        <m:dPr>
                          <m:ctrlPr>
                            <a:rPr lang="en-GB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+2</m:t>
                          </m:r>
                        </m:e>
                      </m:d>
                      <m:r>
                        <a:rPr lang="en-GB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GB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+1</m:t>
                      </m:r>
                      <m:r>
                        <a:rPr lang="en-GB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2400" dirty="0">
                  <a:solidFill>
                    <a:schemeClr val="tx1"/>
                  </a:solidFill>
                </a:endParaRPr>
              </a:p>
              <a:p>
                <a:pPr marL="0" marR="0" lvl="0" indent="0" algn="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9ECBF1B8-3E32-4D32-9CC2-A256EAF8702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309570" y="1351803"/>
                <a:ext cx="4104585" cy="73866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F25E24A1-0DA5-4D11-A698-D13378DFB3C7}"/>
                  </a:ext>
                </a:extLst>
              </p:cNvPr>
              <p:cNvSpPr txBox="1"/>
              <p:nvPr/>
            </p:nvSpPr>
            <p:spPr>
              <a:xfrm>
                <a:off x="357135" y="2508967"/>
                <a:ext cx="2705421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smtClean="0">
                          <a:latin typeface="Cambria Math" panose="02040503050406030204" pitchFamily="18" charset="0"/>
                        </a:rPr>
                        <m:t>2</m:t>
                      </m:r>
                      <m:d>
                        <m:dPr>
                          <m:ctrlPr>
                            <a:rPr lang="en-GB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+3</m:t>
                          </m:r>
                        </m:e>
                      </m:d>
                      <m:r>
                        <a:rPr lang="en-GB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GB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+1</m:t>
                      </m:r>
                      <m:r>
                        <a:rPr lang="en-GB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2400" dirty="0">
                  <a:solidFill>
                    <a:schemeClr val="tx1"/>
                  </a:solidFill>
                </a:endParaRPr>
              </a:p>
              <a:p>
                <a:pPr marL="0" marR="0" lvl="0" indent="0" algn="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F25E24A1-0DA5-4D11-A698-D13378DFB3C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7135" y="2508967"/>
                <a:ext cx="2705421" cy="738664"/>
              </a:xfrm>
              <a:prstGeom prst="rect">
                <a:avLst/>
              </a:prstGeom>
              <a:blipFill>
                <a:blip r:embed="rId5"/>
                <a:stretch>
                  <a:fillRect l="-2257" r="-383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62F31FCE-89BE-4BD5-B884-50755A744A60}"/>
                  </a:ext>
                </a:extLst>
              </p:cNvPr>
              <p:cNvSpPr txBox="1"/>
              <p:nvPr/>
            </p:nvSpPr>
            <p:spPr>
              <a:xfrm>
                <a:off x="390558" y="3021404"/>
                <a:ext cx="2704330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  <m:d>
                        <m:dPr>
                          <m:ctrlPr>
                            <a:rPr lang="en-GB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+2</m:t>
                          </m:r>
                        </m:e>
                      </m:d>
                      <m:r>
                        <a:rPr lang="en-GB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GB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+2</m:t>
                      </m:r>
                      <m:r>
                        <a:rPr lang="en-GB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2400" dirty="0">
                  <a:solidFill>
                    <a:schemeClr val="tx1"/>
                  </a:solidFill>
                </a:endParaRPr>
              </a:p>
              <a:p>
                <a:pPr marL="0" marR="0" lvl="0" indent="0" algn="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62F31FCE-89BE-4BD5-B884-50755A744A6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0558" y="3021404"/>
                <a:ext cx="2704330" cy="738664"/>
              </a:xfrm>
              <a:prstGeom prst="rect">
                <a:avLst/>
              </a:prstGeom>
              <a:blipFill>
                <a:blip r:embed="rId6"/>
                <a:stretch>
                  <a:fillRect l="-2027" r="-36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11B12147-2077-4B72-966F-C209951EFEC4}"/>
                  </a:ext>
                </a:extLst>
              </p:cNvPr>
              <p:cNvSpPr txBox="1"/>
              <p:nvPr/>
            </p:nvSpPr>
            <p:spPr>
              <a:xfrm>
                <a:off x="285894" y="5728411"/>
                <a:ext cx="2958438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</m:t>
                      </m:r>
                      <m:d>
                        <m:dPr>
                          <m:ctrlPr>
                            <a:rPr lang="en-GB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+1</m:t>
                          </m:r>
                        </m:e>
                      </m:d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−3</m:t>
                      </m:r>
                      <m:r>
                        <a:rPr lang="en-GB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+2</m:t>
                      </m:r>
                      <m:r>
                        <a:rPr lang="en-GB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2400" dirty="0">
                  <a:solidFill>
                    <a:schemeClr val="tx1"/>
                  </a:solidFill>
                </a:endParaRPr>
              </a:p>
              <a:p>
                <a:pPr marL="0" marR="0" lvl="0" indent="0" algn="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11B12147-2077-4B72-966F-C209951EFEC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5894" y="5728411"/>
                <a:ext cx="2958438" cy="738664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8DD7FCD2-0204-4BFF-9F35-14CFB9D96404}"/>
                  </a:ext>
                </a:extLst>
              </p:cNvPr>
              <p:cNvSpPr txBox="1"/>
              <p:nvPr/>
            </p:nvSpPr>
            <p:spPr>
              <a:xfrm>
                <a:off x="285894" y="3584310"/>
                <a:ext cx="2935996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</m:t>
                      </m:r>
                      <m:d>
                        <m:dPr>
                          <m:ctrlPr>
                            <a:rPr lang="en-GB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+1</m:t>
                          </m:r>
                        </m:e>
                      </m:d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−2</m:t>
                      </m:r>
                      <m:r>
                        <a:rPr lang="en-GB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+2</m:t>
                      </m:r>
                      <m:r>
                        <a:rPr lang="en-GB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2400" dirty="0">
                  <a:solidFill>
                    <a:schemeClr val="tx1"/>
                  </a:solidFill>
                </a:endParaRPr>
              </a:p>
              <a:p>
                <a:pPr marL="0" marR="0" lvl="0" indent="0" algn="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8DD7FCD2-0204-4BFF-9F35-14CFB9D9640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5894" y="3584310"/>
                <a:ext cx="2935996" cy="738664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30C7155D-BC95-4527-8E75-61F5DF3C67AC}"/>
                  </a:ext>
                </a:extLst>
              </p:cNvPr>
              <p:cNvSpPr txBox="1"/>
              <p:nvPr/>
            </p:nvSpPr>
            <p:spPr>
              <a:xfrm>
                <a:off x="274724" y="4165922"/>
                <a:ext cx="2935996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  <m:d>
                        <m:dPr>
                          <m:ctrlPr>
                            <a:rPr lang="en-GB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+2</m:t>
                          </m:r>
                        </m:e>
                      </m:d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−2</m:t>
                      </m:r>
                      <m:r>
                        <a:rPr lang="en-GB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+1</m:t>
                      </m:r>
                      <m:r>
                        <a:rPr lang="en-GB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2400" dirty="0">
                  <a:solidFill>
                    <a:schemeClr val="tx1"/>
                  </a:solidFill>
                </a:endParaRPr>
              </a:p>
              <a:p>
                <a:pPr marL="0" marR="0" lvl="0" indent="0" algn="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30C7155D-BC95-4527-8E75-61F5DF3C67A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4724" y="4165922"/>
                <a:ext cx="2935996" cy="738664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3975BE8D-AB3E-4501-A031-242D388780C0}"/>
                  </a:ext>
                </a:extLst>
              </p:cNvPr>
              <p:cNvSpPr txBox="1"/>
              <p:nvPr/>
            </p:nvSpPr>
            <p:spPr>
              <a:xfrm>
                <a:off x="390558" y="4680637"/>
                <a:ext cx="2704330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smtClean="0">
                          <a:latin typeface="Cambria Math" panose="02040503050406030204" pitchFamily="18" charset="0"/>
                        </a:rPr>
                        <m:t>2</m:t>
                      </m:r>
                      <m:d>
                        <m:dPr>
                          <m:ctrlPr>
                            <a:rPr lang="en-GB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+3</m:t>
                          </m:r>
                        </m:e>
                      </m:d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−2</m:t>
                      </m:r>
                      <m:r>
                        <a:rPr lang="en-GB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+1</m:t>
                      </m:r>
                      <m:r>
                        <a:rPr lang="en-GB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2400" dirty="0">
                  <a:solidFill>
                    <a:schemeClr val="tx1"/>
                  </a:solidFill>
                </a:endParaRPr>
              </a:p>
              <a:p>
                <a:pPr marL="0" marR="0" lvl="0" indent="0" algn="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3975BE8D-AB3E-4501-A031-242D388780C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0558" y="4680637"/>
                <a:ext cx="2704330" cy="738664"/>
              </a:xfrm>
              <a:prstGeom prst="rect">
                <a:avLst/>
              </a:prstGeom>
              <a:blipFill>
                <a:blip r:embed="rId10"/>
                <a:stretch>
                  <a:fillRect l="-2027" r="-36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EB433F96-BF9B-4B47-9254-895F716D9D73}"/>
                  </a:ext>
                </a:extLst>
              </p:cNvPr>
              <p:cNvSpPr txBox="1"/>
              <p:nvPr/>
            </p:nvSpPr>
            <p:spPr>
              <a:xfrm>
                <a:off x="401727" y="5177436"/>
                <a:ext cx="2704330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  <m:d>
                        <m:dPr>
                          <m:ctrlPr>
                            <a:rPr lang="en-GB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+2</m:t>
                          </m:r>
                        </m:e>
                      </m:d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−1</m:t>
                      </m:r>
                      <m:r>
                        <a:rPr lang="en-GB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+2</m:t>
                      </m:r>
                      <m:r>
                        <a:rPr lang="en-GB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2400" dirty="0">
                  <a:solidFill>
                    <a:schemeClr val="tx1"/>
                  </a:solidFill>
                </a:endParaRPr>
              </a:p>
              <a:p>
                <a:pPr marL="0" marR="0" lvl="0" indent="0" algn="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EB433F96-BF9B-4B47-9254-895F716D9D7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1727" y="5177436"/>
                <a:ext cx="2704330" cy="738664"/>
              </a:xfrm>
              <a:prstGeom prst="rect">
                <a:avLst/>
              </a:prstGeom>
              <a:blipFill>
                <a:blip r:embed="rId11"/>
                <a:stretch>
                  <a:fillRect l="-2252" r="-33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46118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D75F031-9661-4521-97A7-4F61F86CD69D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mrbartonmaths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13" name="Content Placeholder 4">
            <a:extLst>
              <a:ext uri="{FF2B5EF4-FFF2-40B4-BE49-F238E27FC236}">
                <a16:creationId xmlns:a16="http://schemas.microsoft.com/office/drawing/2014/main" id="{A3B1D42E-33C2-49D1-BEFF-89431429915C}"/>
              </a:ext>
            </a:extLst>
          </p:cNvPr>
          <p:cNvSpPr txBox="1">
            <a:spLocks/>
          </p:cNvSpPr>
          <p:nvPr/>
        </p:nvSpPr>
        <p:spPr>
          <a:xfrm>
            <a:off x="133624" y="186779"/>
            <a:ext cx="5567701" cy="630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GB" sz="2800" dirty="0"/>
              <a:t>Expand and simplify the following:</a:t>
            </a:r>
          </a:p>
          <a:p>
            <a:pPr marL="0" indent="0">
              <a:buNone/>
            </a:pPr>
            <a:endParaRPr lang="en-GB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FFCB6D67-9E9F-43E7-BDD3-E46448DD5325}"/>
                  </a:ext>
                </a:extLst>
              </p:cNvPr>
              <p:cNvSpPr txBox="1"/>
              <p:nvPr/>
            </p:nvSpPr>
            <p:spPr>
              <a:xfrm>
                <a:off x="-352466" y="874116"/>
                <a:ext cx="4190378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</m:t>
                      </m:r>
                      <m:d>
                        <m:dPr>
                          <m:ctrlPr>
                            <a:rPr lang="en-GB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+1</m:t>
                          </m:r>
                        </m:e>
                      </m:d>
                      <m:r>
                        <a:rPr lang="en-GB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GB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+2</m:t>
                      </m:r>
                      <m:r>
                        <a:rPr lang="en-GB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2400" dirty="0">
                  <a:solidFill>
                    <a:schemeClr val="tx1"/>
                  </a:solidFill>
                </a:endParaRPr>
              </a:p>
              <a:p>
                <a:pPr marL="0" marR="0" lvl="0" indent="0" algn="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FFCB6D67-9E9F-43E7-BDD3-E46448DD532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352466" y="874116"/>
                <a:ext cx="4190378" cy="73866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29A1A196-3E9B-4F09-AB6C-190B16A30094}"/>
                  </a:ext>
                </a:extLst>
              </p:cNvPr>
              <p:cNvSpPr txBox="1"/>
              <p:nvPr/>
            </p:nvSpPr>
            <p:spPr>
              <a:xfrm>
                <a:off x="-322336" y="1894640"/>
                <a:ext cx="4104585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</m:t>
                      </m:r>
                      <m:d>
                        <m:dPr>
                          <m:ctrlPr>
                            <a:rPr lang="en-GB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+1</m:t>
                          </m:r>
                        </m:e>
                      </m:d>
                      <m:r>
                        <a:rPr lang="en-GB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GB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+2</m:t>
                      </m:r>
                      <m:r>
                        <a:rPr lang="en-GB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2400" dirty="0">
                  <a:solidFill>
                    <a:schemeClr val="tx1"/>
                  </a:solidFill>
                </a:endParaRPr>
              </a:p>
              <a:p>
                <a:pPr marL="0" marR="0" lvl="0" indent="0" algn="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29A1A196-3E9B-4F09-AB6C-190B16A3009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322336" y="1894640"/>
                <a:ext cx="4104585" cy="73866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9ECBF1B8-3E32-4D32-9CC2-A256EAF8702B}"/>
                  </a:ext>
                </a:extLst>
              </p:cNvPr>
              <p:cNvSpPr txBox="1"/>
              <p:nvPr/>
            </p:nvSpPr>
            <p:spPr>
              <a:xfrm>
                <a:off x="-309570" y="1351803"/>
                <a:ext cx="4104585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  <m:d>
                        <m:dPr>
                          <m:ctrlPr>
                            <a:rPr lang="en-GB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+2</m:t>
                          </m:r>
                        </m:e>
                      </m:d>
                      <m:r>
                        <a:rPr lang="en-GB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GB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+1</m:t>
                      </m:r>
                      <m:r>
                        <a:rPr lang="en-GB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2400" dirty="0">
                  <a:solidFill>
                    <a:schemeClr val="tx1"/>
                  </a:solidFill>
                </a:endParaRPr>
              </a:p>
              <a:p>
                <a:pPr marL="0" marR="0" lvl="0" indent="0" algn="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9ECBF1B8-3E32-4D32-9CC2-A256EAF8702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309570" y="1351803"/>
                <a:ext cx="4104585" cy="73866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F25E24A1-0DA5-4D11-A698-D13378DFB3C7}"/>
                  </a:ext>
                </a:extLst>
              </p:cNvPr>
              <p:cNvSpPr txBox="1"/>
              <p:nvPr/>
            </p:nvSpPr>
            <p:spPr>
              <a:xfrm>
                <a:off x="357135" y="2508967"/>
                <a:ext cx="2705421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smtClean="0">
                          <a:latin typeface="Cambria Math" panose="02040503050406030204" pitchFamily="18" charset="0"/>
                        </a:rPr>
                        <m:t>2</m:t>
                      </m:r>
                      <m:d>
                        <m:dPr>
                          <m:ctrlPr>
                            <a:rPr lang="en-GB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+3</m:t>
                          </m:r>
                        </m:e>
                      </m:d>
                      <m:r>
                        <a:rPr lang="en-GB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GB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+1</m:t>
                      </m:r>
                      <m:r>
                        <a:rPr lang="en-GB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2400" dirty="0">
                  <a:solidFill>
                    <a:schemeClr val="tx1"/>
                  </a:solidFill>
                </a:endParaRPr>
              </a:p>
              <a:p>
                <a:pPr marL="0" marR="0" lvl="0" indent="0" algn="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F25E24A1-0DA5-4D11-A698-D13378DFB3C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7135" y="2508967"/>
                <a:ext cx="2705421" cy="738664"/>
              </a:xfrm>
              <a:prstGeom prst="rect">
                <a:avLst/>
              </a:prstGeom>
              <a:blipFill>
                <a:blip r:embed="rId5"/>
                <a:stretch>
                  <a:fillRect l="-2257" r="-383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62F31FCE-89BE-4BD5-B884-50755A744A60}"/>
                  </a:ext>
                </a:extLst>
              </p:cNvPr>
              <p:cNvSpPr txBox="1"/>
              <p:nvPr/>
            </p:nvSpPr>
            <p:spPr>
              <a:xfrm>
                <a:off x="390558" y="3021404"/>
                <a:ext cx="2704330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  <m:d>
                        <m:dPr>
                          <m:ctrlPr>
                            <a:rPr lang="en-GB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+2</m:t>
                          </m:r>
                        </m:e>
                      </m:d>
                      <m:r>
                        <a:rPr lang="en-GB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GB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+2</m:t>
                      </m:r>
                      <m:r>
                        <a:rPr lang="en-GB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2400" dirty="0">
                  <a:solidFill>
                    <a:schemeClr val="tx1"/>
                  </a:solidFill>
                </a:endParaRPr>
              </a:p>
              <a:p>
                <a:pPr marL="0" marR="0" lvl="0" indent="0" algn="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62F31FCE-89BE-4BD5-B884-50755A744A6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0558" y="3021404"/>
                <a:ext cx="2704330" cy="738664"/>
              </a:xfrm>
              <a:prstGeom prst="rect">
                <a:avLst/>
              </a:prstGeom>
              <a:blipFill>
                <a:blip r:embed="rId6"/>
                <a:stretch>
                  <a:fillRect l="-2027" r="-36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11B12147-2077-4B72-966F-C209951EFEC4}"/>
                  </a:ext>
                </a:extLst>
              </p:cNvPr>
              <p:cNvSpPr txBox="1"/>
              <p:nvPr/>
            </p:nvSpPr>
            <p:spPr>
              <a:xfrm>
                <a:off x="285894" y="5698540"/>
                <a:ext cx="2958438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</m:t>
                      </m:r>
                      <m:d>
                        <m:dPr>
                          <m:ctrlPr>
                            <a:rPr lang="en-GB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+1</m:t>
                          </m:r>
                        </m:e>
                      </m:d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−3</m:t>
                      </m:r>
                      <m:r>
                        <a:rPr lang="en-GB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+2</m:t>
                      </m:r>
                      <m:r>
                        <a:rPr lang="en-GB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2400" dirty="0">
                  <a:solidFill>
                    <a:schemeClr val="tx1"/>
                  </a:solidFill>
                </a:endParaRPr>
              </a:p>
              <a:p>
                <a:pPr marL="0" marR="0" lvl="0" indent="0" algn="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11B12147-2077-4B72-966F-C209951EFEC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5894" y="5698540"/>
                <a:ext cx="2958438" cy="738664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8DD7FCD2-0204-4BFF-9F35-14CFB9D96404}"/>
                  </a:ext>
                </a:extLst>
              </p:cNvPr>
              <p:cNvSpPr txBox="1"/>
              <p:nvPr/>
            </p:nvSpPr>
            <p:spPr>
              <a:xfrm>
                <a:off x="285894" y="3584310"/>
                <a:ext cx="2935996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</m:t>
                      </m:r>
                      <m:d>
                        <m:dPr>
                          <m:ctrlPr>
                            <a:rPr lang="en-GB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+1</m:t>
                          </m:r>
                        </m:e>
                      </m:d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−2</m:t>
                      </m:r>
                      <m:r>
                        <a:rPr lang="en-GB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+2</m:t>
                      </m:r>
                      <m:r>
                        <a:rPr lang="en-GB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2400" dirty="0">
                  <a:solidFill>
                    <a:schemeClr val="tx1"/>
                  </a:solidFill>
                </a:endParaRPr>
              </a:p>
              <a:p>
                <a:pPr marL="0" marR="0" lvl="0" indent="0" algn="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8DD7FCD2-0204-4BFF-9F35-14CFB9D9640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5894" y="3584310"/>
                <a:ext cx="2935996" cy="738664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30C7155D-BC95-4527-8E75-61F5DF3C67AC}"/>
                  </a:ext>
                </a:extLst>
              </p:cNvPr>
              <p:cNvSpPr txBox="1"/>
              <p:nvPr/>
            </p:nvSpPr>
            <p:spPr>
              <a:xfrm>
                <a:off x="274724" y="4165922"/>
                <a:ext cx="2935996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  <m:d>
                        <m:dPr>
                          <m:ctrlPr>
                            <a:rPr lang="en-GB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+2</m:t>
                          </m:r>
                        </m:e>
                      </m:d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−2</m:t>
                      </m:r>
                      <m:r>
                        <a:rPr lang="en-GB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+1</m:t>
                      </m:r>
                      <m:r>
                        <a:rPr lang="en-GB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2400" dirty="0">
                  <a:solidFill>
                    <a:schemeClr val="tx1"/>
                  </a:solidFill>
                </a:endParaRPr>
              </a:p>
              <a:p>
                <a:pPr marL="0" marR="0" lvl="0" indent="0" algn="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30C7155D-BC95-4527-8E75-61F5DF3C67A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4724" y="4165922"/>
                <a:ext cx="2935996" cy="738664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3975BE8D-AB3E-4501-A031-242D388780C0}"/>
                  </a:ext>
                </a:extLst>
              </p:cNvPr>
              <p:cNvSpPr txBox="1"/>
              <p:nvPr/>
            </p:nvSpPr>
            <p:spPr>
              <a:xfrm>
                <a:off x="390558" y="4680637"/>
                <a:ext cx="2704330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smtClean="0">
                          <a:latin typeface="Cambria Math" panose="02040503050406030204" pitchFamily="18" charset="0"/>
                        </a:rPr>
                        <m:t>2</m:t>
                      </m:r>
                      <m:d>
                        <m:dPr>
                          <m:ctrlPr>
                            <a:rPr lang="en-GB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+3</m:t>
                          </m:r>
                        </m:e>
                      </m:d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−2</m:t>
                      </m:r>
                      <m:r>
                        <a:rPr lang="en-GB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+1</m:t>
                      </m:r>
                      <m:r>
                        <a:rPr lang="en-GB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2400" dirty="0">
                  <a:solidFill>
                    <a:schemeClr val="tx1"/>
                  </a:solidFill>
                </a:endParaRPr>
              </a:p>
              <a:p>
                <a:pPr marL="0" marR="0" lvl="0" indent="0" algn="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3975BE8D-AB3E-4501-A031-242D388780C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0558" y="4680637"/>
                <a:ext cx="2704330" cy="738664"/>
              </a:xfrm>
              <a:prstGeom prst="rect">
                <a:avLst/>
              </a:prstGeom>
              <a:blipFill>
                <a:blip r:embed="rId10"/>
                <a:stretch>
                  <a:fillRect l="-2027" r="-36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EB433F96-BF9B-4B47-9254-895F716D9D73}"/>
                  </a:ext>
                </a:extLst>
              </p:cNvPr>
              <p:cNvSpPr txBox="1"/>
              <p:nvPr/>
            </p:nvSpPr>
            <p:spPr>
              <a:xfrm>
                <a:off x="401727" y="5177436"/>
                <a:ext cx="2704330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  <m:d>
                        <m:dPr>
                          <m:ctrlPr>
                            <a:rPr lang="en-GB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+2</m:t>
                          </m:r>
                        </m:e>
                      </m:d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−1</m:t>
                      </m:r>
                      <m:r>
                        <a:rPr lang="en-GB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+2</m:t>
                      </m:r>
                      <m:r>
                        <a:rPr lang="en-GB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2400" dirty="0">
                  <a:solidFill>
                    <a:schemeClr val="tx1"/>
                  </a:solidFill>
                </a:endParaRPr>
              </a:p>
              <a:p>
                <a:pPr marL="0" marR="0" lvl="0" indent="0" algn="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EB433F96-BF9B-4B47-9254-895F716D9D7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1727" y="5177436"/>
                <a:ext cx="2704330" cy="738664"/>
              </a:xfrm>
              <a:prstGeom prst="rect">
                <a:avLst/>
              </a:prstGeom>
              <a:blipFill>
                <a:blip r:embed="rId11"/>
                <a:stretch>
                  <a:fillRect l="-2252" r="-33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FA87A922-F680-4D81-8B70-698A3FD58C41}"/>
                  </a:ext>
                </a:extLst>
              </p:cNvPr>
              <p:cNvSpPr txBox="1"/>
              <p:nvPr/>
            </p:nvSpPr>
            <p:spPr>
              <a:xfrm>
                <a:off x="3406992" y="869792"/>
                <a:ext cx="947632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+8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</a:endParaRPr>
              </a:p>
              <a:p>
                <a:pPr marL="0" marR="0" lvl="0" indent="0" algn="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FA87A922-F680-4D81-8B70-698A3FD58C4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06992" y="869792"/>
                <a:ext cx="947632" cy="738664"/>
              </a:xfrm>
              <a:prstGeom prst="rect">
                <a:avLst/>
              </a:prstGeom>
              <a:blipFill>
                <a:blip r:embed="rId12"/>
                <a:stretch>
                  <a:fillRect l="-8387" r="-709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E15998C4-B3D7-4278-BABA-5878E62CE6F9}"/>
                  </a:ext>
                </a:extLst>
              </p:cNvPr>
              <p:cNvSpPr txBox="1"/>
              <p:nvPr/>
            </p:nvSpPr>
            <p:spPr>
              <a:xfrm>
                <a:off x="3435785" y="1903691"/>
                <a:ext cx="947632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+7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</a:endParaRPr>
              </a:p>
              <a:p>
                <a:pPr marL="0" marR="0" lvl="0" indent="0" algn="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E15998C4-B3D7-4278-BABA-5878E62CE6F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35785" y="1903691"/>
                <a:ext cx="947632" cy="738664"/>
              </a:xfrm>
              <a:prstGeom prst="rect">
                <a:avLst/>
              </a:prstGeom>
              <a:blipFill>
                <a:blip r:embed="rId13"/>
                <a:stretch>
                  <a:fillRect l="-8387" r="-709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00F3DFF2-CE56-476B-A964-6F47DF6D50A1}"/>
                  </a:ext>
                </a:extLst>
              </p:cNvPr>
              <p:cNvSpPr txBox="1"/>
              <p:nvPr/>
            </p:nvSpPr>
            <p:spPr>
              <a:xfrm>
                <a:off x="3435785" y="1402075"/>
                <a:ext cx="947632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+8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</a:endParaRPr>
              </a:p>
              <a:p>
                <a:pPr marL="0" marR="0" lvl="0" indent="0" algn="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00F3DFF2-CE56-476B-A964-6F47DF6D50A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35785" y="1402075"/>
                <a:ext cx="947632" cy="738664"/>
              </a:xfrm>
              <a:prstGeom prst="rect">
                <a:avLst/>
              </a:prstGeom>
              <a:blipFill>
                <a:blip r:embed="rId14"/>
                <a:stretch>
                  <a:fillRect l="-8387" r="-709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76F57F5D-3877-4A0B-8D62-3485109F89E2}"/>
                  </a:ext>
                </a:extLst>
              </p:cNvPr>
              <p:cNvSpPr txBox="1"/>
              <p:nvPr/>
            </p:nvSpPr>
            <p:spPr>
              <a:xfrm>
                <a:off x="3475641" y="2508967"/>
                <a:ext cx="947632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+8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</a:endParaRPr>
              </a:p>
              <a:p>
                <a:pPr marL="0" marR="0" lvl="0" indent="0" algn="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76F57F5D-3877-4A0B-8D62-3485109F89E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75641" y="2508967"/>
                <a:ext cx="947632" cy="738664"/>
              </a:xfrm>
              <a:prstGeom prst="rect">
                <a:avLst/>
              </a:prstGeom>
              <a:blipFill>
                <a:blip r:embed="rId15"/>
                <a:stretch>
                  <a:fillRect l="-7051" r="-70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0DC5155E-52E3-48ED-9356-5FDEDD86647E}"/>
                  </a:ext>
                </a:extLst>
              </p:cNvPr>
              <p:cNvSpPr txBox="1"/>
              <p:nvPr/>
            </p:nvSpPr>
            <p:spPr>
              <a:xfrm>
                <a:off x="3475641" y="3039482"/>
                <a:ext cx="947632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+8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</a:endParaRPr>
              </a:p>
              <a:p>
                <a:pPr marL="0" marR="0" lvl="0" indent="0" algn="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0DC5155E-52E3-48ED-9356-5FDEDD86647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75641" y="3039482"/>
                <a:ext cx="947632" cy="738664"/>
              </a:xfrm>
              <a:prstGeom prst="rect">
                <a:avLst/>
              </a:prstGeom>
              <a:blipFill>
                <a:blip r:embed="rId16"/>
                <a:stretch>
                  <a:fillRect l="-7051" r="-70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14F74DD0-85C9-44A7-B20C-0FBA0A1BC4E9}"/>
                  </a:ext>
                </a:extLst>
              </p:cNvPr>
              <p:cNvSpPr txBox="1"/>
              <p:nvPr/>
            </p:nvSpPr>
            <p:spPr>
              <a:xfrm>
                <a:off x="3521693" y="3582889"/>
                <a:ext cx="777713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−1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</a:endParaRPr>
              </a:p>
              <a:p>
                <a:pPr marL="0" marR="0" lvl="0" indent="0" algn="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14F74DD0-85C9-44A7-B20C-0FBA0A1BC4E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21693" y="3582889"/>
                <a:ext cx="777713" cy="738664"/>
              </a:xfrm>
              <a:prstGeom prst="rect">
                <a:avLst/>
              </a:prstGeom>
              <a:blipFill>
                <a:blip r:embed="rId17"/>
                <a:stretch>
                  <a:fillRect l="-5512" r="-944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3A09219B-E6AB-42A7-A2B9-FF67D7E66923}"/>
                  </a:ext>
                </a:extLst>
              </p:cNvPr>
              <p:cNvSpPr txBox="1"/>
              <p:nvPr/>
            </p:nvSpPr>
            <p:spPr>
              <a:xfrm>
                <a:off x="3555305" y="4139777"/>
                <a:ext cx="777713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+4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</a:endParaRPr>
              </a:p>
              <a:p>
                <a:pPr marL="0" marR="0" lvl="0" indent="0" algn="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3A09219B-E6AB-42A7-A2B9-FF67D7E6692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55305" y="4139777"/>
                <a:ext cx="777713" cy="738664"/>
              </a:xfrm>
              <a:prstGeom prst="rect">
                <a:avLst/>
              </a:prstGeom>
              <a:blipFill>
                <a:blip r:embed="rId18"/>
                <a:stretch>
                  <a:fillRect l="-4688" r="-93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62E2085B-6DBB-4EB5-AFE2-308B7F896344}"/>
                  </a:ext>
                </a:extLst>
              </p:cNvPr>
              <p:cNvSpPr txBox="1"/>
              <p:nvPr/>
            </p:nvSpPr>
            <p:spPr>
              <a:xfrm>
                <a:off x="3244332" y="4647455"/>
                <a:ext cx="1440394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4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</a:endParaRPr>
              </a:p>
              <a:p>
                <a:pPr marL="0" marR="0" lvl="0" indent="0" algn="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62E2085B-6DBB-4EB5-AFE2-308B7F89634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44332" y="4647455"/>
                <a:ext cx="1440394" cy="738664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853FA8DE-E3DF-450F-969D-788273B30822}"/>
                  </a:ext>
                </a:extLst>
              </p:cNvPr>
              <p:cNvSpPr txBox="1"/>
              <p:nvPr/>
            </p:nvSpPr>
            <p:spPr>
              <a:xfrm>
                <a:off x="3555305" y="5190862"/>
                <a:ext cx="947632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+4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</a:endParaRPr>
              </a:p>
              <a:p>
                <a:pPr marL="0" marR="0" lvl="0" indent="0" algn="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853FA8DE-E3DF-450F-969D-788273B3082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55305" y="5190862"/>
                <a:ext cx="947632" cy="738664"/>
              </a:xfrm>
              <a:prstGeom prst="rect">
                <a:avLst/>
              </a:prstGeom>
              <a:blipFill>
                <a:blip r:embed="rId20"/>
                <a:stretch>
                  <a:fillRect l="-7051" r="-70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88ACEA5A-09DF-4FC2-9012-C49807C6C2B4}"/>
                  </a:ext>
                </a:extLst>
              </p:cNvPr>
              <p:cNvSpPr txBox="1"/>
              <p:nvPr/>
            </p:nvSpPr>
            <p:spPr>
              <a:xfrm>
                <a:off x="3555305" y="5698540"/>
                <a:ext cx="1006942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−4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</a:endParaRPr>
              </a:p>
              <a:p>
                <a:pPr marL="0" marR="0" lvl="0" indent="0" algn="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88ACEA5A-09DF-4FC2-9012-C49807C6C2B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55305" y="5698540"/>
                <a:ext cx="1006942" cy="738664"/>
              </a:xfrm>
              <a:prstGeom prst="rect">
                <a:avLst/>
              </a:prstGeom>
              <a:blipFill>
                <a:blip r:embed="rId21"/>
                <a:stretch>
                  <a:fillRect l="-1212" r="-727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68194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1615</TotalTime>
  <Words>341</Words>
  <Application>Microsoft Office PowerPoint</Application>
  <PresentationFormat>On-screen Show (4:3)</PresentationFormat>
  <Paragraphs>57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Cambria Math</vt:lpstr>
      <vt:lpstr>Office Theme</vt:lpstr>
      <vt:lpstr>Algebra:  Brackets and collecting like terms 1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Berwick, Chris</cp:lastModifiedBy>
  <cp:revision>82</cp:revision>
  <dcterms:created xsi:type="dcterms:W3CDTF">2018-01-26T08:52:52Z</dcterms:created>
  <dcterms:modified xsi:type="dcterms:W3CDTF">2018-06-24T10:15:17Z</dcterms:modified>
</cp:coreProperties>
</file>