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352" r:id="rId2"/>
    <p:sldId id="353" r:id="rId3"/>
    <p:sldId id="354" r:id="rId4"/>
    <p:sldId id="356" r:id="rId5"/>
    <p:sldId id="355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571" autoAdjust="0"/>
    <p:restoredTop sz="89362" autoAdjust="0"/>
  </p:normalViewPr>
  <p:slideViewPr>
    <p:cSldViewPr snapToGrid="0">
      <p:cViewPr varScale="1">
        <p:scale>
          <a:sx n="74" d="100"/>
          <a:sy n="74" d="100"/>
        </p:scale>
        <p:origin x="1397" y="4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479793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8.png"/><Relationship Id="rId3" Type="http://schemas.openxmlformats.org/officeDocument/2006/relationships/image" Target="../media/image184.png"/><Relationship Id="rId7" Type="http://schemas.openxmlformats.org/officeDocument/2006/relationships/image" Target="../media/image18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2.png"/><Relationship Id="rId2" Type="http://schemas.openxmlformats.org/officeDocument/2006/relationships/image" Target="../media/image189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3.png"/><Relationship Id="rId2" Type="http://schemas.openxmlformats.org/officeDocument/2006/relationships/image" Target="../media/image189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5.png"/><Relationship Id="rId2" Type="http://schemas.openxmlformats.org/officeDocument/2006/relationships/image" Target="../media/image19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6.png"/><Relationship Id="rId2" Type="http://schemas.openxmlformats.org/officeDocument/2006/relationships/image" Target="../media/image19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9451" y="524886"/>
            <a:ext cx="8795340" cy="1386864"/>
          </a:xfrm>
        </p:spPr>
        <p:txBody>
          <a:bodyPr>
            <a:normAutofit fontScale="90000"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Straight line graphs: </a:t>
            </a:r>
            <a:br>
              <a:rPr lang="en-GB" sz="4400" b="1" dirty="0">
                <a:solidFill>
                  <a:schemeClr val="bg1"/>
                </a:solidFill>
              </a:rPr>
            </a:br>
            <a:r>
              <a:rPr lang="en-GB" sz="4400" b="1" dirty="0">
                <a:solidFill>
                  <a:schemeClr val="bg1"/>
                </a:solidFill>
              </a:rPr>
              <a:t>Parallel or perpendicular?</a:t>
            </a:r>
            <a:br>
              <a:rPr lang="en-GB" sz="4400" b="1" dirty="0">
                <a:solidFill>
                  <a:schemeClr val="bg1"/>
                </a:solidFill>
              </a:rPr>
            </a:br>
            <a:r>
              <a:rPr lang="en-GB" sz="4400" b="1" dirty="0">
                <a:solidFill>
                  <a:schemeClr val="bg1"/>
                </a:solidFill>
              </a:rPr>
              <a:t>(positive integer gradient)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1C85D2DF-C609-4143-8DDC-2A4F71714AEA}"/>
              </a:ext>
            </a:extLst>
          </p:cNvPr>
          <p:cNvSpPr txBox="1">
            <a:spLocks/>
          </p:cNvSpPr>
          <p:nvPr/>
        </p:nvSpPr>
        <p:spPr>
          <a:xfrm>
            <a:off x="588257" y="6150216"/>
            <a:ext cx="7967485" cy="55415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For more videos visit </a:t>
            </a: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mrbartonmaths.com/videos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30FB4CB4-7850-4A3E-8AE7-4E36579859BD}"/>
                  </a:ext>
                </a:extLst>
              </p:cNvPr>
              <p:cNvSpPr txBox="1"/>
              <p:nvPr/>
            </p:nvSpPr>
            <p:spPr>
              <a:xfrm>
                <a:off x="3257411" y="3979565"/>
                <a:ext cx="1797363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40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=3</m:t>
                      </m:r>
                      <m:r>
                        <a:rPr lang="en-GB" sz="240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−7</m:t>
                      </m:r>
                    </m:oMath>
                  </m:oMathPara>
                </a14:m>
                <a:endParaRPr lang="en-GB" sz="24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30FB4CB4-7850-4A3E-8AE7-4E36579859B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57411" y="3979565"/>
                <a:ext cx="1797363" cy="369332"/>
              </a:xfrm>
              <a:prstGeom prst="rect">
                <a:avLst/>
              </a:prstGeom>
              <a:blipFill>
                <a:blip r:embed="rId3"/>
                <a:stretch>
                  <a:fillRect b="-2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0" name="Group 19">
            <a:extLst>
              <a:ext uri="{FF2B5EF4-FFF2-40B4-BE49-F238E27FC236}">
                <a16:creationId xmlns:a16="http://schemas.microsoft.com/office/drawing/2014/main" id="{6B83073F-54EB-4BAA-B9A1-177FE7B3603C}"/>
              </a:ext>
            </a:extLst>
          </p:cNvPr>
          <p:cNvGrpSpPr/>
          <p:nvPr/>
        </p:nvGrpSpPr>
        <p:grpSpPr>
          <a:xfrm>
            <a:off x="1298986" y="2115487"/>
            <a:ext cx="6546029" cy="393460"/>
            <a:chOff x="1328804" y="2115487"/>
            <a:chExt cx="6546029" cy="393460"/>
          </a:xfrm>
        </p:grpSpPr>
        <p:sp>
          <p:nvSpPr>
            <p:cNvPr id="4" name="Title 1">
              <a:extLst>
                <a:ext uri="{FF2B5EF4-FFF2-40B4-BE49-F238E27FC236}">
                  <a16:creationId xmlns:a16="http://schemas.microsoft.com/office/drawing/2014/main" id="{488B4450-FA42-4E6C-85FF-547FED49AD1C}"/>
                </a:ext>
              </a:extLst>
            </p:cNvPr>
            <p:cNvSpPr txBox="1">
              <a:spLocks/>
            </p:cNvSpPr>
            <p:nvPr/>
          </p:nvSpPr>
          <p:spPr>
            <a:xfrm>
              <a:off x="1328804" y="2115487"/>
              <a:ext cx="2070380" cy="393460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rmAutofit fontScale="97500" lnSpcReduction="10000"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j-ea"/>
                  <a:cs typeface="+mj-cs"/>
                </a:rPr>
                <a:t>True/false</a:t>
              </a:r>
            </a:p>
          </p:txBody>
        </p:sp>
        <p:sp>
          <p:nvSpPr>
            <p:cNvPr id="13" name="Title 1">
              <a:extLst>
                <a:ext uri="{FF2B5EF4-FFF2-40B4-BE49-F238E27FC236}">
                  <a16:creationId xmlns:a16="http://schemas.microsoft.com/office/drawing/2014/main" id="{A741C9B5-107A-4237-A699-B03FDE924B02}"/>
                </a:ext>
              </a:extLst>
            </p:cNvPr>
            <p:cNvSpPr txBox="1">
              <a:spLocks/>
            </p:cNvSpPr>
            <p:nvPr/>
          </p:nvSpPr>
          <p:spPr>
            <a:xfrm>
              <a:off x="3566629" y="2115487"/>
              <a:ext cx="2070380" cy="393460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rmAutofit fontScale="97500" lnSpcReduction="10000"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j-ea"/>
                  <a:cs typeface="+mj-cs"/>
                </a:rPr>
                <a:t>Reflect</a:t>
              </a:r>
            </a:p>
          </p:txBody>
        </p:sp>
        <p:sp>
          <p:nvSpPr>
            <p:cNvPr id="14" name="Title 1">
              <a:extLst>
                <a:ext uri="{FF2B5EF4-FFF2-40B4-BE49-F238E27FC236}">
                  <a16:creationId xmlns:a16="http://schemas.microsoft.com/office/drawing/2014/main" id="{F1EF6F7E-60A8-4269-B56D-EA7FDB31BFB9}"/>
                </a:ext>
              </a:extLst>
            </p:cNvPr>
            <p:cNvSpPr txBox="1">
              <a:spLocks/>
            </p:cNvSpPr>
            <p:nvPr/>
          </p:nvSpPr>
          <p:spPr>
            <a:xfrm>
              <a:off x="5804453" y="2115487"/>
              <a:ext cx="2070380" cy="393460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rmAutofit fontScale="97500" lnSpcReduction="10000"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j-ea"/>
                  <a:cs typeface="+mj-cs"/>
                </a:rPr>
                <a:t>Your Turn</a:t>
              </a:r>
            </a:p>
          </p:txBody>
        </p:sp>
      </p:grpSp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3938" y="2535268"/>
            <a:ext cx="914400" cy="914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36F538C6-D28C-44E1-BF20-974AD3DDD2A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6976" y="2618355"/>
            <a:ext cx="914400" cy="914400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55330771-47CC-44C6-A27A-95A3B765E3D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5667" y="2657475"/>
            <a:ext cx="692666" cy="692666"/>
          </a:xfrm>
          <a:prstGeom prst="rect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B71A4F3E-F170-4ACF-A9B0-87879C593F65}"/>
              </a:ext>
            </a:extLst>
          </p:cNvPr>
          <p:cNvSpPr txBox="1"/>
          <p:nvPr/>
        </p:nvSpPr>
        <p:spPr>
          <a:xfrm rot="16200000">
            <a:off x="-269904" y="6218761"/>
            <a:ext cx="909144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Rule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52F34FF4-65B5-4A68-BB50-8652D2AE0FCB}"/>
                  </a:ext>
                </a:extLst>
              </p:cNvPr>
              <p:cNvSpPr txBox="1"/>
              <p:nvPr/>
            </p:nvSpPr>
            <p:spPr>
              <a:xfrm>
                <a:off x="3369366" y="4656820"/>
                <a:ext cx="1936512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lvl="0" algn="ctr" defTabSz="91440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40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=−3</m:t>
                      </m:r>
                      <m:r>
                        <a:rPr lang="en-GB" sz="240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−7</m:t>
                      </m:r>
                    </m:oMath>
                  </m:oMathPara>
                </a14:m>
                <a:endParaRPr lang="en-GB" sz="24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52F34FF4-65B5-4A68-BB50-8652D2AE0FC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69366" y="4656820"/>
                <a:ext cx="1936512" cy="369332"/>
              </a:xfrm>
              <a:prstGeom prst="rect">
                <a:avLst/>
              </a:prstGeom>
              <a:blipFill>
                <a:blip r:embed="rId7"/>
                <a:stretch>
                  <a:fillRect l="-631" b="-245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DBB5351C-ACCC-40BD-A2D0-1A81A4665910}"/>
                  </a:ext>
                </a:extLst>
              </p:cNvPr>
              <p:cNvSpPr txBox="1"/>
              <p:nvPr/>
            </p:nvSpPr>
            <p:spPr>
              <a:xfrm>
                <a:off x="3257411" y="5272666"/>
                <a:ext cx="1936512" cy="43261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lvl="0" algn="ctr" defTabSz="91440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40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box>
                        <m:boxPr>
                          <m:ctrlPr>
                            <a:rPr lang="en-GB" sz="24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240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4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sz="24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</m:e>
                      </m:box>
                      <m:r>
                        <a:rPr lang="en-GB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−7</m:t>
                      </m:r>
                    </m:oMath>
                  </m:oMathPara>
                </a14:m>
                <a:endParaRPr lang="en-GB" sz="24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DBB5351C-ACCC-40BD-A2D0-1A81A466591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57411" y="5272666"/>
                <a:ext cx="1936512" cy="432619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021747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C7F9E1D1-260E-4F0A-946C-E6436793665F}"/>
                  </a:ext>
                </a:extLst>
              </p:cNvPr>
              <p:cNvSpPr/>
              <p:nvPr/>
            </p:nvSpPr>
            <p:spPr>
              <a:xfrm>
                <a:off x="2445672" y="91833"/>
                <a:ext cx="4252655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ea typeface="+mn-ea"/>
                    <a:cs typeface="+mn-cs"/>
                  </a:rPr>
                  <a:t>Always compare to: </a:t>
                </a:r>
                <a14:m>
                  <m:oMath xmlns:m="http://schemas.openxmlformats.org/officeDocument/2006/math">
                    <m:r>
                      <a:rPr kumimoji="0" lang="en-GB" sz="2400" b="1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𝒚</m:t>
                    </m:r>
                    <m:r>
                      <a:rPr kumimoji="0" lang="en-GB" sz="2400" b="1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</m:t>
                    </m:r>
                    <m:r>
                      <a:rPr kumimoji="0" lang="en-GB" sz="2400" b="1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𝟑</m:t>
                    </m:r>
                    <m:r>
                      <a:rPr kumimoji="0" lang="en-GB" sz="2400" b="1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𝒙</m:t>
                    </m:r>
                    <m:r>
                      <a:rPr kumimoji="0" lang="en-GB" sz="2400" b="1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+</m:t>
                    </m:r>
                    <m:r>
                      <a:rPr kumimoji="0" lang="en-GB" sz="2400" b="1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𝟔</m:t>
                    </m:r>
                  </m:oMath>
                </a14:m>
                <a:endParaRPr kumimoji="0" lang="en-GB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C7F9E1D1-260E-4F0A-946C-E6436793665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45672" y="91833"/>
                <a:ext cx="4252655" cy="461665"/>
              </a:xfrm>
              <a:prstGeom prst="rect">
                <a:avLst/>
              </a:prstGeom>
              <a:blipFill>
                <a:blip r:embed="rId2"/>
                <a:stretch>
                  <a:fillRect l="-2149" t="-10526" b="-28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3" name="Table 12">
                <a:extLst>
                  <a:ext uri="{FF2B5EF4-FFF2-40B4-BE49-F238E27FC236}">
                    <a16:creationId xmlns:a16="http://schemas.microsoft.com/office/drawing/2014/main" id="{49559968-EB71-46D3-8BD6-EE38A0459A71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251579372"/>
                  </p:ext>
                </p:extLst>
              </p:nvPr>
            </p:nvGraphicFramePr>
            <p:xfrm>
              <a:off x="1043609" y="652242"/>
              <a:ext cx="6897756" cy="579667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724439">
                      <a:extLst>
                        <a:ext uri="{9D8B030D-6E8A-4147-A177-3AD203B41FA5}">
                          <a16:colId xmlns:a16="http://schemas.microsoft.com/office/drawing/2014/main" val="3816984180"/>
                        </a:ext>
                      </a:extLst>
                    </a:gridCol>
                    <a:gridCol w="1724439">
                      <a:extLst>
                        <a:ext uri="{9D8B030D-6E8A-4147-A177-3AD203B41FA5}">
                          <a16:colId xmlns:a16="http://schemas.microsoft.com/office/drawing/2014/main" val="722422120"/>
                        </a:ext>
                      </a:extLst>
                    </a:gridCol>
                    <a:gridCol w="1724439">
                      <a:extLst>
                        <a:ext uri="{9D8B030D-6E8A-4147-A177-3AD203B41FA5}">
                          <a16:colId xmlns:a16="http://schemas.microsoft.com/office/drawing/2014/main" val="1112687722"/>
                        </a:ext>
                      </a:extLst>
                    </a:gridCol>
                    <a:gridCol w="1724439">
                      <a:extLst>
                        <a:ext uri="{9D8B030D-6E8A-4147-A177-3AD203B41FA5}">
                          <a16:colId xmlns:a16="http://schemas.microsoft.com/office/drawing/2014/main" val="2150570474"/>
                        </a:ext>
                      </a:extLst>
                    </a:gridCol>
                  </a:tblGrid>
                  <a:tr h="52697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</a:rPr>
                            <a:t>Line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</a:rPr>
                            <a:t>Parallel?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</a:rPr>
                            <a:t>Perpendicular?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</a:rPr>
                            <a:t>Neither?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70924943"/>
                      </a:ext>
                    </a:extLst>
                  </a:tr>
                  <a:tr h="52697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GB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=3</m:t>
                                </m:r>
                                <m:r>
                                  <a:rPr lang="en-GB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+7</m:t>
                                </m:r>
                              </m:oMath>
                            </m:oMathPara>
                          </a14:m>
                          <a:endParaRPr lang="en-GB" sz="20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759285574"/>
                      </a:ext>
                    </a:extLst>
                  </a:tr>
                  <a:tr h="52697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GB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=3</m:t>
                                </m:r>
                                <m:r>
                                  <a:rPr lang="en-GB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−7</m:t>
                                </m:r>
                              </m:oMath>
                            </m:oMathPara>
                          </a14:m>
                          <a:endParaRPr lang="en-GB" sz="20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20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879535278"/>
                      </a:ext>
                    </a:extLst>
                  </a:tr>
                  <a:tr h="52697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GB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=−3</m:t>
                                </m:r>
                                <m:r>
                                  <a:rPr lang="en-GB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−7</m:t>
                                </m:r>
                              </m:oMath>
                            </m:oMathPara>
                          </a14:m>
                          <a:endParaRPr lang="en-GB" sz="20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20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235271316"/>
                      </a:ext>
                    </a:extLst>
                  </a:tr>
                  <a:tr h="52697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GB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box>
                                  <m:boxPr>
                                    <m:ctrlPr>
                                      <a:rPr lang="en-GB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r>
                                      <m:rPr>
                                        <m:brk m:alnAt="63"/>
                                      </m:rPr>
                                      <a:rPr lang="en-GB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GB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f>
                                      <m:fPr>
                                        <m:ctrlPr>
                                          <a:rPr lang="en-GB" sz="2000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GB" sz="2000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>
                                          <a:rPr lang="en-GB" sz="2000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3</m:t>
                                        </m:r>
                                      </m:den>
                                    </m:f>
                                  </m:e>
                                </m:box>
                                <m:r>
                                  <a:rPr lang="en-GB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−7</m:t>
                                </m:r>
                              </m:oMath>
                            </m:oMathPara>
                          </a14:m>
                          <a:endParaRPr lang="en-GB" sz="20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20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95144224"/>
                      </a:ext>
                    </a:extLst>
                  </a:tr>
                  <a:tr h="52697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GB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box>
                                  <m:boxPr>
                                    <m:ctrlPr>
                                      <a:rPr lang="en-GB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r>
                                      <m:rPr>
                                        <m:brk m:alnAt="63"/>
                                      </m:rPr>
                                      <a:rPr lang="en-GB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GB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f>
                                      <m:fPr>
                                        <m:ctrlPr>
                                          <a:rPr lang="en-GB" sz="2000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GB" sz="2000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>
                                          <a:rPr lang="en-GB" sz="2000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3</m:t>
                                        </m:r>
                                      </m:den>
                                    </m:f>
                                  </m:e>
                                </m:box>
                                <m:r>
                                  <a:rPr lang="en-GB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+7</m:t>
                                </m:r>
                              </m:oMath>
                            </m:oMathPara>
                          </a14:m>
                          <a:endParaRPr lang="en-GB" sz="20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20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195737414"/>
                      </a:ext>
                    </a:extLst>
                  </a:tr>
                  <a:tr h="52697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GB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box>
                                  <m:boxPr>
                                    <m:ctrlPr>
                                      <a:rPr lang="en-GB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r>
                                      <m:rPr>
                                        <m:brk m:alnAt="63"/>
                                      </m:rPr>
                                      <a:rPr lang="en-GB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GB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f>
                                      <m:fPr>
                                        <m:ctrlPr>
                                          <a:rPr lang="en-GB" sz="2000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GB" sz="2000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>
                                          <a:rPr lang="en-GB" sz="2000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3</m:t>
                                        </m:r>
                                      </m:den>
                                    </m:f>
                                  </m:e>
                                </m:box>
                                <m:r>
                                  <a:rPr lang="en-GB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+97</m:t>
                                </m:r>
                              </m:oMath>
                            </m:oMathPara>
                          </a14:m>
                          <a:endParaRPr lang="en-GB" sz="20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20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918022225"/>
                      </a:ext>
                    </a:extLst>
                  </a:tr>
                  <a:tr h="52697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GB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box>
                                  <m:boxPr>
                                    <m:ctrlPr>
                                      <a:rPr lang="en-GB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GB" sz="2000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GB" sz="2000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>
                                          <a:rPr lang="en-GB" sz="2000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3</m:t>
                                        </m:r>
                                      </m:den>
                                    </m:f>
                                  </m:e>
                                </m:box>
                                <m:r>
                                  <a:rPr lang="en-GB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+97</m:t>
                                </m:r>
                              </m:oMath>
                            </m:oMathPara>
                          </a14:m>
                          <a:endParaRPr lang="en-GB" sz="20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20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50708826"/>
                      </a:ext>
                    </a:extLst>
                  </a:tr>
                  <a:tr h="52697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GB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=3</m:t>
                                </m:r>
                                <m:r>
                                  <a:rPr lang="en-GB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+97</m:t>
                                </m:r>
                              </m:oMath>
                            </m:oMathPara>
                          </a14:m>
                          <a:endParaRPr lang="en-GB" sz="20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20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924988272"/>
                      </a:ext>
                    </a:extLst>
                  </a:tr>
                  <a:tr h="52697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GB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=97+3</m:t>
                                </m:r>
                                <m:r>
                                  <a:rPr lang="en-GB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oMath>
                            </m:oMathPara>
                          </a14:m>
                          <a:endParaRPr lang="en-GB" sz="20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20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944933805"/>
                      </a:ext>
                    </a:extLst>
                  </a:tr>
                  <a:tr h="52697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GB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=97−3</m:t>
                                </m:r>
                                <m:r>
                                  <a:rPr lang="en-GB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oMath>
                            </m:oMathPara>
                          </a14:m>
                          <a:endParaRPr lang="en-GB" sz="20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20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552386186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3" name="Table 12">
                <a:extLst>
                  <a:ext uri="{FF2B5EF4-FFF2-40B4-BE49-F238E27FC236}">
                    <a16:creationId xmlns:a16="http://schemas.microsoft.com/office/drawing/2014/main" id="{49559968-EB71-46D3-8BD6-EE38A0459A71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251579372"/>
                  </p:ext>
                </p:extLst>
              </p:nvPr>
            </p:nvGraphicFramePr>
            <p:xfrm>
              <a:off x="1043609" y="652242"/>
              <a:ext cx="6897756" cy="579667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724439">
                      <a:extLst>
                        <a:ext uri="{9D8B030D-6E8A-4147-A177-3AD203B41FA5}">
                          <a16:colId xmlns:a16="http://schemas.microsoft.com/office/drawing/2014/main" val="3816984180"/>
                        </a:ext>
                      </a:extLst>
                    </a:gridCol>
                    <a:gridCol w="1724439">
                      <a:extLst>
                        <a:ext uri="{9D8B030D-6E8A-4147-A177-3AD203B41FA5}">
                          <a16:colId xmlns:a16="http://schemas.microsoft.com/office/drawing/2014/main" val="722422120"/>
                        </a:ext>
                      </a:extLst>
                    </a:gridCol>
                    <a:gridCol w="1724439">
                      <a:extLst>
                        <a:ext uri="{9D8B030D-6E8A-4147-A177-3AD203B41FA5}">
                          <a16:colId xmlns:a16="http://schemas.microsoft.com/office/drawing/2014/main" val="1112687722"/>
                        </a:ext>
                      </a:extLst>
                    </a:gridCol>
                    <a:gridCol w="1724439">
                      <a:extLst>
                        <a:ext uri="{9D8B030D-6E8A-4147-A177-3AD203B41FA5}">
                          <a16:colId xmlns:a16="http://schemas.microsoft.com/office/drawing/2014/main" val="2150570474"/>
                        </a:ext>
                      </a:extLst>
                    </a:gridCol>
                  </a:tblGrid>
                  <a:tr h="52697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</a:rPr>
                            <a:t>Line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</a:rPr>
                            <a:t>Parallel?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</a:rPr>
                            <a:t>Perpendicular?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</a:rPr>
                            <a:t>Neither?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70924943"/>
                      </a:ext>
                    </a:extLst>
                  </a:tr>
                  <a:tr h="52697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353" t="-103488" r="-300707" b="-90814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759285574"/>
                      </a:ext>
                    </a:extLst>
                  </a:tr>
                  <a:tr h="52697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353" t="-201149" r="-300707" b="-79770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20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879535278"/>
                      </a:ext>
                    </a:extLst>
                  </a:tr>
                  <a:tr h="52697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353" t="-304651" r="-300707" b="-70697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20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235271316"/>
                      </a:ext>
                    </a:extLst>
                  </a:tr>
                  <a:tr h="52697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353" t="-400000" r="-300707" b="-5988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20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95144224"/>
                      </a:ext>
                    </a:extLst>
                  </a:tr>
                  <a:tr h="52697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353" t="-505814" r="-300707" b="-50581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20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195737414"/>
                      </a:ext>
                    </a:extLst>
                  </a:tr>
                  <a:tr h="52697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353" t="-598851" r="-300707" b="-4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20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918022225"/>
                      </a:ext>
                    </a:extLst>
                  </a:tr>
                  <a:tr h="52697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353" t="-706977" r="-300707" b="-3046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20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50708826"/>
                      </a:ext>
                    </a:extLst>
                  </a:tr>
                  <a:tr h="52697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353" t="-797701" r="-300707" b="-20114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20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924988272"/>
                      </a:ext>
                    </a:extLst>
                  </a:tr>
                  <a:tr h="52697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353" t="-908140" r="-300707" b="-10348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20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944933805"/>
                      </a:ext>
                    </a:extLst>
                  </a:tr>
                  <a:tr h="52697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353" t="-996552" r="-300707" b="-229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20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552386186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18" name="TextBox 17">
            <a:extLst>
              <a:ext uri="{FF2B5EF4-FFF2-40B4-BE49-F238E27FC236}">
                <a16:creationId xmlns:a16="http://schemas.microsoft.com/office/drawing/2014/main" id="{F333A9C2-52A0-49BC-ACD6-1F515E5881DF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@</a:t>
            </a:r>
            <a:r>
              <a:rPr kumimoji="0" lang="en-GB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mrbartonmaths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442080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C7F9E1D1-260E-4F0A-946C-E6436793665F}"/>
                  </a:ext>
                </a:extLst>
              </p:cNvPr>
              <p:cNvSpPr/>
              <p:nvPr/>
            </p:nvSpPr>
            <p:spPr>
              <a:xfrm>
                <a:off x="2445672" y="91833"/>
                <a:ext cx="4252655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ea typeface="+mn-ea"/>
                    <a:cs typeface="+mn-cs"/>
                  </a:rPr>
                  <a:t>Always compare to: </a:t>
                </a:r>
                <a14:m>
                  <m:oMath xmlns:m="http://schemas.openxmlformats.org/officeDocument/2006/math">
                    <m:r>
                      <a:rPr kumimoji="0" lang="en-GB" sz="2400" b="1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𝒚</m:t>
                    </m:r>
                    <m:r>
                      <a:rPr kumimoji="0" lang="en-GB" sz="2400" b="1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</m:t>
                    </m:r>
                    <m:r>
                      <a:rPr kumimoji="0" lang="en-GB" sz="2400" b="1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𝟑</m:t>
                    </m:r>
                    <m:r>
                      <a:rPr kumimoji="0" lang="en-GB" sz="2400" b="1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𝒙</m:t>
                    </m:r>
                    <m:r>
                      <a:rPr kumimoji="0" lang="en-GB" sz="2400" b="1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+</m:t>
                    </m:r>
                    <m:r>
                      <a:rPr kumimoji="0" lang="en-GB" sz="2400" b="1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𝟔</m:t>
                    </m:r>
                  </m:oMath>
                </a14:m>
                <a:endParaRPr kumimoji="0" lang="en-GB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C7F9E1D1-260E-4F0A-946C-E6436793665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45672" y="91833"/>
                <a:ext cx="4252655" cy="461665"/>
              </a:xfrm>
              <a:prstGeom prst="rect">
                <a:avLst/>
              </a:prstGeom>
              <a:blipFill>
                <a:blip r:embed="rId2"/>
                <a:stretch>
                  <a:fillRect l="-2149" t="-10526" b="-28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3" name="Table 12">
                <a:extLst>
                  <a:ext uri="{FF2B5EF4-FFF2-40B4-BE49-F238E27FC236}">
                    <a16:creationId xmlns:a16="http://schemas.microsoft.com/office/drawing/2014/main" id="{49559968-EB71-46D3-8BD6-EE38A0459A71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758605672"/>
                  </p:ext>
                </p:extLst>
              </p:nvPr>
            </p:nvGraphicFramePr>
            <p:xfrm>
              <a:off x="1043609" y="652242"/>
              <a:ext cx="6897756" cy="579667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724439">
                      <a:extLst>
                        <a:ext uri="{9D8B030D-6E8A-4147-A177-3AD203B41FA5}">
                          <a16:colId xmlns:a16="http://schemas.microsoft.com/office/drawing/2014/main" val="3816984180"/>
                        </a:ext>
                      </a:extLst>
                    </a:gridCol>
                    <a:gridCol w="1724439">
                      <a:extLst>
                        <a:ext uri="{9D8B030D-6E8A-4147-A177-3AD203B41FA5}">
                          <a16:colId xmlns:a16="http://schemas.microsoft.com/office/drawing/2014/main" val="722422120"/>
                        </a:ext>
                      </a:extLst>
                    </a:gridCol>
                    <a:gridCol w="1724439">
                      <a:extLst>
                        <a:ext uri="{9D8B030D-6E8A-4147-A177-3AD203B41FA5}">
                          <a16:colId xmlns:a16="http://schemas.microsoft.com/office/drawing/2014/main" val="1112687722"/>
                        </a:ext>
                      </a:extLst>
                    </a:gridCol>
                    <a:gridCol w="1724439">
                      <a:extLst>
                        <a:ext uri="{9D8B030D-6E8A-4147-A177-3AD203B41FA5}">
                          <a16:colId xmlns:a16="http://schemas.microsoft.com/office/drawing/2014/main" val="2150570474"/>
                        </a:ext>
                      </a:extLst>
                    </a:gridCol>
                  </a:tblGrid>
                  <a:tr h="52697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</a:rPr>
                            <a:t>Line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</a:rPr>
                            <a:t>Parallel?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</a:rPr>
                            <a:t>Perpendicular?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</a:rPr>
                            <a:t>Neither?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70924943"/>
                      </a:ext>
                    </a:extLst>
                  </a:tr>
                  <a:tr h="52697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GB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=3</m:t>
                                </m:r>
                                <m:r>
                                  <a:rPr lang="en-GB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+7</m:t>
                                </m:r>
                              </m:oMath>
                            </m:oMathPara>
                          </a14:m>
                          <a:endParaRPr lang="en-GB" sz="20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b="0" dirty="0">
                              <a:solidFill>
                                <a:srgbClr val="FF0000"/>
                              </a:solidFill>
                            </a:rPr>
                            <a:t>√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759285574"/>
                      </a:ext>
                    </a:extLst>
                  </a:tr>
                  <a:tr h="52697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GB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=3</m:t>
                                </m:r>
                                <m:r>
                                  <a:rPr lang="en-GB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−7</m:t>
                                </m:r>
                              </m:oMath>
                            </m:oMathPara>
                          </a14:m>
                          <a:endParaRPr lang="en-GB" sz="20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000" b="0" dirty="0">
                              <a:solidFill>
                                <a:srgbClr val="FF0000"/>
                              </a:solidFill>
                            </a:rPr>
                            <a:t>√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879535278"/>
                      </a:ext>
                    </a:extLst>
                  </a:tr>
                  <a:tr h="52697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GB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=−3</m:t>
                                </m:r>
                                <m:r>
                                  <a:rPr lang="en-GB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−7</m:t>
                                </m:r>
                              </m:oMath>
                            </m:oMathPara>
                          </a14:m>
                          <a:endParaRPr lang="en-GB" sz="20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000" b="0" dirty="0">
                              <a:solidFill>
                                <a:srgbClr val="FF0000"/>
                              </a:solidFill>
                            </a:rPr>
                            <a:t>√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235271316"/>
                      </a:ext>
                    </a:extLst>
                  </a:tr>
                  <a:tr h="52697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GB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box>
                                  <m:boxPr>
                                    <m:ctrlPr>
                                      <a:rPr lang="en-GB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r>
                                      <m:rPr>
                                        <m:brk m:alnAt="63"/>
                                      </m:rPr>
                                      <a:rPr lang="en-GB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GB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f>
                                      <m:fPr>
                                        <m:ctrlPr>
                                          <a:rPr lang="en-GB" sz="2000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GB" sz="2000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>
                                          <a:rPr lang="en-GB" sz="2000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3</m:t>
                                        </m:r>
                                      </m:den>
                                    </m:f>
                                  </m:e>
                                </m:box>
                                <m:r>
                                  <a:rPr lang="en-GB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−7</m:t>
                                </m:r>
                              </m:oMath>
                            </m:oMathPara>
                          </a14:m>
                          <a:endParaRPr lang="en-GB" sz="20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000" b="0" dirty="0">
                              <a:solidFill>
                                <a:srgbClr val="FF0000"/>
                              </a:solidFill>
                            </a:rPr>
                            <a:t>√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95144224"/>
                      </a:ext>
                    </a:extLst>
                  </a:tr>
                  <a:tr h="52697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GB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box>
                                  <m:boxPr>
                                    <m:ctrlPr>
                                      <a:rPr lang="en-GB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r>
                                      <m:rPr>
                                        <m:brk m:alnAt="63"/>
                                      </m:rPr>
                                      <a:rPr lang="en-GB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GB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f>
                                      <m:fPr>
                                        <m:ctrlPr>
                                          <a:rPr lang="en-GB" sz="2000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GB" sz="2000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>
                                          <a:rPr lang="en-GB" sz="2000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3</m:t>
                                        </m:r>
                                      </m:den>
                                    </m:f>
                                  </m:e>
                                </m:box>
                                <m:r>
                                  <a:rPr lang="en-GB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+7</m:t>
                                </m:r>
                              </m:oMath>
                            </m:oMathPara>
                          </a14:m>
                          <a:endParaRPr lang="en-GB" sz="20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000" b="0" dirty="0">
                              <a:solidFill>
                                <a:srgbClr val="FF0000"/>
                              </a:solidFill>
                            </a:rPr>
                            <a:t>√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195737414"/>
                      </a:ext>
                    </a:extLst>
                  </a:tr>
                  <a:tr h="52697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GB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box>
                                  <m:boxPr>
                                    <m:ctrlPr>
                                      <a:rPr lang="en-GB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r>
                                      <m:rPr>
                                        <m:brk m:alnAt="63"/>
                                      </m:rPr>
                                      <a:rPr lang="en-GB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GB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f>
                                      <m:fPr>
                                        <m:ctrlPr>
                                          <a:rPr lang="en-GB" sz="2000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GB" sz="2000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>
                                          <a:rPr lang="en-GB" sz="2000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3</m:t>
                                        </m:r>
                                      </m:den>
                                    </m:f>
                                  </m:e>
                                </m:box>
                                <m:r>
                                  <a:rPr lang="en-GB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+97</m:t>
                                </m:r>
                              </m:oMath>
                            </m:oMathPara>
                          </a14:m>
                          <a:endParaRPr lang="en-GB" sz="20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000" b="0" dirty="0">
                              <a:solidFill>
                                <a:srgbClr val="FF0000"/>
                              </a:solidFill>
                            </a:rPr>
                            <a:t>√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918022225"/>
                      </a:ext>
                    </a:extLst>
                  </a:tr>
                  <a:tr h="52697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GB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box>
                                  <m:boxPr>
                                    <m:ctrlPr>
                                      <a:rPr lang="en-GB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GB" sz="2000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GB" sz="2000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>
                                          <a:rPr lang="en-GB" sz="2000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3</m:t>
                                        </m:r>
                                      </m:den>
                                    </m:f>
                                  </m:e>
                                </m:box>
                                <m:r>
                                  <a:rPr lang="en-GB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+97</m:t>
                                </m:r>
                              </m:oMath>
                            </m:oMathPara>
                          </a14:m>
                          <a:endParaRPr lang="en-GB" sz="20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000" b="0" dirty="0">
                              <a:solidFill>
                                <a:srgbClr val="FF0000"/>
                              </a:solidFill>
                            </a:rPr>
                            <a:t>√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50708826"/>
                      </a:ext>
                    </a:extLst>
                  </a:tr>
                  <a:tr h="52697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GB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=3</m:t>
                                </m:r>
                                <m:r>
                                  <a:rPr lang="en-GB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+97</m:t>
                                </m:r>
                              </m:oMath>
                            </m:oMathPara>
                          </a14:m>
                          <a:endParaRPr lang="en-GB" sz="20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000" b="0" dirty="0">
                              <a:solidFill>
                                <a:srgbClr val="FF0000"/>
                              </a:solidFill>
                            </a:rPr>
                            <a:t>√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924988272"/>
                      </a:ext>
                    </a:extLst>
                  </a:tr>
                  <a:tr h="52697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GB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=97+3</m:t>
                                </m:r>
                                <m:r>
                                  <a:rPr lang="en-GB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oMath>
                            </m:oMathPara>
                          </a14:m>
                          <a:endParaRPr lang="en-GB" sz="20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000" b="0" dirty="0">
                              <a:solidFill>
                                <a:srgbClr val="FF0000"/>
                              </a:solidFill>
                            </a:rPr>
                            <a:t>√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944933805"/>
                      </a:ext>
                    </a:extLst>
                  </a:tr>
                  <a:tr h="52697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GB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=97−3</m:t>
                                </m:r>
                                <m:r>
                                  <a:rPr lang="en-GB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oMath>
                            </m:oMathPara>
                          </a14:m>
                          <a:endParaRPr lang="en-GB" sz="20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000" b="0" dirty="0">
                              <a:solidFill>
                                <a:srgbClr val="FF0000"/>
                              </a:solidFill>
                            </a:rPr>
                            <a:t>√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552386186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3" name="Table 12">
                <a:extLst>
                  <a:ext uri="{FF2B5EF4-FFF2-40B4-BE49-F238E27FC236}">
                    <a16:creationId xmlns:a16="http://schemas.microsoft.com/office/drawing/2014/main" id="{49559968-EB71-46D3-8BD6-EE38A0459A71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758605672"/>
                  </p:ext>
                </p:extLst>
              </p:nvPr>
            </p:nvGraphicFramePr>
            <p:xfrm>
              <a:off x="1043609" y="652242"/>
              <a:ext cx="6897756" cy="579667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724439">
                      <a:extLst>
                        <a:ext uri="{9D8B030D-6E8A-4147-A177-3AD203B41FA5}">
                          <a16:colId xmlns:a16="http://schemas.microsoft.com/office/drawing/2014/main" val="3816984180"/>
                        </a:ext>
                      </a:extLst>
                    </a:gridCol>
                    <a:gridCol w="1724439">
                      <a:extLst>
                        <a:ext uri="{9D8B030D-6E8A-4147-A177-3AD203B41FA5}">
                          <a16:colId xmlns:a16="http://schemas.microsoft.com/office/drawing/2014/main" val="722422120"/>
                        </a:ext>
                      </a:extLst>
                    </a:gridCol>
                    <a:gridCol w="1724439">
                      <a:extLst>
                        <a:ext uri="{9D8B030D-6E8A-4147-A177-3AD203B41FA5}">
                          <a16:colId xmlns:a16="http://schemas.microsoft.com/office/drawing/2014/main" val="1112687722"/>
                        </a:ext>
                      </a:extLst>
                    </a:gridCol>
                    <a:gridCol w="1724439">
                      <a:extLst>
                        <a:ext uri="{9D8B030D-6E8A-4147-A177-3AD203B41FA5}">
                          <a16:colId xmlns:a16="http://schemas.microsoft.com/office/drawing/2014/main" val="2150570474"/>
                        </a:ext>
                      </a:extLst>
                    </a:gridCol>
                  </a:tblGrid>
                  <a:tr h="52697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</a:rPr>
                            <a:t>Line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</a:rPr>
                            <a:t>Parallel?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</a:rPr>
                            <a:t>Perpendicular?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</a:rPr>
                            <a:t>Neither?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70924943"/>
                      </a:ext>
                    </a:extLst>
                  </a:tr>
                  <a:tr h="52697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353" t="-103488" r="-300707" b="-90814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b="0" dirty="0">
                              <a:solidFill>
                                <a:srgbClr val="FF0000"/>
                              </a:solidFill>
                            </a:rPr>
                            <a:t>√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759285574"/>
                      </a:ext>
                    </a:extLst>
                  </a:tr>
                  <a:tr h="52697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353" t="-201149" r="-300707" b="-79770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000" b="0" dirty="0">
                              <a:solidFill>
                                <a:srgbClr val="FF0000"/>
                              </a:solidFill>
                            </a:rPr>
                            <a:t>√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879535278"/>
                      </a:ext>
                    </a:extLst>
                  </a:tr>
                  <a:tr h="52697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353" t="-304651" r="-300707" b="-70697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000" b="0" dirty="0">
                              <a:solidFill>
                                <a:srgbClr val="FF0000"/>
                              </a:solidFill>
                            </a:rPr>
                            <a:t>√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235271316"/>
                      </a:ext>
                    </a:extLst>
                  </a:tr>
                  <a:tr h="52697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353" t="-400000" r="-300707" b="-5988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000" b="0" dirty="0">
                              <a:solidFill>
                                <a:srgbClr val="FF0000"/>
                              </a:solidFill>
                            </a:rPr>
                            <a:t>√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95144224"/>
                      </a:ext>
                    </a:extLst>
                  </a:tr>
                  <a:tr h="52697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353" t="-505814" r="-300707" b="-50581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000" b="0" dirty="0">
                              <a:solidFill>
                                <a:srgbClr val="FF0000"/>
                              </a:solidFill>
                            </a:rPr>
                            <a:t>√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195737414"/>
                      </a:ext>
                    </a:extLst>
                  </a:tr>
                  <a:tr h="52697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353" t="-598851" r="-300707" b="-4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000" b="0" dirty="0">
                              <a:solidFill>
                                <a:srgbClr val="FF0000"/>
                              </a:solidFill>
                            </a:rPr>
                            <a:t>√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918022225"/>
                      </a:ext>
                    </a:extLst>
                  </a:tr>
                  <a:tr h="52697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353" t="-706977" r="-300707" b="-3046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000" b="0" dirty="0">
                              <a:solidFill>
                                <a:srgbClr val="FF0000"/>
                              </a:solidFill>
                            </a:rPr>
                            <a:t>√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50708826"/>
                      </a:ext>
                    </a:extLst>
                  </a:tr>
                  <a:tr h="52697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353" t="-797701" r="-300707" b="-20114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000" b="0" dirty="0">
                              <a:solidFill>
                                <a:srgbClr val="FF0000"/>
                              </a:solidFill>
                            </a:rPr>
                            <a:t>√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924988272"/>
                      </a:ext>
                    </a:extLst>
                  </a:tr>
                  <a:tr h="52697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353" t="-908140" r="-300707" b="-10348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000" b="0" dirty="0">
                              <a:solidFill>
                                <a:srgbClr val="FF0000"/>
                              </a:solidFill>
                            </a:rPr>
                            <a:t>√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944933805"/>
                      </a:ext>
                    </a:extLst>
                  </a:tr>
                  <a:tr h="52697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353" t="-996552" r="-300707" b="-229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000" b="0" dirty="0">
                              <a:solidFill>
                                <a:srgbClr val="FF0000"/>
                              </a:solidFill>
                            </a:rPr>
                            <a:t>√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552386186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18" name="TextBox 17">
            <a:extLst>
              <a:ext uri="{FF2B5EF4-FFF2-40B4-BE49-F238E27FC236}">
                <a16:creationId xmlns:a16="http://schemas.microsoft.com/office/drawing/2014/main" id="{F333A9C2-52A0-49BC-ACD6-1F515E5881DF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@</a:t>
            </a:r>
            <a:r>
              <a:rPr kumimoji="0" lang="en-GB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mrbartonmaths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593513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C7F9E1D1-260E-4F0A-946C-E6436793665F}"/>
                  </a:ext>
                </a:extLst>
              </p:cNvPr>
              <p:cNvSpPr/>
              <p:nvPr/>
            </p:nvSpPr>
            <p:spPr>
              <a:xfrm>
                <a:off x="2445671" y="1038888"/>
                <a:ext cx="4252655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Always compare to: </a:t>
                </a:r>
                <a14:m>
                  <m:oMath xmlns:m="http://schemas.openxmlformats.org/officeDocument/2006/math">
                    <m:r>
                      <a:rPr kumimoji="0" lang="en-GB" sz="2400" b="1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𝒚</m:t>
                    </m:r>
                    <m:r>
                      <a:rPr kumimoji="0" lang="en-GB" sz="2400" b="1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</m:t>
                    </m:r>
                    <m:r>
                      <a:rPr kumimoji="0" lang="en-GB" sz="2400" b="1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𝟓</m:t>
                    </m:r>
                    <m:r>
                      <a:rPr kumimoji="0" lang="en-GB" sz="2400" b="1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𝒙</m:t>
                    </m:r>
                    <m:r>
                      <a:rPr kumimoji="0" lang="en-GB" sz="2400" b="1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−</m:t>
                    </m:r>
                    <m:r>
                      <a:rPr kumimoji="0" lang="en-GB" sz="2400" b="1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𝟑</m:t>
                    </m:r>
                  </m:oMath>
                </a14:m>
                <a:endParaRPr kumimoji="0" lang="en-GB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C7F9E1D1-260E-4F0A-946C-E6436793665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45671" y="1038888"/>
                <a:ext cx="4252655" cy="461665"/>
              </a:xfrm>
              <a:prstGeom prst="rect">
                <a:avLst/>
              </a:prstGeom>
              <a:blipFill>
                <a:blip r:embed="rId2"/>
                <a:stretch>
                  <a:fillRect l="-2149" t="-10526" b="-28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3" name="Table 12">
                <a:extLst>
                  <a:ext uri="{FF2B5EF4-FFF2-40B4-BE49-F238E27FC236}">
                    <a16:creationId xmlns:a16="http://schemas.microsoft.com/office/drawing/2014/main" id="{49559968-EB71-46D3-8BD6-EE38A0459A71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140840596"/>
                  </p:ext>
                </p:extLst>
              </p:nvPr>
            </p:nvGraphicFramePr>
            <p:xfrm>
              <a:off x="1123121" y="2182868"/>
              <a:ext cx="6897756" cy="316182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724439">
                      <a:extLst>
                        <a:ext uri="{9D8B030D-6E8A-4147-A177-3AD203B41FA5}">
                          <a16:colId xmlns:a16="http://schemas.microsoft.com/office/drawing/2014/main" val="3816984180"/>
                        </a:ext>
                      </a:extLst>
                    </a:gridCol>
                    <a:gridCol w="1724439">
                      <a:extLst>
                        <a:ext uri="{9D8B030D-6E8A-4147-A177-3AD203B41FA5}">
                          <a16:colId xmlns:a16="http://schemas.microsoft.com/office/drawing/2014/main" val="722422120"/>
                        </a:ext>
                      </a:extLst>
                    </a:gridCol>
                    <a:gridCol w="1724439">
                      <a:extLst>
                        <a:ext uri="{9D8B030D-6E8A-4147-A177-3AD203B41FA5}">
                          <a16:colId xmlns:a16="http://schemas.microsoft.com/office/drawing/2014/main" val="1112687722"/>
                        </a:ext>
                      </a:extLst>
                    </a:gridCol>
                    <a:gridCol w="1724439">
                      <a:extLst>
                        <a:ext uri="{9D8B030D-6E8A-4147-A177-3AD203B41FA5}">
                          <a16:colId xmlns:a16="http://schemas.microsoft.com/office/drawing/2014/main" val="2150570474"/>
                        </a:ext>
                      </a:extLst>
                    </a:gridCol>
                  </a:tblGrid>
                  <a:tr h="52697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</a:rPr>
                            <a:t>Line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</a:rPr>
                            <a:t>Parallel?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</a:rPr>
                            <a:t>Perpendicular?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</a:rPr>
                            <a:t>Neither?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70924943"/>
                      </a:ext>
                    </a:extLst>
                  </a:tr>
                  <a:tr h="52697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GB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=5</m:t>
                                </m:r>
                                <m:r>
                                  <a:rPr lang="en-GB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+3</m:t>
                                </m:r>
                              </m:oMath>
                            </m:oMathPara>
                          </a14:m>
                          <a:endParaRPr lang="en-GB" sz="20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759285574"/>
                      </a:ext>
                    </a:extLst>
                  </a:tr>
                  <a:tr h="52697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GB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box>
                                  <m:boxPr>
                                    <m:ctrlPr>
                                      <a:rPr lang="en-GB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GB" sz="2000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GB" sz="2000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>
                                          <a:rPr lang="en-GB" sz="2000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5</m:t>
                                        </m:r>
                                      </m:den>
                                    </m:f>
                                  </m:e>
                                </m:box>
                                <m:r>
                                  <a:rPr lang="en-GB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+3</m:t>
                                </m:r>
                              </m:oMath>
                            </m:oMathPara>
                          </a14:m>
                          <a:endParaRPr lang="en-GB" sz="20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20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879535278"/>
                      </a:ext>
                    </a:extLst>
                  </a:tr>
                  <a:tr h="52697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GB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box>
                                  <m:boxPr>
                                    <m:ctrlPr>
                                      <a:rPr lang="en-GB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r>
                                      <m:rPr>
                                        <m:brk m:alnAt="63"/>
                                      </m:rPr>
                                      <a:rPr lang="en-GB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GB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f>
                                      <m:fPr>
                                        <m:ctrlPr>
                                          <a:rPr lang="en-GB" sz="2000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GB" sz="2000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>
                                          <a:rPr lang="en-GB" sz="2000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5</m:t>
                                        </m:r>
                                      </m:den>
                                    </m:f>
                                  </m:e>
                                </m:box>
                                <m:r>
                                  <a:rPr lang="en-GB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+3</m:t>
                                </m:r>
                              </m:oMath>
                            </m:oMathPara>
                          </a14:m>
                          <a:endParaRPr lang="en-GB" sz="20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20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235271316"/>
                      </a:ext>
                    </a:extLst>
                  </a:tr>
                  <a:tr h="52697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GB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=3−</m:t>
                                </m:r>
                                <m:box>
                                  <m:boxPr>
                                    <m:ctrlPr>
                                      <a:rPr lang="en-GB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GB" sz="2000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GB" sz="2000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>
                                          <a:rPr lang="en-GB" sz="2000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5</m:t>
                                        </m:r>
                                      </m:den>
                                    </m:f>
                                  </m:e>
                                </m:box>
                                <m:r>
                                  <a:rPr lang="en-GB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oMath>
                            </m:oMathPara>
                          </a14:m>
                          <a:endParaRPr lang="en-GB" sz="20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20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95144224"/>
                      </a:ext>
                    </a:extLst>
                  </a:tr>
                  <a:tr h="52697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GB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=3+</m:t>
                                </m:r>
                                <m:box>
                                  <m:boxPr>
                                    <m:ctrlPr>
                                      <a:rPr lang="en-GB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GB" sz="2000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GB" sz="2000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>
                                          <a:rPr lang="en-GB" sz="2000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5</m:t>
                                        </m:r>
                                      </m:den>
                                    </m:f>
                                  </m:e>
                                </m:box>
                                <m:r>
                                  <a:rPr lang="en-GB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oMath>
                            </m:oMathPara>
                          </a14:m>
                          <a:endParaRPr lang="en-GB" sz="20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20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19573741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3" name="Table 12">
                <a:extLst>
                  <a:ext uri="{FF2B5EF4-FFF2-40B4-BE49-F238E27FC236}">
                    <a16:creationId xmlns:a16="http://schemas.microsoft.com/office/drawing/2014/main" id="{49559968-EB71-46D3-8BD6-EE38A0459A71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140840596"/>
                  </p:ext>
                </p:extLst>
              </p:nvPr>
            </p:nvGraphicFramePr>
            <p:xfrm>
              <a:off x="1123121" y="2182868"/>
              <a:ext cx="6897756" cy="316182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724439">
                      <a:extLst>
                        <a:ext uri="{9D8B030D-6E8A-4147-A177-3AD203B41FA5}">
                          <a16:colId xmlns:a16="http://schemas.microsoft.com/office/drawing/2014/main" val="3816984180"/>
                        </a:ext>
                      </a:extLst>
                    </a:gridCol>
                    <a:gridCol w="1724439">
                      <a:extLst>
                        <a:ext uri="{9D8B030D-6E8A-4147-A177-3AD203B41FA5}">
                          <a16:colId xmlns:a16="http://schemas.microsoft.com/office/drawing/2014/main" val="722422120"/>
                        </a:ext>
                      </a:extLst>
                    </a:gridCol>
                    <a:gridCol w="1724439">
                      <a:extLst>
                        <a:ext uri="{9D8B030D-6E8A-4147-A177-3AD203B41FA5}">
                          <a16:colId xmlns:a16="http://schemas.microsoft.com/office/drawing/2014/main" val="1112687722"/>
                        </a:ext>
                      </a:extLst>
                    </a:gridCol>
                    <a:gridCol w="1724439">
                      <a:extLst>
                        <a:ext uri="{9D8B030D-6E8A-4147-A177-3AD203B41FA5}">
                          <a16:colId xmlns:a16="http://schemas.microsoft.com/office/drawing/2014/main" val="2150570474"/>
                        </a:ext>
                      </a:extLst>
                    </a:gridCol>
                  </a:tblGrid>
                  <a:tr h="52697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</a:rPr>
                            <a:t>Line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</a:rPr>
                            <a:t>Parallel?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</a:rPr>
                            <a:t>Perpendicular?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</a:rPr>
                            <a:t>Neither?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70924943"/>
                      </a:ext>
                    </a:extLst>
                  </a:tr>
                  <a:tr h="52697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353" t="-104651" r="-300707" b="-4046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759285574"/>
                      </a:ext>
                    </a:extLst>
                  </a:tr>
                  <a:tr h="52697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353" t="-202299" r="-300707" b="-3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20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879535278"/>
                      </a:ext>
                    </a:extLst>
                  </a:tr>
                  <a:tr h="52697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353" t="-305814" r="-300707" b="-20348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20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235271316"/>
                      </a:ext>
                    </a:extLst>
                  </a:tr>
                  <a:tr h="52697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353" t="-401149" r="-300707" b="-10114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20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95144224"/>
                      </a:ext>
                    </a:extLst>
                  </a:tr>
                  <a:tr h="52697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353" t="-506977" r="-300707" b="-232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20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195737414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18" name="TextBox 17">
            <a:extLst>
              <a:ext uri="{FF2B5EF4-FFF2-40B4-BE49-F238E27FC236}">
                <a16:creationId xmlns:a16="http://schemas.microsoft.com/office/drawing/2014/main" id="{F333A9C2-52A0-49BC-ACD6-1F515E5881DF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@</a:t>
            </a:r>
            <a:r>
              <a:rPr kumimoji="0" lang="en-GB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mrbartonmaths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D4E9B41-97A3-4A40-ADD0-22A2954C4254}"/>
              </a:ext>
            </a:extLst>
          </p:cNvPr>
          <p:cNvSpPr txBox="1"/>
          <p:nvPr/>
        </p:nvSpPr>
        <p:spPr>
          <a:xfrm>
            <a:off x="380595" y="210241"/>
            <a:ext cx="27011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</p:spTree>
    <p:extLst>
      <p:ext uri="{BB962C8B-B14F-4D97-AF65-F5344CB8AC3E}">
        <p14:creationId xmlns:p14="http://schemas.microsoft.com/office/powerpoint/2010/main" val="14582835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C7F9E1D1-260E-4F0A-946C-E6436793665F}"/>
                  </a:ext>
                </a:extLst>
              </p:cNvPr>
              <p:cNvSpPr/>
              <p:nvPr/>
            </p:nvSpPr>
            <p:spPr>
              <a:xfrm>
                <a:off x="2445671" y="1038888"/>
                <a:ext cx="4252655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Always compare to: </a:t>
                </a:r>
                <a14:m>
                  <m:oMath xmlns:m="http://schemas.openxmlformats.org/officeDocument/2006/math">
                    <m:r>
                      <a:rPr kumimoji="0" lang="en-GB" sz="2400" b="1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𝒚</m:t>
                    </m:r>
                    <m:r>
                      <a:rPr kumimoji="0" lang="en-GB" sz="2400" b="1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</m:t>
                    </m:r>
                    <m:r>
                      <a:rPr kumimoji="0" lang="en-GB" sz="2400" b="1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𝟓</m:t>
                    </m:r>
                    <m:r>
                      <a:rPr kumimoji="0" lang="en-GB" sz="2400" b="1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𝒙</m:t>
                    </m:r>
                    <m:r>
                      <a:rPr kumimoji="0" lang="en-GB" sz="2400" b="1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−</m:t>
                    </m:r>
                    <m:r>
                      <a:rPr kumimoji="0" lang="en-GB" sz="2400" b="1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𝟑</m:t>
                    </m:r>
                  </m:oMath>
                </a14:m>
                <a:endParaRPr kumimoji="0" lang="en-GB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C7F9E1D1-260E-4F0A-946C-E6436793665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45671" y="1038888"/>
                <a:ext cx="4252655" cy="461665"/>
              </a:xfrm>
              <a:prstGeom prst="rect">
                <a:avLst/>
              </a:prstGeom>
              <a:blipFill>
                <a:blip r:embed="rId2"/>
                <a:stretch>
                  <a:fillRect l="-2149" t="-10526" b="-28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3" name="Table 12">
                <a:extLst>
                  <a:ext uri="{FF2B5EF4-FFF2-40B4-BE49-F238E27FC236}">
                    <a16:creationId xmlns:a16="http://schemas.microsoft.com/office/drawing/2014/main" id="{49559968-EB71-46D3-8BD6-EE38A0459A71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249558874"/>
                  </p:ext>
                </p:extLst>
              </p:nvPr>
            </p:nvGraphicFramePr>
            <p:xfrm>
              <a:off x="1123121" y="2182868"/>
              <a:ext cx="6897756" cy="316182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724439">
                      <a:extLst>
                        <a:ext uri="{9D8B030D-6E8A-4147-A177-3AD203B41FA5}">
                          <a16:colId xmlns:a16="http://schemas.microsoft.com/office/drawing/2014/main" val="3816984180"/>
                        </a:ext>
                      </a:extLst>
                    </a:gridCol>
                    <a:gridCol w="1724439">
                      <a:extLst>
                        <a:ext uri="{9D8B030D-6E8A-4147-A177-3AD203B41FA5}">
                          <a16:colId xmlns:a16="http://schemas.microsoft.com/office/drawing/2014/main" val="722422120"/>
                        </a:ext>
                      </a:extLst>
                    </a:gridCol>
                    <a:gridCol w="1724439">
                      <a:extLst>
                        <a:ext uri="{9D8B030D-6E8A-4147-A177-3AD203B41FA5}">
                          <a16:colId xmlns:a16="http://schemas.microsoft.com/office/drawing/2014/main" val="1112687722"/>
                        </a:ext>
                      </a:extLst>
                    </a:gridCol>
                    <a:gridCol w="1724439">
                      <a:extLst>
                        <a:ext uri="{9D8B030D-6E8A-4147-A177-3AD203B41FA5}">
                          <a16:colId xmlns:a16="http://schemas.microsoft.com/office/drawing/2014/main" val="2150570474"/>
                        </a:ext>
                      </a:extLst>
                    </a:gridCol>
                  </a:tblGrid>
                  <a:tr h="52697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</a:rPr>
                            <a:t>Line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</a:rPr>
                            <a:t>Parallel?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</a:rPr>
                            <a:t>Perpendicular?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</a:rPr>
                            <a:t>Neither?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70924943"/>
                      </a:ext>
                    </a:extLst>
                  </a:tr>
                  <a:tr h="52697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GB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=5</m:t>
                                </m:r>
                                <m:r>
                                  <a:rPr lang="en-GB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+3</m:t>
                                </m:r>
                              </m:oMath>
                            </m:oMathPara>
                          </a14:m>
                          <a:endParaRPr lang="en-GB" sz="20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000" b="0" dirty="0">
                              <a:solidFill>
                                <a:srgbClr val="FF0000"/>
                              </a:solidFill>
                            </a:rPr>
                            <a:t>√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759285574"/>
                      </a:ext>
                    </a:extLst>
                  </a:tr>
                  <a:tr h="52697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GB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box>
                                  <m:boxPr>
                                    <m:ctrlPr>
                                      <a:rPr lang="en-GB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GB" sz="2000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GB" sz="2000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>
                                          <a:rPr lang="en-GB" sz="2000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5</m:t>
                                        </m:r>
                                      </m:den>
                                    </m:f>
                                  </m:e>
                                </m:box>
                                <m:r>
                                  <a:rPr lang="en-GB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+3</m:t>
                                </m:r>
                              </m:oMath>
                            </m:oMathPara>
                          </a14:m>
                          <a:endParaRPr lang="en-GB" sz="20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20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000" b="0" dirty="0">
                              <a:solidFill>
                                <a:srgbClr val="FF0000"/>
                              </a:solidFill>
                            </a:rPr>
                            <a:t>√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879535278"/>
                      </a:ext>
                    </a:extLst>
                  </a:tr>
                  <a:tr h="52697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GB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box>
                                  <m:boxPr>
                                    <m:ctrlPr>
                                      <a:rPr lang="en-GB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r>
                                      <m:rPr>
                                        <m:brk m:alnAt="63"/>
                                      </m:rPr>
                                      <a:rPr lang="en-GB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GB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f>
                                      <m:fPr>
                                        <m:ctrlPr>
                                          <a:rPr lang="en-GB" sz="2000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GB" sz="2000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>
                                          <a:rPr lang="en-GB" sz="2000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5</m:t>
                                        </m:r>
                                      </m:den>
                                    </m:f>
                                  </m:e>
                                </m:box>
                                <m:r>
                                  <a:rPr lang="en-GB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+3</m:t>
                                </m:r>
                              </m:oMath>
                            </m:oMathPara>
                          </a14:m>
                          <a:endParaRPr lang="en-GB" sz="20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000" b="0" dirty="0">
                              <a:solidFill>
                                <a:srgbClr val="FF0000"/>
                              </a:solidFill>
                            </a:rPr>
                            <a:t>√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20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235271316"/>
                      </a:ext>
                    </a:extLst>
                  </a:tr>
                  <a:tr h="52697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GB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=3−</m:t>
                                </m:r>
                                <m:box>
                                  <m:boxPr>
                                    <m:ctrlPr>
                                      <a:rPr lang="en-GB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GB" sz="2000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GB" sz="2000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>
                                          <a:rPr lang="en-GB" sz="2000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5</m:t>
                                        </m:r>
                                      </m:den>
                                    </m:f>
                                  </m:e>
                                </m:box>
                                <m:r>
                                  <a:rPr lang="en-GB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oMath>
                            </m:oMathPara>
                          </a14:m>
                          <a:endParaRPr lang="en-GB" sz="20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000" b="0" dirty="0">
                              <a:solidFill>
                                <a:srgbClr val="FF0000"/>
                              </a:solidFill>
                            </a:rPr>
                            <a:t>√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95144224"/>
                      </a:ext>
                    </a:extLst>
                  </a:tr>
                  <a:tr h="52697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GB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=3+</m:t>
                                </m:r>
                                <m:box>
                                  <m:boxPr>
                                    <m:ctrlPr>
                                      <a:rPr lang="en-GB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GB" sz="2000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GB" sz="2000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>
                                          <a:rPr lang="en-GB" sz="2000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5</m:t>
                                        </m:r>
                                      </m:den>
                                    </m:f>
                                  </m:e>
                                </m:box>
                                <m:r>
                                  <a:rPr lang="en-GB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oMath>
                            </m:oMathPara>
                          </a14:m>
                          <a:endParaRPr lang="en-GB" sz="20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20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000" b="0" dirty="0">
                              <a:solidFill>
                                <a:srgbClr val="FF0000"/>
                              </a:solidFill>
                            </a:rPr>
                            <a:t>√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19573741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3" name="Table 12">
                <a:extLst>
                  <a:ext uri="{FF2B5EF4-FFF2-40B4-BE49-F238E27FC236}">
                    <a16:creationId xmlns:a16="http://schemas.microsoft.com/office/drawing/2014/main" id="{49559968-EB71-46D3-8BD6-EE38A0459A71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249558874"/>
                  </p:ext>
                </p:extLst>
              </p:nvPr>
            </p:nvGraphicFramePr>
            <p:xfrm>
              <a:off x="1123121" y="2182868"/>
              <a:ext cx="6897756" cy="316182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724439">
                      <a:extLst>
                        <a:ext uri="{9D8B030D-6E8A-4147-A177-3AD203B41FA5}">
                          <a16:colId xmlns:a16="http://schemas.microsoft.com/office/drawing/2014/main" val="3816984180"/>
                        </a:ext>
                      </a:extLst>
                    </a:gridCol>
                    <a:gridCol w="1724439">
                      <a:extLst>
                        <a:ext uri="{9D8B030D-6E8A-4147-A177-3AD203B41FA5}">
                          <a16:colId xmlns:a16="http://schemas.microsoft.com/office/drawing/2014/main" val="722422120"/>
                        </a:ext>
                      </a:extLst>
                    </a:gridCol>
                    <a:gridCol w="1724439">
                      <a:extLst>
                        <a:ext uri="{9D8B030D-6E8A-4147-A177-3AD203B41FA5}">
                          <a16:colId xmlns:a16="http://schemas.microsoft.com/office/drawing/2014/main" val="1112687722"/>
                        </a:ext>
                      </a:extLst>
                    </a:gridCol>
                    <a:gridCol w="1724439">
                      <a:extLst>
                        <a:ext uri="{9D8B030D-6E8A-4147-A177-3AD203B41FA5}">
                          <a16:colId xmlns:a16="http://schemas.microsoft.com/office/drawing/2014/main" val="2150570474"/>
                        </a:ext>
                      </a:extLst>
                    </a:gridCol>
                  </a:tblGrid>
                  <a:tr h="52697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</a:rPr>
                            <a:t>Line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</a:rPr>
                            <a:t>Parallel?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</a:rPr>
                            <a:t>Perpendicular?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</a:rPr>
                            <a:t>Neither?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70924943"/>
                      </a:ext>
                    </a:extLst>
                  </a:tr>
                  <a:tr h="52697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353" t="-104651" r="-300707" b="-4046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000" b="0" dirty="0">
                              <a:solidFill>
                                <a:srgbClr val="FF0000"/>
                              </a:solidFill>
                            </a:rPr>
                            <a:t>√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759285574"/>
                      </a:ext>
                    </a:extLst>
                  </a:tr>
                  <a:tr h="52697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353" t="-202299" r="-300707" b="-3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20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000" b="0" dirty="0">
                              <a:solidFill>
                                <a:srgbClr val="FF0000"/>
                              </a:solidFill>
                            </a:rPr>
                            <a:t>√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879535278"/>
                      </a:ext>
                    </a:extLst>
                  </a:tr>
                  <a:tr h="52697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353" t="-305814" r="-300707" b="-20348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000" b="0" dirty="0">
                              <a:solidFill>
                                <a:srgbClr val="FF0000"/>
                              </a:solidFill>
                            </a:rPr>
                            <a:t>√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20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235271316"/>
                      </a:ext>
                    </a:extLst>
                  </a:tr>
                  <a:tr h="52697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353" t="-401149" r="-300707" b="-10114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000" b="0" dirty="0">
                              <a:solidFill>
                                <a:srgbClr val="FF0000"/>
                              </a:solidFill>
                            </a:rPr>
                            <a:t>√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95144224"/>
                      </a:ext>
                    </a:extLst>
                  </a:tr>
                  <a:tr h="52697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353" t="-506977" r="-300707" b="-232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20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000" b="0" dirty="0">
                              <a:solidFill>
                                <a:srgbClr val="FF0000"/>
                              </a:solidFill>
                            </a:rPr>
                            <a:t>√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195737414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18" name="TextBox 17">
            <a:extLst>
              <a:ext uri="{FF2B5EF4-FFF2-40B4-BE49-F238E27FC236}">
                <a16:creationId xmlns:a16="http://schemas.microsoft.com/office/drawing/2014/main" id="{F333A9C2-52A0-49BC-ACD6-1F515E5881DF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@</a:t>
            </a:r>
            <a:r>
              <a:rPr kumimoji="0" lang="en-GB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mrbartonmaths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D4E9B41-97A3-4A40-ADD0-22A2954C4254}"/>
              </a:ext>
            </a:extLst>
          </p:cNvPr>
          <p:cNvSpPr txBox="1"/>
          <p:nvPr/>
        </p:nvSpPr>
        <p:spPr>
          <a:xfrm>
            <a:off x="380595" y="210241"/>
            <a:ext cx="27011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</a:t>
            </a:r>
            <a:r>
              <a:rPr lang="en-GB" sz="2400" b="1" dirty="0"/>
              <a:t>Turn - answers</a:t>
            </a:r>
            <a:endParaRPr kumimoji="0" lang="en-GB" sz="24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313101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946</TotalTime>
  <Words>312</Words>
  <Application>Microsoft Office PowerPoint</Application>
  <PresentationFormat>On-screen Show (4:3)</PresentationFormat>
  <Paragraphs>81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Cambria Math</vt:lpstr>
      <vt:lpstr>Office Theme</vt:lpstr>
      <vt:lpstr>Straight line graphs:  Parallel or perpendicular? (positive integer gradient)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Craig Barton</cp:lastModifiedBy>
  <cp:revision>98</cp:revision>
  <dcterms:created xsi:type="dcterms:W3CDTF">2018-01-26T08:52:52Z</dcterms:created>
  <dcterms:modified xsi:type="dcterms:W3CDTF">2018-07-30T09:38:32Z</dcterms:modified>
</cp:coreProperties>
</file>