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1" r:id="rId2"/>
    <p:sldId id="292" r:id="rId3"/>
    <p:sldId id="293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6DA01FC0-F11F-4712-B2D6-66332ED1BA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2EFFB3C-5AA7-40FD-ABEE-95CA677ADE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248CF17-BB3A-4C48-BAD8-CDBE0ACB80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AA274-DE44-434F-8A1F-BC25BD6D25C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1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9A7C-C5D3-4FE5-A234-30ADBCA0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F59EC-A0F2-4472-B49B-FBA2907E6394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8F6E5-4B3C-4AD2-B7D2-AB431A12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01368-EBD2-4C9D-9194-5F340F2E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4182E-B713-43C0-96E2-D58EF76390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709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1496E-B5E0-4597-94F8-7FF3B564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6D40-720E-4262-8751-C77F963E59D2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6ED4A-257B-4C68-8565-4A341A15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1F79C-63EA-48A0-A563-B1F89ED9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5F539-2357-44C0-A189-A0662F3BA2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171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0D54F-C10C-4945-8F99-B149A545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9148-E1E8-4309-AA5B-BE39CF6BE633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45907-F1BC-436D-95EF-B795E62B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18E6B-F920-4F97-9091-749ECC4B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B9DB0-4338-46B7-A175-67DF32FA0B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08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6D15D-372D-4BAC-ABE6-1F9EA820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67977-A1A9-4F1F-947F-E141F43FB98F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D1536-C7BE-4753-A26B-213AA3E4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A72A9-FD7A-4D2B-9563-774AEC32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68365-C466-4D23-A4BF-D9CC5F22AC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986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86288-8406-4B63-A75B-82677B16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91D26-926C-4F93-91B4-E048E3202D20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F9CAA-4AED-42B5-A326-FCA60017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E3067-7BAB-489E-8A7A-A03CFA4C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DBC59-D11B-4478-8D74-5612994046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79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501E5F-9EB2-4094-8A06-D0DE4CEEC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40CE-5582-4669-B5E5-6BE73AFBE65D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E58BA7-69B8-45EB-9B82-9F4095F0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88073F-AA9C-4B67-A960-B4768E37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96B70-A673-4674-937C-CDF1D3F0A8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36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EC2BE2-CC83-4277-84EC-B32CB57C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AABB-58C7-4DFE-A3EA-5B35CCD497B0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C64ED7-498D-4600-8A63-6EB38451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01ACA5-8145-48C0-9092-528DAC05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1A7F-BA12-434F-88C6-90FD499146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13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07B092-CC29-43DE-9DFE-E0FCBC47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663F-036D-4508-949A-2F02C7FE00AB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A58E4B2-E07E-4D2B-A51E-3075435A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56DE51-BF50-415B-9F5A-C39D71DF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0E237-15C0-41C3-A7DD-90D9FF9C14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706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61011D7-3364-47E8-B03F-D5444D96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92AC-2972-41CA-AFE7-86BB4C0AE628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B22672-5826-471D-AE1B-5683832C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86FCE6-17FA-4530-AC4E-029D9467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03529-6B43-4396-A537-D8E4C156C7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98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EE40AC-A78D-4603-8141-0A672C39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CD7D-2F61-4D28-A7F9-0BECAD69E945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B72BE9-3D80-4639-98D5-6307950F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7733EB-497A-4CA1-B764-41062DA7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1B56B-5A63-4A5A-BA27-B856CBDC2F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41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AE9032-246B-4006-AAFC-4E496DEB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F8597-E447-4809-BC54-3D5F03EA212A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F437F2-B67D-46E2-AE75-6E69FD51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E91BC-134F-4191-8D6A-666D22FB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2FEEC-37B3-4010-93E7-1DF7838BF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01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CFE434-B273-44B8-886F-382499D9F9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9C20F4-B64A-424C-B531-5DE727AF9D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FDA6B-C651-4C04-9B96-59D1A4BAA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29B4BE-C5DD-4F83-A1DF-54E4BF424579}" type="datetimeFigureOut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835C-68AF-4C59-9415-4656B83CB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0004C-00EA-487D-BB4A-5F69AB76C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F67820F-44DF-4B37-B942-303355E2D1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74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C0BA-6FB3-4043-81C9-AFF9DA608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50" y="130175"/>
            <a:ext cx="8853488" cy="13858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Representing data: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Two Way Tables with ratio and fractions.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39E1E96-171F-4195-BE52-38B79CF79D48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2765E99F-0AAD-4630-9993-3D7E4F7C9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648A37B-20BF-4FA3-BD9E-5F674DE86547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516D7D5-F037-44EE-8266-9C13E15E8DB4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B8D4748-FED1-4776-A033-F6DD17185A7A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7712333F-E337-4DA5-8F05-D5CBBA85CD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6532D212-F350-441A-A962-8070EF00C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C5554FD4-FA0F-4627-BBAB-6FDCBE0B4F81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CF6B2AE0-E0A5-4E6F-AC2E-A63E48875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AE744A8B-1981-40CC-81E3-A2862A81123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F50F14E-463B-4203-91FF-EC56B6BD4458}"/>
              </a:ext>
            </a:extLst>
          </p:cNvPr>
          <p:cNvGraphicFramePr>
            <a:graphicFrameLocks noGrp="1"/>
          </p:cNvGraphicFramePr>
          <p:nvPr/>
        </p:nvGraphicFramePr>
        <p:xfrm>
          <a:off x="2801938" y="3657600"/>
          <a:ext cx="3692524" cy="2165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3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Maths</a:t>
                      </a:r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English</a:t>
                      </a:r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91447" marR="91447"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Boys</a:t>
                      </a:r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7" marR="9144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7" marR="91447" marT="45706" marB="4570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Girls</a:t>
                      </a:r>
                    </a:p>
                  </a:txBody>
                  <a:tcPr marL="91447" marR="91447" marT="45706" marB="457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91447" marR="91447" marT="45706" marB="457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7" marR="91447"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B78948-53BD-4C03-8E6D-70ADCD47F2D6}"/>
              </a:ext>
            </a:extLst>
          </p:cNvPr>
          <p:cNvCxnSpPr/>
          <p:nvPr/>
        </p:nvCxnSpPr>
        <p:spPr>
          <a:xfrm>
            <a:off x="3716338" y="3657600"/>
            <a:ext cx="278606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909F73-889B-4E04-86D8-B62D251D9B37}"/>
              </a:ext>
            </a:extLst>
          </p:cNvPr>
          <p:cNvCxnSpPr/>
          <p:nvPr/>
        </p:nvCxnSpPr>
        <p:spPr>
          <a:xfrm>
            <a:off x="2801938" y="4206875"/>
            <a:ext cx="370046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5B1804D-180D-4088-AAFC-AB3A10D5E07B}"/>
              </a:ext>
            </a:extLst>
          </p:cNvPr>
          <p:cNvCxnSpPr/>
          <p:nvPr/>
        </p:nvCxnSpPr>
        <p:spPr>
          <a:xfrm>
            <a:off x="2801938" y="4745038"/>
            <a:ext cx="370046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D0D58E-8895-44A2-B347-379647D528C7}"/>
              </a:ext>
            </a:extLst>
          </p:cNvPr>
          <p:cNvCxnSpPr/>
          <p:nvPr/>
        </p:nvCxnSpPr>
        <p:spPr>
          <a:xfrm>
            <a:off x="2801938" y="5281613"/>
            <a:ext cx="370046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5620A97-86BC-4D87-826A-E386E6A6F479}"/>
              </a:ext>
            </a:extLst>
          </p:cNvPr>
          <p:cNvCxnSpPr/>
          <p:nvPr/>
        </p:nvCxnSpPr>
        <p:spPr>
          <a:xfrm>
            <a:off x="2801938" y="5818188"/>
            <a:ext cx="370046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C924C6E-DE1E-4C96-BFEA-2639EA2E6A0A}"/>
              </a:ext>
            </a:extLst>
          </p:cNvPr>
          <p:cNvCxnSpPr/>
          <p:nvPr/>
        </p:nvCxnSpPr>
        <p:spPr>
          <a:xfrm>
            <a:off x="3716338" y="3657600"/>
            <a:ext cx="0" cy="2160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AD8391-3A0D-4050-847B-09179C4ACA92}"/>
              </a:ext>
            </a:extLst>
          </p:cNvPr>
          <p:cNvCxnSpPr/>
          <p:nvPr/>
        </p:nvCxnSpPr>
        <p:spPr>
          <a:xfrm>
            <a:off x="4651375" y="3663950"/>
            <a:ext cx="0" cy="2160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798091-939D-4646-A825-F0D858D10ABA}"/>
              </a:ext>
            </a:extLst>
          </p:cNvPr>
          <p:cNvCxnSpPr/>
          <p:nvPr/>
        </p:nvCxnSpPr>
        <p:spPr>
          <a:xfrm>
            <a:off x="5546725" y="3670300"/>
            <a:ext cx="0" cy="2160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01BD328-B74D-4EE7-9F5F-998221EFABAD}"/>
              </a:ext>
            </a:extLst>
          </p:cNvPr>
          <p:cNvCxnSpPr/>
          <p:nvPr/>
        </p:nvCxnSpPr>
        <p:spPr>
          <a:xfrm>
            <a:off x="4667250" y="3663950"/>
            <a:ext cx="0" cy="2160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9776B2F-E74B-483B-9F58-CF2971CFB49E}"/>
              </a:ext>
            </a:extLst>
          </p:cNvPr>
          <p:cNvCxnSpPr/>
          <p:nvPr/>
        </p:nvCxnSpPr>
        <p:spPr>
          <a:xfrm>
            <a:off x="3716338" y="3657600"/>
            <a:ext cx="0" cy="2160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B1D7CD8-2B5B-4573-B53E-C6C7078555E0}"/>
              </a:ext>
            </a:extLst>
          </p:cNvPr>
          <p:cNvCxnSpPr/>
          <p:nvPr/>
        </p:nvCxnSpPr>
        <p:spPr>
          <a:xfrm>
            <a:off x="2813050" y="4206875"/>
            <a:ext cx="0" cy="16176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CAA6E15-593C-40D5-A039-DF0478CEE186}"/>
              </a:ext>
            </a:extLst>
          </p:cNvPr>
          <p:cNvCxnSpPr/>
          <p:nvPr/>
        </p:nvCxnSpPr>
        <p:spPr>
          <a:xfrm>
            <a:off x="6484938" y="3644900"/>
            <a:ext cx="0" cy="21732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47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9">
            <a:extLst>
              <a:ext uri="{FF2B5EF4-FFF2-40B4-BE49-F238E27FC236}">
                <a16:creationId xmlns:a16="http://schemas.microsoft.com/office/drawing/2014/main" id="{6E3E89AA-D290-4361-9C7F-3CC5BEFCE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</a:rPr>
              <a:t>@</a:t>
            </a:r>
            <a:r>
              <a:rPr lang="en-GB" altLang="en-US" dirty="0" err="1">
                <a:solidFill>
                  <a:schemeClr val="bg1"/>
                </a:solidFill>
              </a:rPr>
              <a:t>mathsmrgordon</a:t>
            </a:r>
            <a:endParaRPr lang="en-GB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/>
        </p:nvGraphicFramePr>
        <p:xfrm>
          <a:off x="258763" y="2514600"/>
          <a:ext cx="3763964" cy="2166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13" name="TextBox 5">
            <a:extLst>
              <a:ext uri="{FF2B5EF4-FFF2-40B4-BE49-F238E27FC236}">
                <a16:creationId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4188"/>
            <a:ext cx="439737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12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Half as many girls have Maths as have English.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3D831CB-AA4D-45A9-A849-876AA95FFD42}"/>
              </a:ext>
            </a:extLst>
          </p:cNvPr>
          <p:cNvGraphicFramePr>
            <a:graphicFrameLocks noGrp="1"/>
          </p:cNvGraphicFramePr>
          <p:nvPr/>
        </p:nvGraphicFramePr>
        <p:xfrm>
          <a:off x="4808538" y="2514600"/>
          <a:ext cx="3763964" cy="2166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48" name="TextBox 12">
            <a:extLst>
              <a:ext uri="{FF2B5EF4-FFF2-40B4-BE49-F238E27FC236}">
                <a16:creationId xmlns:a16="http://schemas.microsoft.com/office/drawing/2014/main" id="{92E1E119-5E7A-4F4E-A222-712F16A49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775" y="484188"/>
            <a:ext cx="439896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18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3 : 2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Half as many girls have Maths as have English.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1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>
            <a:extLst>
              <a:ext uri="{FF2B5EF4-FFF2-40B4-BE49-F238E27FC236}">
                <a16:creationId xmlns:a16="http://schemas.microsoft.com/office/drawing/2014/main" id="{480EB5FE-F6B2-444D-BC95-FEFF623C9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F49AF4CC-86A8-4B01-9D31-B1B93D17F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ABF46-3F81-47A1-92AC-56934338A723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A51A3A-55CF-4069-892D-C90D7DD9E656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Box 9">
            <a:extLst>
              <a:ext uri="{FF2B5EF4-FFF2-40B4-BE49-F238E27FC236}">
                <a16:creationId xmlns:a16="http://schemas.microsoft.com/office/drawing/2014/main" id="{FFB871DB-11A5-4B5C-B92D-4C1816E3C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</a:rPr>
              <a:t>@</a:t>
            </a:r>
            <a:r>
              <a:rPr lang="en-GB" altLang="en-US" dirty="0" err="1">
                <a:solidFill>
                  <a:schemeClr val="bg1"/>
                </a:solidFill>
              </a:rPr>
              <a:t>mathsmrgordon</a:t>
            </a:r>
            <a:endParaRPr lang="en-GB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EBB1E2-8AA4-4E3E-BDC9-F37E6B54B6E4}"/>
              </a:ext>
            </a:extLst>
          </p:cNvPr>
          <p:cNvGraphicFramePr>
            <a:graphicFrameLocks noGrp="1"/>
          </p:cNvGraphicFramePr>
          <p:nvPr/>
        </p:nvGraphicFramePr>
        <p:xfrm>
          <a:off x="258763" y="2514600"/>
          <a:ext cx="3763964" cy="2166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54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44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66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7" name="TextBox 5">
            <a:extLst>
              <a:ext uri="{FF2B5EF4-FFF2-40B4-BE49-F238E27FC236}">
                <a16:creationId xmlns:a16="http://schemas.microsoft.com/office/drawing/2014/main" id="{89A78833-02AB-4B10-8580-3C034ADB1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4188"/>
            <a:ext cx="439737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12 more girls than boys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Half as many girls have Maths as have English.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B397F56-5D12-4482-99DC-4481CF798235}"/>
              </a:ext>
            </a:extLst>
          </p:cNvPr>
          <p:cNvGraphicFramePr>
            <a:graphicFrameLocks noGrp="1"/>
          </p:cNvGraphicFramePr>
          <p:nvPr/>
        </p:nvGraphicFramePr>
        <p:xfrm>
          <a:off x="4808538" y="2514600"/>
          <a:ext cx="3763964" cy="2166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69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51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72" name="TextBox 12">
            <a:extLst>
              <a:ext uri="{FF2B5EF4-FFF2-40B4-BE49-F238E27FC236}">
                <a16:creationId xmlns:a16="http://schemas.microsoft.com/office/drawing/2014/main" id="{0C1A9943-E5BA-40A1-B4B4-A7C143D8B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775" y="484188"/>
            <a:ext cx="439896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18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3 : 2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Half as many girls have Maths as have English.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9">
            <a:extLst>
              <a:ext uri="{FF2B5EF4-FFF2-40B4-BE49-F238E27FC236}">
                <a16:creationId xmlns:a16="http://schemas.microsoft.com/office/drawing/2014/main" id="{C37341BB-52EA-4222-A401-8E7AB36C7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</a:rPr>
              <a:t>@</a:t>
            </a:r>
            <a:r>
              <a:rPr lang="en-GB" altLang="en-US" dirty="0" err="1">
                <a:solidFill>
                  <a:schemeClr val="bg1"/>
                </a:solidFill>
              </a:rPr>
              <a:t>mathsmrgordon</a:t>
            </a:r>
            <a:endParaRPr lang="en-GB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D30ACEB-43E2-426B-8AB9-AF9162319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82987"/>
              </p:ext>
            </p:extLst>
          </p:nvPr>
        </p:nvGraphicFramePr>
        <p:xfrm>
          <a:off x="0" y="1102827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57" name="Rectangle 6">
            <a:extLst>
              <a:ext uri="{FF2B5EF4-FFF2-40B4-BE49-F238E27FC236}">
                <a16:creationId xmlns:a16="http://schemas.microsoft.com/office/drawing/2014/main" id="{E46884C3-5008-4451-813F-C19657D1F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178902"/>
            <a:ext cx="3267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8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Maths as have English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158" name="Rectangle 14">
            <a:extLst>
              <a:ext uri="{FF2B5EF4-FFF2-40B4-BE49-F238E27FC236}">
                <a16:creationId xmlns:a16="http://schemas.microsoft.com/office/drawing/2014/main" id="{4AF5113D-C66B-4102-A2B6-4BE1CD1A8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178902"/>
            <a:ext cx="3068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Maths as have English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0BA0788-EBFB-4BE3-A22B-8736FE64E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4661"/>
              </p:ext>
            </p:extLst>
          </p:nvPr>
        </p:nvGraphicFramePr>
        <p:xfrm>
          <a:off x="3187700" y="1102827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93" name="Rectangle 16">
            <a:extLst>
              <a:ext uri="{FF2B5EF4-FFF2-40B4-BE49-F238E27FC236}">
                <a16:creationId xmlns:a16="http://schemas.microsoft.com/office/drawing/2014/main" id="{436F9E84-F1D4-45C9-9AC8-53D702048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78902"/>
            <a:ext cx="3067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487179A-A5B4-499B-9D72-1B12534B2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28024"/>
              </p:ext>
            </p:extLst>
          </p:nvPr>
        </p:nvGraphicFramePr>
        <p:xfrm>
          <a:off x="6281738" y="1102827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8" name="Rectangle 18">
            <a:extLst>
              <a:ext uri="{FF2B5EF4-FFF2-40B4-BE49-F238E27FC236}">
                <a16:creationId xmlns:a16="http://schemas.microsoft.com/office/drawing/2014/main" id="{D9AD25BE-FBDA-4EB5-BA77-E1C09805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725" y="3220552"/>
            <a:ext cx="3068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A3BD5CE-47A1-4EB6-8C14-7AD621AE4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504663"/>
              </p:ext>
            </p:extLst>
          </p:nvPr>
        </p:nvGraphicFramePr>
        <p:xfrm>
          <a:off x="6308725" y="4144477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63" name="Rectangle 20">
            <a:extLst>
              <a:ext uri="{FF2B5EF4-FFF2-40B4-BE49-F238E27FC236}">
                <a16:creationId xmlns:a16="http://schemas.microsoft.com/office/drawing/2014/main" id="{C045BD49-8DCD-4136-8C64-2989B2136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253890"/>
            <a:ext cx="30686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3 : 2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</a:t>
            </a: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217BCC6-25D5-4656-BBB3-C02F03580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663626"/>
              </p:ext>
            </p:extLst>
          </p:nvPr>
        </p:nvGraphicFramePr>
        <p:xfrm>
          <a:off x="3187700" y="4176227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98" name="Rectangle 22">
            <a:extLst>
              <a:ext uri="{FF2B5EF4-FFF2-40B4-BE49-F238E27FC236}">
                <a16:creationId xmlns:a16="http://schemas.microsoft.com/office/drawing/2014/main" id="{93CF4332-06D8-4463-9F2D-A6BC0D607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3220552"/>
            <a:ext cx="3267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3 : 1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FCBBB0E-DC75-4955-B120-62BBABCE0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10258"/>
              </p:ext>
            </p:extLst>
          </p:nvPr>
        </p:nvGraphicFramePr>
        <p:xfrm>
          <a:off x="119063" y="4144477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B952F0C-1101-4138-A074-0D8EC244DCDD}"/>
              </a:ext>
            </a:extLst>
          </p:cNvPr>
          <p:cNvCxnSpPr/>
          <p:nvPr/>
        </p:nvCxnSpPr>
        <p:spPr>
          <a:xfrm>
            <a:off x="2663825" y="1875940"/>
            <a:ext cx="396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96866-DD4B-43B0-B307-E9434E2F6F07}"/>
              </a:ext>
            </a:extLst>
          </p:cNvPr>
          <p:cNvCxnSpPr/>
          <p:nvPr/>
        </p:nvCxnSpPr>
        <p:spPr>
          <a:xfrm>
            <a:off x="5784850" y="1875940"/>
            <a:ext cx="396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71F016-49A9-4A5A-B864-A58A2E8AA7DB}"/>
              </a:ext>
            </a:extLst>
          </p:cNvPr>
          <p:cNvCxnSpPr/>
          <p:nvPr/>
        </p:nvCxnSpPr>
        <p:spPr>
          <a:xfrm>
            <a:off x="7705725" y="2703027"/>
            <a:ext cx="0" cy="550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1B00BD-A834-4D54-9AA2-0502DB691913}"/>
              </a:ext>
            </a:extLst>
          </p:cNvPr>
          <p:cNvCxnSpPr/>
          <p:nvPr/>
        </p:nvCxnSpPr>
        <p:spPr>
          <a:xfrm flipH="1">
            <a:off x="5837238" y="4976327"/>
            <a:ext cx="344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EAC2E6B-378F-4F24-A55E-60D1602C8E54}"/>
              </a:ext>
            </a:extLst>
          </p:cNvPr>
          <p:cNvCxnSpPr/>
          <p:nvPr/>
        </p:nvCxnSpPr>
        <p:spPr>
          <a:xfrm flipH="1">
            <a:off x="2690813" y="4976327"/>
            <a:ext cx="344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34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9">
            <a:extLst>
              <a:ext uri="{FF2B5EF4-FFF2-40B4-BE49-F238E27FC236}">
                <a16:creationId xmlns:a16="http://schemas.microsoft.com/office/drawing/2014/main" id="{51898F90-DBD0-470A-9A91-4D35F3D62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</a:rPr>
              <a:t>@</a:t>
            </a:r>
            <a:r>
              <a:rPr lang="en-GB" altLang="en-US" dirty="0" err="1">
                <a:solidFill>
                  <a:schemeClr val="bg1"/>
                </a:solidFill>
              </a:rPr>
              <a:t>mathsmrgordon</a:t>
            </a:r>
            <a:endParaRPr lang="en-GB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D6CA76E-D751-41F3-AA85-E0233011D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825310"/>
              </p:ext>
            </p:extLst>
          </p:nvPr>
        </p:nvGraphicFramePr>
        <p:xfrm>
          <a:off x="0" y="1241975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64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81" name="Rectangle 6">
            <a:extLst>
              <a:ext uri="{FF2B5EF4-FFF2-40B4-BE49-F238E27FC236}">
                <a16:creationId xmlns:a16="http://schemas.microsoft.com/office/drawing/2014/main" id="{D0830EDC-D733-4EC3-99B9-8DD38CFFE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318050"/>
            <a:ext cx="3267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8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Maths as have English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82" name="Rectangle 14">
            <a:extLst>
              <a:ext uri="{FF2B5EF4-FFF2-40B4-BE49-F238E27FC236}">
                <a16:creationId xmlns:a16="http://schemas.microsoft.com/office/drawing/2014/main" id="{35706030-F9BD-4ECE-AC14-3FBBB3572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18050"/>
            <a:ext cx="3068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Maths as have English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9F1C3B9-7FDD-49D1-A02E-6DF1C106A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037937"/>
              </p:ext>
            </p:extLst>
          </p:nvPr>
        </p:nvGraphicFramePr>
        <p:xfrm>
          <a:off x="3187700" y="1241975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68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128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84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112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96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144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240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17" name="Rectangle 16">
            <a:extLst>
              <a:ext uri="{FF2B5EF4-FFF2-40B4-BE49-F238E27FC236}">
                <a16:creationId xmlns:a16="http://schemas.microsoft.com/office/drawing/2014/main" id="{ECB5EFC5-E46D-4DBD-8E14-93BAF12F8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8050"/>
            <a:ext cx="3067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5629F02-0200-4EDF-8BC2-6056914A7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969236"/>
              </p:ext>
            </p:extLst>
          </p:nvPr>
        </p:nvGraphicFramePr>
        <p:xfrm>
          <a:off x="6281738" y="1241975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116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128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84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112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96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144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240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52" name="Rectangle 18">
            <a:extLst>
              <a:ext uri="{FF2B5EF4-FFF2-40B4-BE49-F238E27FC236}">
                <a16:creationId xmlns:a16="http://schemas.microsoft.com/office/drawing/2014/main" id="{8A3850D1-5468-4385-ADF5-678C971FA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725" y="3359700"/>
            <a:ext cx="3068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2 : 3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</a:t>
            </a: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6204E5D-39C1-4831-9530-36E3DBE93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83948"/>
              </p:ext>
            </p:extLst>
          </p:nvPr>
        </p:nvGraphicFramePr>
        <p:xfrm>
          <a:off x="6308725" y="4283625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59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68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39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87" name="Rectangle 20">
            <a:extLst>
              <a:ext uri="{FF2B5EF4-FFF2-40B4-BE49-F238E27FC236}">
                <a16:creationId xmlns:a16="http://schemas.microsoft.com/office/drawing/2014/main" id="{CF43E641-FC2E-4CBC-ADA7-744910813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393038"/>
            <a:ext cx="30686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3 : 2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</a:t>
            </a: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9FEF836-29C7-49AD-9BD9-BF90403A0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285662"/>
              </p:ext>
            </p:extLst>
          </p:nvPr>
        </p:nvGraphicFramePr>
        <p:xfrm>
          <a:off x="3187700" y="4315375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68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39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48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322" name="Rectangle 22">
            <a:extLst>
              <a:ext uri="{FF2B5EF4-FFF2-40B4-BE49-F238E27FC236}">
                <a16:creationId xmlns:a16="http://schemas.microsoft.com/office/drawing/2014/main" id="{CC233313-4863-41DB-B857-14E20D97D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3359700"/>
            <a:ext cx="3267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 students in total.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There are 16 more boys than girls altogether.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The ratio 	Maths : English= 3 : 1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 third as many girls have English as have Maths.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457FFDE0-1B2F-4BFD-B5DE-A71945A2D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89398"/>
              </p:ext>
            </p:extLst>
          </p:nvPr>
        </p:nvGraphicFramePr>
        <p:xfrm>
          <a:off x="119063" y="4283625"/>
          <a:ext cx="2517776" cy="1489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9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2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35" marR="9143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Maths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English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Boys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51</a:t>
                      </a:r>
                    </a:p>
                  </a:txBody>
                  <a:tcPr marL="91435" marR="914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68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Girls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39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269">
                <a:tc>
                  <a:txBody>
                    <a:bodyPr/>
                    <a:lstStyle/>
                    <a:p>
                      <a:r>
                        <a:rPr lang="en-GB" sz="1100" dirty="0"/>
                        <a:t>Total</a:t>
                      </a:r>
                    </a:p>
                  </a:txBody>
                  <a:tcPr marL="91435" marR="914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9AE448-74AB-47E1-8D69-83E9BE9F3DB8}"/>
              </a:ext>
            </a:extLst>
          </p:cNvPr>
          <p:cNvCxnSpPr/>
          <p:nvPr/>
        </p:nvCxnSpPr>
        <p:spPr>
          <a:xfrm>
            <a:off x="2663825" y="2015088"/>
            <a:ext cx="396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1051EC-2F46-4502-813E-315944AEA815}"/>
              </a:ext>
            </a:extLst>
          </p:cNvPr>
          <p:cNvCxnSpPr/>
          <p:nvPr/>
        </p:nvCxnSpPr>
        <p:spPr>
          <a:xfrm>
            <a:off x="5784850" y="2015088"/>
            <a:ext cx="396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0F57C70-FBD5-4CE3-8E63-3664A758291E}"/>
              </a:ext>
            </a:extLst>
          </p:cNvPr>
          <p:cNvCxnSpPr/>
          <p:nvPr/>
        </p:nvCxnSpPr>
        <p:spPr>
          <a:xfrm>
            <a:off x="7705725" y="2842175"/>
            <a:ext cx="0" cy="550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246551-578B-4C03-96DE-B4DE9E37D70D}"/>
              </a:ext>
            </a:extLst>
          </p:cNvPr>
          <p:cNvCxnSpPr/>
          <p:nvPr/>
        </p:nvCxnSpPr>
        <p:spPr>
          <a:xfrm flipH="1">
            <a:off x="5837238" y="5115475"/>
            <a:ext cx="344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9F59FA8-9951-449A-B08E-97B368B2F43B}"/>
              </a:ext>
            </a:extLst>
          </p:cNvPr>
          <p:cNvCxnSpPr/>
          <p:nvPr/>
        </p:nvCxnSpPr>
        <p:spPr>
          <a:xfrm flipH="1">
            <a:off x="2690813" y="5115475"/>
            <a:ext cx="344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3048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465</Words>
  <Application>Microsoft Office PowerPoint</Application>
  <PresentationFormat>On-screen Show (4:3)</PresentationFormat>
  <Paragraphs>255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Representing data:  Two Way Tables with ratio and fractions.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2018-07-10T10:12:30Z</dcterms:modified>
</cp:coreProperties>
</file>