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20" r:id="rId4"/>
    <p:sldId id="314" r:id="rId5"/>
    <p:sldId id="315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94" d="100"/>
          <a:sy n="94" d="100"/>
        </p:scale>
        <p:origin x="1116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24C031-C5CB-431C-B278-AB3AD7828B1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3496DF-3455-401B-92A0-03EB9F03392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F83171-5133-47AA-9812-0D81D1A584C4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D29661C-1F9C-4E3D-9A36-25293174969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8D8D76D-E078-439B-8045-D0BB387B1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B4D57-D274-4301-B816-FCBCD820991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4F993A-28EF-4F35-A72D-6C85E7874A0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AB2D5D0-1AA9-482F-BA75-9122B40E77E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25E8698-F8BF-40CA-B9E6-71EEEB351D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6AA82EA-3E28-49D1-8BF8-9FCF637C7CA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E79E4FF-54FF-4B9C-A491-D148C108DCF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17FD579-FCCF-460F-902A-B46DDEEB87D3}" type="slidenum">
              <a:rPr lang="en-GB" altLang="en-US">
                <a:solidFill>
                  <a:srgbClr val="000000"/>
                </a:solidFill>
              </a:rPr>
              <a:pPr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DA34AF-5C14-414F-B78E-4039FCAC9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E4C7F-1794-45CC-A19A-81F7AFA2343B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00E0B-5D49-429E-9479-64DAA9D9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02EFFA-3DF3-40B9-AECF-D18149DED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765F1C-322C-4EE1-84AB-C8D5EE37B83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507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C14F5-7AD8-414A-B867-076630A61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12AF5-6A1C-4060-9C5E-2F37784897A1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D70F9-37AD-4F48-ACE0-0FBFEA67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C9E-047A-4210-8F25-6569157BE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E6ED9-852A-4C3F-8F80-6763925486E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63964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8DF63-13C9-46A5-BA10-4DAF3FF47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70062-6C55-4E15-B213-146F148324D5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51B3D-08E5-4C21-A447-66D64108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F03C5-F280-4CD8-8ACE-F60B6BB5E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D003F-FE0E-4F92-8B57-E64561BDC8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076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E0FF2-CD45-417C-8A40-072BCF22E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D9FF4-9C48-4148-93A7-2306F8EE5339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F7D57-F4E6-4563-AC51-29AE8E50F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A39D74-7CB5-4923-8486-8D05E41FF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5C3441-6B3C-4328-99B3-5C7FFC842A4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5406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FB1F8-EF90-4313-9468-5DFFA05C9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B8097-8AA0-4C4D-8055-E19005B56DB8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452A80-5925-4026-98A4-4B5CB16A0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D75A66-5306-4848-BB14-F4E765E8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F91A46-4D62-4748-A81E-244AFB4967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0774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2A7BC57-9CAA-4A52-A45A-1054C67E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8ABEE-CADF-4464-B8BD-EA15DF5D76EF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BBE37B-67B6-4511-9839-F08987BDD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0233072-711F-4FA6-8C65-171D868F0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1BB59D-AF84-4ECC-9193-A40D104AB4F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8183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AE03BC-0089-420C-A1DF-9D292DE91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A551C-1D9E-4E8E-8AA7-B79540363A7B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A8C5E98-208A-4BA3-9CC1-703FF8764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E405C18-0E33-4C27-9302-80AD66D82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956086-A90C-4144-B429-3C83BC11E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7147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2717D1A-CDD6-4406-8C2E-7AA94BCBA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A9A10-4C94-4420-B750-8220A6E16A66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183EF2-A600-4DC6-A525-DA57A4BB6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DF44C90-9C16-48F0-8A16-B5DBAE74B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61F69A-18BB-4F6C-B056-8B6F55632BD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641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986EBBD-2926-4FC3-8DC7-74C0F08CF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AB942-9B5E-4D33-B930-93C10491ABC8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47004DB-B647-43F6-A77A-06B2EC41A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CD6CCA-4692-4802-8F2E-88A2B030F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393D9-1DCF-43D5-B3C2-59BC9EFABB4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753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A90000D-FAF6-4617-8247-EF06B28E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32616-D9D3-4E12-8FFC-E78A74E56FC8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A2AADB-B125-4632-9091-3B45383B5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C9426FB-11BB-4B3D-8165-F6EFE6BA3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36D21-6B80-422D-A91F-EE51633B2B6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4010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59957FB-81BB-4030-B7C4-49E91A114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97BE0-DFEE-49F5-9214-5FA29CBCD001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2E4BAC-5F0C-47DA-AF67-4521D0BF9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D1EB56-4F6E-4B93-99ED-206C79E4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28A3D-3FD1-4632-AB25-608EC727119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95519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E3FFB79-3606-4BAA-833F-933AB6AC121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8DB8EC5-3935-488E-83F1-5A76887F935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1ABC2-0F87-40F7-A45D-797F98A48B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C0850D2-1462-40A4-A918-41B9239FE20B}" type="datetimeFigureOut">
              <a:rPr lang="en-GB"/>
              <a:pPr>
                <a:defRPr/>
              </a:pPr>
              <a:t>03/05/2019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BC5E6-27FA-48CF-B403-665F8F08C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1AEFEA-F320-4B7D-B16A-D30A01403D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F36EF512-A71A-4CC0-95A9-6690949FABA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4C6FC-3E9C-4230-B5BE-7EFDAA2F5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30175"/>
            <a:ext cx="9144000" cy="13858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altLang="en-US" sz="4400" b="1" dirty="0">
                <a:solidFill>
                  <a:schemeClr val="bg1"/>
                </a:solidFill>
              </a:rPr>
              <a:t>Rounding and estimating: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Upper and Lower Bounds (sig figs)</a:t>
            </a:r>
          </a:p>
        </p:txBody>
      </p:sp>
      <p:pic>
        <p:nvPicPr>
          <p:cNvPr id="2052" name="Picture 11">
            <a:extLst>
              <a:ext uri="{FF2B5EF4-FFF2-40B4-BE49-F238E27FC236}">
                <a16:creationId xmlns:a16="http://schemas.microsoft.com/office/drawing/2014/main" id="{DFDB4506-FA5A-4728-924A-FE8DF8974A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938" y="2600325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92F69F5-AE89-4BCD-A2F1-976D1DD9F2D8}"/>
              </a:ext>
            </a:extLst>
          </p:cNvPr>
          <p:cNvSpPr txBox="1">
            <a:spLocks/>
          </p:cNvSpPr>
          <p:nvPr/>
        </p:nvSpPr>
        <p:spPr>
          <a:xfrm>
            <a:off x="615950" y="1868488"/>
            <a:ext cx="1130300" cy="742950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Silent </a:t>
            </a:r>
          </a:p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CDD070BC-F624-44BE-BD01-64B7B85BBC93}"/>
              </a:ext>
            </a:extLst>
          </p:cNvPr>
          <p:cNvSpPr txBox="1">
            <a:spLocks/>
          </p:cNvSpPr>
          <p:nvPr/>
        </p:nvSpPr>
        <p:spPr>
          <a:xfrm>
            <a:off x="2654300" y="2043113"/>
            <a:ext cx="1292225" cy="393700"/>
          </a:xfrm>
          <a:prstGeom prst="rect">
            <a:avLst/>
          </a:prstGeom>
        </p:spPr>
        <p:txBody>
          <a:bodyPr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451EB8-808C-486F-8BCE-5D231DB02337}"/>
              </a:ext>
            </a:extLst>
          </p:cNvPr>
          <p:cNvSpPr txBox="1">
            <a:spLocks/>
          </p:cNvSpPr>
          <p:nvPr/>
        </p:nvSpPr>
        <p:spPr>
          <a:xfrm>
            <a:off x="4854575" y="2043113"/>
            <a:ext cx="1384300" cy="393700"/>
          </a:xfrm>
          <a:prstGeom prst="rect">
            <a:avLst/>
          </a:prstGeom>
        </p:spPr>
        <p:txBody>
          <a:bodyPr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Your Turn</a:t>
            </a:r>
          </a:p>
        </p:txBody>
      </p:sp>
      <p:pic>
        <p:nvPicPr>
          <p:cNvPr id="2056" name="Picture 15">
            <a:extLst>
              <a:ext uri="{FF2B5EF4-FFF2-40B4-BE49-F238E27FC236}">
                <a16:creationId xmlns:a16="http://schemas.microsoft.com/office/drawing/2014/main" id="{4BC62465-3569-430B-AB14-464416D12C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25606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7">
            <a:extLst>
              <a:ext uri="{FF2B5EF4-FFF2-40B4-BE49-F238E27FC236}">
                <a16:creationId xmlns:a16="http://schemas.microsoft.com/office/drawing/2014/main" id="{5CDA2DCD-FA89-4091-AC63-3D2F9D3E0C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8413" y="255428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EB9D52C-9B8F-4298-857D-DA2A8F1EFF30}"/>
              </a:ext>
            </a:extLst>
          </p:cNvPr>
          <p:cNvSpPr txBox="1">
            <a:spLocks/>
          </p:cNvSpPr>
          <p:nvPr/>
        </p:nvSpPr>
        <p:spPr>
          <a:xfrm>
            <a:off x="7146925" y="1847850"/>
            <a:ext cx="1384300" cy="785813"/>
          </a:xfrm>
          <a:prstGeom prst="rect">
            <a:avLst/>
          </a:prstGeom>
        </p:spPr>
        <p:txBody>
          <a:bodyPr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 sz="2400" dirty="0">
                <a:solidFill>
                  <a:prstClr val="white"/>
                </a:solidFill>
              </a:rPr>
              <a:t>Intelligent </a:t>
            </a:r>
            <a:br>
              <a:rPr lang="en-GB" sz="2400" dirty="0">
                <a:solidFill>
                  <a:prstClr val="white"/>
                </a:solidFill>
              </a:rPr>
            </a:br>
            <a:r>
              <a:rPr lang="en-GB" sz="2400" dirty="0">
                <a:solidFill>
                  <a:prstClr val="white"/>
                </a:solidFill>
              </a:rPr>
              <a:t>Practice</a:t>
            </a:r>
          </a:p>
        </p:txBody>
      </p:sp>
      <p:pic>
        <p:nvPicPr>
          <p:cNvPr id="2059" name="Picture 18">
            <a:extLst>
              <a:ext uri="{FF2B5EF4-FFF2-40B4-BE49-F238E27FC236}">
                <a16:creationId xmlns:a16="http://schemas.microsoft.com/office/drawing/2014/main" id="{2D9CD544-497F-4895-9552-26EE7025D2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25" y="2643188"/>
            <a:ext cx="1622425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TextBox 19">
            <a:extLst>
              <a:ext uri="{FF2B5EF4-FFF2-40B4-BE49-F238E27FC236}">
                <a16:creationId xmlns:a16="http://schemas.microsoft.com/office/drawing/2014/main" id="{E864358F-4ADD-433B-9F5F-394EBFF4403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-314590" y="6173522"/>
            <a:ext cx="99906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 dirty="0">
                <a:solidFill>
                  <a:srgbClr val="007FFF"/>
                </a:solidFill>
              </a:rPr>
              <a:t>Practice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92501A0-0716-411C-A9E6-FFC2D1709D87}"/>
              </a:ext>
            </a:extLst>
          </p:cNvPr>
          <p:cNvSpPr/>
          <p:nvPr/>
        </p:nvSpPr>
        <p:spPr>
          <a:xfrm>
            <a:off x="2574925" y="3771106"/>
            <a:ext cx="4572000" cy="20304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chemeClr val="bg1"/>
                </a:solidFill>
                <a:latin typeface="+mn-lt"/>
                <a:cs typeface="+mn-cs"/>
              </a:rPr>
              <a:t>300 has been rounded 2 significant figures.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solidFill>
                  <a:schemeClr val="bg1"/>
                </a:solidFill>
                <a:latin typeface="+mn-lt"/>
                <a:cs typeface="+mn-cs"/>
              </a:rPr>
              <a:t>Calculate the upper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solidFill>
                  <a:schemeClr val="bg1"/>
                </a:solidFill>
                <a:latin typeface="+mn-lt"/>
                <a:cs typeface="+mn-cs"/>
              </a:rPr>
              <a:t>Calculate the lower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solidFill>
                <a:schemeClr val="bg1"/>
              </a:solidFill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solidFill>
                  <a:schemeClr val="bg1"/>
                </a:solidFill>
                <a:latin typeface="+mn-lt"/>
                <a:cs typeface="+mn-cs"/>
              </a:rPr>
              <a:t>Write down the error interval.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26A87D4C-0358-412A-9554-F37DCD585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/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1A12F8D0-BE38-4E34-BFB3-51DD4D8F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/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4C0B8E-AF76-4BFD-8361-C3EC8AEDD768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BF5E3C-502D-4E35-8C6F-15EF0AD45A33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>
            <a:extLst>
              <a:ext uri="{FF2B5EF4-FFF2-40B4-BE49-F238E27FC236}">
                <a16:creationId xmlns:a16="http://schemas.microsoft.com/office/drawing/2014/main" id="{4DD33A9E-D7F6-4A8B-8013-2AF93F96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@mathsmrgordon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7E0B2-566E-4150-BE37-C3906367CCBC}"/>
              </a:ext>
            </a:extLst>
          </p:cNvPr>
          <p:cNvSpPr txBox="1"/>
          <p:nvPr/>
        </p:nvSpPr>
        <p:spPr>
          <a:xfrm>
            <a:off x="0" y="688975"/>
            <a:ext cx="439737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300 has been rounded 2 significant figures.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upper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lower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Write down the error interval.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4E7B6F-31D7-418B-AEC9-C06BFC299196}"/>
              </a:ext>
            </a:extLst>
          </p:cNvPr>
          <p:cNvSpPr txBox="1"/>
          <p:nvPr/>
        </p:nvSpPr>
        <p:spPr>
          <a:xfrm>
            <a:off x="4397375" y="688975"/>
            <a:ext cx="4746625" cy="34163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300 has been rounded to 3 significant figures.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upper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lower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Write down the error interval.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26A87D4C-0358-412A-9554-F37DCD585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5050" y="55563"/>
            <a:ext cx="17684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/>
              <a:t>Worked Example</a:t>
            </a:r>
          </a:p>
        </p:txBody>
      </p:sp>
      <p:sp>
        <p:nvSpPr>
          <p:cNvPr id="3075" name="TextBox 4">
            <a:extLst>
              <a:ext uri="{FF2B5EF4-FFF2-40B4-BE49-F238E27FC236}">
                <a16:creationId xmlns:a16="http://schemas.microsoft.com/office/drawing/2014/main" id="{1A12F8D0-BE38-4E34-BFB3-51DD4D8FF1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1363" y="57150"/>
            <a:ext cx="17668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GB" altLang="en-US"/>
              <a:t>Your Turn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C4C0B8E-AF76-4BFD-8361-C3EC8AEDD768}"/>
              </a:ext>
            </a:extLst>
          </p:cNvPr>
          <p:cNvCxnSpPr>
            <a:cxnSpLocks/>
          </p:cNvCxnSpPr>
          <p:nvPr/>
        </p:nvCxnSpPr>
        <p:spPr>
          <a:xfrm>
            <a:off x="4397375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BF5E3C-502D-4E35-8C6F-15EF0AD45A33}"/>
              </a:ext>
            </a:extLst>
          </p:cNvPr>
          <p:cNvCxnSpPr>
            <a:cxnSpLocks/>
          </p:cNvCxnSpPr>
          <p:nvPr/>
        </p:nvCxnSpPr>
        <p:spPr>
          <a:xfrm>
            <a:off x="0" y="484188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9">
            <a:extLst>
              <a:ext uri="{FF2B5EF4-FFF2-40B4-BE49-F238E27FC236}">
                <a16:creationId xmlns:a16="http://schemas.microsoft.com/office/drawing/2014/main" id="{4DD33A9E-D7F6-4A8B-8013-2AF93F96D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@mathsmrgordon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B37E0B2-566E-4150-BE37-C3906367CCBC}"/>
              </a:ext>
            </a:extLst>
          </p:cNvPr>
          <p:cNvSpPr txBox="1"/>
          <p:nvPr/>
        </p:nvSpPr>
        <p:spPr>
          <a:xfrm>
            <a:off x="0" y="688975"/>
            <a:ext cx="4397375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7 has been rounded to 1 significant figure.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upper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lower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Write down the error interval.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04E7B6F-31D7-418B-AEC9-C06BFC299196}"/>
              </a:ext>
            </a:extLst>
          </p:cNvPr>
          <p:cNvSpPr txBox="1"/>
          <p:nvPr/>
        </p:nvSpPr>
        <p:spPr>
          <a:xfrm>
            <a:off x="4397375" y="688975"/>
            <a:ext cx="4746625" cy="31393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  <a:cs typeface="+mn-cs"/>
              </a:rPr>
              <a:t>8 has been rounded to 2 significant figures.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upper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Calculate the lower bound.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endParaRPr lang="en-GB" dirty="0">
              <a:latin typeface="+mn-lt"/>
              <a:cs typeface="+mn-cs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lphaLcParenR"/>
              <a:defRPr/>
            </a:pPr>
            <a:r>
              <a:rPr lang="en-GB" dirty="0">
                <a:latin typeface="+mn-lt"/>
                <a:cs typeface="+mn-cs"/>
              </a:rPr>
              <a:t>Write down the error interval.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88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FB508F79-B4A5-494F-B4DC-8F1F096A6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114988"/>
              </p:ext>
            </p:extLst>
          </p:nvPr>
        </p:nvGraphicFramePr>
        <p:xfrm>
          <a:off x="0" y="66680"/>
          <a:ext cx="9144002" cy="6283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3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Value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Rounded to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Place value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/ -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Lower Bound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Upper Bound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Error Interval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</a:t>
                      </a:r>
                      <a:r>
                        <a:rPr lang="en-GB" sz="1400" baseline="0" dirty="0"/>
                        <a:t> figure</a:t>
                      </a:r>
                      <a:endParaRPr lang="en-GB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</a:t>
                      </a:r>
                      <a:r>
                        <a:rPr lang="en-GB" sz="1400" baseline="0" dirty="0"/>
                        <a:t> figures</a:t>
                      </a:r>
                      <a:endParaRPr lang="en-GB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0.03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9">
            <a:extLst>
              <a:ext uri="{FF2B5EF4-FFF2-40B4-BE49-F238E27FC236}">
                <a16:creationId xmlns:a16="http://schemas.microsoft.com/office/drawing/2014/main" id="{E589DA5A-431E-4C90-A74A-C61EB40B0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@mathsmrgordon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A59745B-E36C-4EEA-9422-F48CBE77BD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0661934"/>
              </p:ext>
            </p:extLst>
          </p:nvPr>
        </p:nvGraphicFramePr>
        <p:xfrm>
          <a:off x="0" y="176006"/>
          <a:ext cx="9144002" cy="62833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62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0038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Value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Rounded to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Place value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+ / -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Lower Bound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Upper Bound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Error Interval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</a:t>
                      </a:r>
                      <a:r>
                        <a:rPr lang="en-GB" sz="1400" baseline="0" dirty="0"/>
                        <a:t> figure</a:t>
                      </a:r>
                      <a:endParaRPr lang="en-GB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- 50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350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450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350 ≤ x &lt; 450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3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Whole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399.5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400.5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399.5</a:t>
                      </a:r>
                      <a:r>
                        <a:rPr lang="en-GB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≤ x &lt; 400.5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</a:t>
                      </a:r>
                      <a:r>
                        <a:rPr lang="en-GB" sz="1400" baseline="0" dirty="0"/>
                        <a:t> figures</a:t>
                      </a:r>
                      <a:endParaRPr lang="en-GB" sz="1400" dirty="0"/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Tens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- 5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395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405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395 ≤ x &lt;  405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Whole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39.5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40.5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39.5 ≤ x &lt;  40.5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Hundredths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- 0.05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3.95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4.05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3.95 ≤ x &lt;  4.05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Whole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4.5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3.5 ≤ x &lt;  4.5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0.4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Tenths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- 0.05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0.35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0.45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0.35 ≤ x &lt;  0.45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Tenths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- 0.05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0.25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0.35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0.25 ≤ x &lt; 0.35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30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2 significant figures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Whole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29.5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30.5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29.5 ≤ x &lt; 30.5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64329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/>
                        <a:t>0.03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1 significant figure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Hundredths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+ / - 0.005 </a:t>
                      </a:r>
                    </a:p>
                    <a:p>
                      <a:pPr algn="ctr"/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0.025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0.035</a:t>
                      </a:r>
                    </a:p>
                  </a:txBody>
                  <a:tcPr marT="45717" marB="4571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0.025 ≤ x &lt;  0.035</a:t>
                      </a:r>
                    </a:p>
                  </a:txBody>
                  <a:tcPr marT="45717" marB="4571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TextBox 9">
            <a:extLst>
              <a:ext uri="{FF2B5EF4-FFF2-40B4-BE49-F238E27FC236}">
                <a16:creationId xmlns:a16="http://schemas.microsoft.com/office/drawing/2014/main" id="{9F777FEE-BB36-4FA4-BD99-BC12041427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063" y="6488113"/>
            <a:ext cx="1912937" cy="369887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solidFill>
                  <a:schemeClr val="bg1"/>
                </a:solidFill>
              </a:rPr>
              <a:t>@mathsmrgordon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379</Words>
  <Application>Microsoft Office PowerPoint</Application>
  <PresentationFormat>On-screen Show (4:3)</PresentationFormat>
  <Paragraphs>165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Rounding and estimating: Upper and Lower Bounds (sig figs)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112</cp:revision>
  <dcterms:created xsi:type="dcterms:W3CDTF">2018-01-26T08:52:52Z</dcterms:created>
  <dcterms:modified xsi:type="dcterms:W3CDTF">2019-05-03T09:35:15Z</dcterms:modified>
</cp:coreProperties>
</file>