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323" r:id="rId2"/>
    <p:sldId id="324" r:id="rId3"/>
    <p:sldId id="325" r:id="rId4"/>
    <p:sldId id="326" r:id="rId5"/>
    <p:sldId id="327" r:id="rId6"/>
    <p:sldId id="328" r:id="rId7"/>
    <p:sldId id="317" r:id="rId8"/>
    <p:sldId id="318" r:id="rId9"/>
    <p:sldId id="319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07" autoAdjust="0"/>
    <p:restoredTop sz="89362" autoAdjust="0"/>
  </p:normalViewPr>
  <p:slideViewPr>
    <p:cSldViewPr snapToGrid="0">
      <p:cViewPr varScale="1">
        <p:scale>
          <a:sx n="74" d="100"/>
          <a:sy n="74" d="100"/>
        </p:scale>
        <p:origin x="1786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92A451-1D68-4C67-BE54-8E146B936B11}" type="datetimeFigureOut">
              <a:rPr lang="en-GB" smtClean="0"/>
              <a:t>30/07/2018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E91062-EF12-46A9-B437-7769B7E47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1418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6AD5A4A8-DECA-41BF-AB78-54D11F462CA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24DB22C0-B50D-49F1-B6E7-588C27B7F4A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EB8F9DC2-C8BD-4DC8-BF21-E1ECC69FA2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7C1B24-D1B6-4AF5-AB1A-75445E9312DA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655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B248982D-6889-4F0F-BB37-9BB8992953D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A083DCBD-8834-44EC-8C75-3A745BC446E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altLang="en-US"/>
              <a:t>Talk about which point remains invariant due to it being on the line of reflection.</a:t>
            </a:r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DA685A18-71A2-4291-95A9-C41B6C3F60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F3CEFF-E910-4525-8A16-5D1227EF29A3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531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10E31B33-2226-4F4C-A032-1F1B24F2289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FEB50858-2F03-4206-BC0D-74D4960C579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altLang="en-US"/>
              <a:t>Talk about which point remains invariant due to it being on the line of reflection.</a:t>
            </a:r>
          </a:p>
          <a:p>
            <a:pPr>
              <a:spcBef>
                <a:spcPct val="0"/>
              </a:spcBef>
            </a:pPr>
            <a:endParaRPr lang="en-GB" altLang="en-US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C43A7F99-19E6-4664-9716-BC7320F942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6907AD-7193-472F-BC07-F0786767F68F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511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6AA09-EAF9-4FE9-90FB-D6E197AF4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A0790-406F-4FA2-904F-6601CCCB01EF}" type="datetimeFigureOut">
              <a:rPr lang="en-GB"/>
              <a:pPr>
                <a:defRPr/>
              </a:pPr>
              <a:t>30/07/2018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3A3C97-BC51-4391-9B88-798422115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44B415-C187-474B-84E4-D28706E0F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F37000-A46B-4247-B406-9C5FD4DFCB2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3677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AD06F-EE65-4795-A5A7-903621CFC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4FD7B-2C9D-4FD1-B38A-983DB8430134}" type="datetimeFigureOut">
              <a:rPr lang="en-GB"/>
              <a:pPr>
                <a:defRPr/>
              </a:pPr>
              <a:t>30/07/2018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4AC727-A5BF-402C-BC40-33CBFFF4B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D01C02-C843-4E91-B792-45475B6F4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7B8EAF-3C71-4227-AA84-680561B3279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85912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ABAA5B-8E49-4C11-A2E5-FD33DEDF6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8298B-6BB9-4822-9CB6-9352C0FF0F49}" type="datetimeFigureOut">
              <a:rPr lang="en-GB"/>
              <a:pPr>
                <a:defRPr/>
              </a:pPr>
              <a:t>30/07/2018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1EA226-3E94-4D00-9E85-24C51621F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BFA28D-3303-4CB8-B706-8CBF12A52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B06014-8275-4416-B15A-6FBBB3F2486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85424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1044C3-A96A-473F-8218-7E638B170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58B9D-2517-419E-9E28-DBEB97F00E47}" type="datetimeFigureOut">
              <a:rPr lang="en-GB"/>
              <a:pPr>
                <a:defRPr/>
              </a:pPr>
              <a:t>30/07/2018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39C6AB-4734-4473-A3FD-1CC566469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88CF49-AB55-40C2-924C-5DD1283E2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0B8163-6A6C-4C9A-A934-EABB41BA06C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35222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119148-F651-4A51-8076-22C98819C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371AD-AD9A-4A65-B3D3-E80BBF08B669}" type="datetimeFigureOut">
              <a:rPr lang="en-GB"/>
              <a:pPr>
                <a:defRPr/>
              </a:pPr>
              <a:t>30/07/2018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76A268-CD39-4A44-9A19-0CFC578CC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42C11-8867-4BA2-9691-C3FCA1FAF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5C9AB8-02F4-4F4A-BD30-98264E5DEA7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55088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5A73EF3-F715-40ED-A37F-E684D18D1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3FD44-EA1A-4A6E-A3A8-8DC92767514B}" type="datetimeFigureOut">
              <a:rPr lang="en-GB"/>
              <a:pPr>
                <a:defRPr/>
              </a:pPr>
              <a:t>30/07/2018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6146A4B-0E30-4197-B466-ACEA5CE87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31AB8E3-C6B5-4634-A6C9-601E2B4C2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516276-F29A-40AB-9D13-12AE47BC5DB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36938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775F326-90D3-4610-9EE1-1342A45B8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0B619-9D0F-4DBC-A795-619ADC31E400}" type="datetimeFigureOut">
              <a:rPr lang="en-GB"/>
              <a:pPr>
                <a:defRPr/>
              </a:pPr>
              <a:t>30/07/2018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A97D219-F240-4D09-8A01-085692DF1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A335B17-D164-4911-B223-00091F91B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B7C1F9-F224-4717-B31C-8982FB57759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90490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0A90BD8-E792-46CD-9A52-AD7B2B71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79FB8-AA64-4299-9BC0-474EF1FD493E}" type="datetimeFigureOut">
              <a:rPr lang="en-GB"/>
              <a:pPr>
                <a:defRPr/>
              </a:pPr>
              <a:t>30/07/2018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F7454B2-BCD0-41AA-86F0-90FDCB79B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1FCCB43-49B3-4010-8AD0-5AA14AA3E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476A6A-0850-4F82-8385-3BF7A7B74BC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29341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2109E81-BA22-4D64-A95B-DD0F0CBBB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1F4A0-EB02-4ED2-946B-46923C0D12C1}" type="datetimeFigureOut">
              <a:rPr lang="en-GB"/>
              <a:pPr>
                <a:defRPr/>
              </a:pPr>
              <a:t>30/07/2018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0523E79-C868-4F7A-97D1-BA98D8FFC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D2495F2-34DA-405A-89F2-390F21791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2A6C5F-6264-4127-A5B1-0BE896634E1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47627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786DCBB-D16B-48BC-AF23-E57DAAF8C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017FD-1CEC-469D-A127-7B1D337353B5}" type="datetimeFigureOut">
              <a:rPr lang="en-GB"/>
              <a:pPr>
                <a:defRPr/>
              </a:pPr>
              <a:t>30/07/2018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9CC2C4D-53D0-4290-8969-63864C984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8F757AF-082C-4120-A032-DACD5E861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3D5465-FBB0-4949-868E-4678FDCF657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20512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C9DB7F9-0061-420F-BE01-295B42900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635B8-71A1-4607-A375-F4E22B368BFE}" type="datetimeFigureOut">
              <a:rPr lang="en-GB"/>
              <a:pPr>
                <a:defRPr/>
              </a:pPr>
              <a:t>30/07/2018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3849E72-05F5-4351-A79A-281F94363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B4B602-B525-45A5-869A-913BD98A6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3BBDFA-6895-4862-A577-608AD57F421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85208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E9917D91-B9A5-4D1F-A36C-1AF3C8C506C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32B37C5-D197-439B-93FE-E79D08F39DF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1DA177-B643-4E05-B175-124A46068E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489A6D-3072-46BA-BDA5-86BACD1FB6EB}" type="datetimeFigureOut">
              <a:rPr lang="en-GB"/>
              <a:pPr>
                <a:defRPr/>
              </a:pPr>
              <a:t>30/07/2018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848EF0-AA33-4194-8D64-615916462E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C0722A-08C1-4BFF-8E83-0C2930297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F6B67C6A-643C-4F24-A3BC-30586FE4999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88417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id="{CAE488B7-565F-404C-A5B4-64742BC380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8729663" cy="1387475"/>
          </a:xfrm>
        </p:spPr>
        <p:txBody>
          <a:bodyPr/>
          <a:lstStyle/>
          <a:p>
            <a:r>
              <a:rPr lang="en-GB" altLang="en-US" sz="4400" b="1">
                <a:solidFill>
                  <a:schemeClr val="bg1"/>
                </a:solidFill>
              </a:rPr>
              <a:t>Transformations: </a:t>
            </a:r>
            <a:br>
              <a:rPr lang="en-GB" altLang="en-US" sz="4400" b="1">
                <a:solidFill>
                  <a:schemeClr val="bg1"/>
                </a:solidFill>
              </a:rPr>
            </a:br>
            <a:r>
              <a:rPr lang="en-GB" altLang="en-US" sz="4000" b="1">
                <a:solidFill>
                  <a:schemeClr val="bg1"/>
                </a:solidFill>
              </a:rPr>
              <a:t>Reflecting a shape using y = x or y= -x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E6C97C4-6FCF-4764-BF96-E4F785FE1056}"/>
              </a:ext>
            </a:extLst>
          </p:cNvPr>
          <p:cNvSpPr txBox="1">
            <a:spLocks/>
          </p:cNvSpPr>
          <p:nvPr/>
        </p:nvSpPr>
        <p:spPr>
          <a:xfrm>
            <a:off x="588963" y="6149975"/>
            <a:ext cx="7966075" cy="554038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For more videos visit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mrbartonmaths.com/videos</a:t>
            </a:r>
          </a:p>
        </p:txBody>
      </p:sp>
      <p:pic>
        <p:nvPicPr>
          <p:cNvPr id="2052" name="Picture 11">
            <a:extLst>
              <a:ext uri="{FF2B5EF4-FFF2-40B4-BE49-F238E27FC236}">
                <a16:creationId xmlns:a16="http://schemas.microsoft.com/office/drawing/2014/main" id="{5C87BB7A-C978-4902-805F-0966B6868C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938" y="2600325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26EB53D-E791-4E4A-8DF9-F681C8693934}"/>
              </a:ext>
            </a:extLst>
          </p:cNvPr>
          <p:cNvSpPr txBox="1">
            <a:spLocks/>
          </p:cNvSpPr>
          <p:nvPr/>
        </p:nvSpPr>
        <p:spPr>
          <a:xfrm>
            <a:off x="615950" y="1868488"/>
            <a:ext cx="1130300" cy="742950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Silent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Teacher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7116F95-6A71-4AE1-8C7B-7C6CF61262E3}"/>
              </a:ext>
            </a:extLst>
          </p:cNvPr>
          <p:cNvSpPr txBox="1">
            <a:spLocks/>
          </p:cNvSpPr>
          <p:nvPr/>
        </p:nvSpPr>
        <p:spPr>
          <a:xfrm>
            <a:off x="2654300" y="2043113"/>
            <a:ext cx="1292225" cy="393700"/>
          </a:xfrm>
          <a:prstGeom prst="rect">
            <a:avLst/>
          </a:prstGeom>
        </p:spPr>
        <p:txBody>
          <a:bodyPr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Narration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701A738-BA74-45FE-8542-6E690C2FABF7}"/>
              </a:ext>
            </a:extLst>
          </p:cNvPr>
          <p:cNvSpPr txBox="1">
            <a:spLocks/>
          </p:cNvSpPr>
          <p:nvPr/>
        </p:nvSpPr>
        <p:spPr>
          <a:xfrm>
            <a:off x="4854575" y="2043113"/>
            <a:ext cx="1384300" cy="393700"/>
          </a:xfrm>
          <a:prstGeom prst="rect">
            <a:avLst/>
          </a:prstGeom>
        </p:spPr>
        <p:txBody>
          <a:bodyPr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Your Turn</a:t>
            </a:r>
          </a:p>
        </p:txBody>
      </p:sp>
      <p:pic>
        <p:nvPicPr>
          <p:cNvPr id="2056" name="Picture 15">
            <a:extLst>
              <a:ext uri="{FF2B5EF4-FFF2-40B4-BE49-F238E27FC236}">
                <a16:creationId xmlns:a16="http://schemas.microsoft.com/office/drawing/2014/main" id="{D608B224-686E-4783-BCCE-94AFC920D4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" y="2560638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7">
            <a:extLst>
              <a:ext uri="{FF2B5EF4-FFF2-40B4-BE49-F238E27FC236}">
                <a16:creationId xmlns:a16="http://schemas.microsoft.com/office/drawing/2014/main" id="{16718760-B73E-4265-BAB7-B724E30538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413" y="2554288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E701B8E5-0936-4D41-AC57-0136863EA1A2}"/>
              </a:ext>
            </a:extLst>
          </p:cNvPr>
          <p:cNvSpPr txBox="1">
            <a:spLocks/>
          </p:cNvSpPr>
          <p:nvPr/>
        </p:nvSpPr>
        <p:spPr>
          <a:xfrm>
            <a:off x="7146925" y="1847850"/>
            <a:ext cx="1384300" cy="785813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Intelligent </a:t>
            </a:r>
            <a:b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Practice</a:t>
            </a:r>
          </a:p>
        </p:txBody>
      </p:sp>
      <p:pic>
        <p:nvPicPr>
          <p:cNvPr id="2059" name="Picture 18">
            <a:extLst>
              <a:ext uri="{FF2B5EF4-FFF2-40B4-BE49-F238E27FC236}">
                <a16:creationId xmlns:a16="http://schemas.microsoft.com/office/drawing/2014/main" id="{FBD908F3-B0F4-49B0-A997-BAE1444CED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025" y="2643188"/>
            <a:ext cx="1622425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0" name="TextBox 19">
            <a:extLst>
              <a:ext uri="{FF2B5EF4-FFF2-40B4-BE49-F238E27FC236}">
                <a16:creationId xmlns:a16="http://schemas.microsoft.com/office/drawing/2014/main" id="{8C5C0DF1-58B0-473D-A5CC-6FD83C1E3537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412750" y="6075363"/>
            <a:ext cx="1195387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7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 Example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868766B-A01B-45D0-AA19-6AF7B6E67A7B}"/>
              </a:ext>
            </a:extLst>
          </p:cNvPr>
          <p:cNvCxnSpPr/>
          <p:nvPr/>
        </p:nvCxnSpPr>
        <p:spPr>
          <a:xfrm>
            <a:off x="3930650" y="3979863"/>
            <a:ext cx="0" cy="1651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B19C96F-C87A-4EB6-A54B-1CDD1EE248E3}"/>
              </a:ext>
            </a:extLst>
          </p:cNvPr>
          <p:cNvCxnSpPr/>
          <p:nvPr/>
        </p:nvCxnSpPr>
        <p:spPr>
          <a:xfrm flipH="1">
            <a:off x="3930650" y="3979863"/>
            <a:ext cx="86518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2FE957E-75E3-47DE-A31A-3675F777DFAF}"/>
              </a:ext>
            </a:extLst>
          </p:cNvPr>
          <p:cNvCxnSpPr/>
          <p:nvPr/>
        </p:nvCxnSpPr>
        <p:spPr>
          <a:xfrm flipH="1">
            <a:off x="3930650" y="3979863"/>
            <a:ext cx="852488" cy="1651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BEF16BA-05A1-4FDA-AD16-60D08BB993E1}"/>
              </a:ext>
            </a:extLst>
          </p:cNvPr>
          <p:cNvCxnSpPr/>
          <p:nvPr/>
        </p:nvCxnSpPr>
        <p:spPr>
          <a:xfrm flipH="1">
            <a:off x="3992563" y="3670300"/>
            <a:ext cx="1217612" cy="24304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86C58C8-9690-42B5-953F-D67651561535}"/>
              </a:ext>
            </a:extLst>
          </p:cNvPr>
          <p:cNvCxnSpPr/>
          <p:nvPr/>
        </p:nvCxnSpPr>
        <p:spPr>
          <a:xfrm flipH="1">
            <a:off x="4386263" y="5811838"/>
            <a:ext cx="865187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3A4BD70-5E23-430C-AAF4-191DD475854B}"/>
              </a:ext>
            </a:extLst>
          </p:cNvPr>
          <p:cNvCxnSpPr/>
          <p:nvPr/>
        </p:nvCxnSpPr>
        <p:spPr>
          <a:xfrm>
            <a:off x="5235575" y="4184650"/>
            <a:ext cx="0" cy="1651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352120C-9E7E-429D-A713-19E0458A450C}"/>
              </a:ext>
            </a:extLst>
          </p:cNvPr>
          <p:cNvCxnSpPr/>
          <p:nvPr/>
        </p:nvCxnSpPr>
        <p:spPr>
          <a:xfrm flipH="1">
            <a:off x="4398963" y="4184650"/>
            <a:ext cx="852487" cy="1651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5699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6C61843-F4E4-4AED-A478-75BE7754CCB8}"/>
              </a:ext>
            </a:extLst>
          </p:cNvPr>
          <p:cNvCxnSpPr/>
          <p:nvPr/>
        </p:nvCxnSpPr>
        <p:spPr>
          <a:xfrm>
            <a:off x="4500563" y="0"/>
            <a:ext cx="0" cy="69580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D92EB61-18F5-4C01-87A6-93259B963F28}"/>
              </a:ext>
            </a:extLst>
          </p:cNvPr>
          <p:cNvCxnSpPr/>
          <p:nvPr/>
        </p:nvCxnSpPr>
        <p:spPr>
          <a:xfrm>
            <a:off x="0" y="668338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6" name="TextBox 7">
            <a:extLst>
              <a:ext uri="{FF2B5EF4-FFF2-40B4-BE49-F238E27FC236}">
                <a16:creationId xmlns:a16="http://schemas.microsoft.com/office/drawing/2014/main" id="{36B930D9-52A9-4B21-84B8-9A9F489FDA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15888"/>
            <a:ext cx="3457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Worked Example</a:t>
            </a:r>
          </a:p>
        </p:txBody>
      </p:sp>
      <p:sp>
        <p:nvSpPr>
          <p:cNvPr id="3077" name="TextBox 8">
            <a:extLst>
              <a:ext uri="{FF2B5EF4-FFF2-40B4-BE49-F238E27FC236}">
                <a16:creationId xmlns:a16="http://schemas.microsoft.com/office/drawing/2014/main" id="{E9DBAFA5-AD3C-4D4D-B745-8DB9014E5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130175"/>
            <a:ext cx="3457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Your turn</a:t>
            </a:r>
          </a:p>
        </p:txBody>
      </p:sp>
      <p:sp>
        <p:nvSpPr>
          <p:cNvPr id="3078" name="TextBox 23">
            <a:extLst>
              <a:ext uri="{FF2B5EF4-FFF2-40B4-BE49-F238E27FC236}">
                <a16:creationId xmlns:a16="http://schemas.microsoft.com/office/drawing/2014/main" id="{CC754AD1-F0AE-42E6-B70C-61304F99B74F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7976394" y="5684044"/>
            <a:ext cx="1966912" cy="3683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@mathsmrgordon</a:t>
            </a:r>
          </a:p>
        </p:txBody>
      </p:sp>
      <p:sp>
        <p:nvSpPr>
          <p:cNvPr id="3079" name="TextBox 5">
            <a:extLst>
              <a:ext uri="{FF2B5EF4-FFF2-40B4-BE49-F238E27FC236}">
                <a16:creationId xmlns:a16="http://schemas.microsoft.com/office/drawing/2014/main" id="{94A10158-74EC-46F3-9F8D-404F04BA02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4533900"/>
            <a:ext cx="4102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Reflect triangle A using the line y = x</a:t>
            </a:r>
          </a:p>
        </p:txBody>
      </p:sp>
      <p:sp>
        <p:nvSpPr>
          <p:cNvPr id="3080" name="TextBox 16">
            <a:extLst>
              <a:ext uri="{FF2B5EF4-FFF2-40B4-BE49-F238E27FC236}">
                <a16:creationId xmlns:a16="http://schemas.microsoft.com/office/drawing/2014/main" id="{E9629B78-FBF7-46B9-9FD2-3676FECC9F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3600" y="4533900"/>
            <a:ext cx="4102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Reflect triangle A using the line y = x</a:t>
            </a:r>
          </a:p>
        </p:txBody>
      </p:sp>
      <p:pic>
        <p:nvPicPr>
          <p:cNvPr id="3081" name="Picture 2">
            <a:extLst>
              <a:ext uri="{FF2B5EF4-FFF2-40B4-BE49-F238E27FC236}">
                <a16:creationId xmlns:a16="http://schemas.microsoft.com/office/drawing/2014/main" id="{A9C461BB-BCB0-4C2C-9B3C-63CF0590F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938" y="811213"/>
            <a:ext cx="3676650" cy="372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3">
            <a:extLst>
              <a:ext uri="{FF2B5EF4-FFF2-40B4-BE49-F238E27FC236}">
                <a16:creationId xmlns:a16="http://schemas.microsoft.com/office/drawing/2014/main" id="{8222618A-6AC4-4738-80EB-2FD78566E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811213"/>
            <a:ext cx="3657600" cy="370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399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45F7922-477F-4B94-99A3-F599937D6F5F}"/>
              </a:ext>
            </a:extLst>
          </p:cNvPr>
          <p:cNvCxnSpPr/>
          <p:nvPr/>
        </p:nvCxnSpPr>
        <p:spPr>
          <a:xfrm>
            <a:off x="4500563" y="0"/>
            <a:ext cx="0" cy="69580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8B8E898-B544-4C19-8F7B-BCF0CF74386C}"/>
              </a:ext>
            </a:extLst>
          </p:cNvPr>
          <p:cNvCxnSpPr/>
          <p:nvPr/>
        </p:nvCxnSpPr>
        <p:spPr>
          <a:xfrm>
            <a:off x="0" y="668338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0" name="TextBox 7">
            <a:extLst>
              <a:ext uri="{FF2B5EF4-FFF2-40B4-BE49-F238E27FC236}">
                <a16:creationId xmlns:a16="http://schemas.microsoft.com/office/drawing/2014/main" id="{A906080F-A6D0-4AC3-8D39-3BFCBB01C2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15888"/>
            <a:ext cx="3457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Worked Example</a:t>
            </a:r>
          </a:p>
        </p:txBody>
      </p:sp>
      <p:sp>
        <p:nvSpPr>
          <p:cNvPr id="4101" name="TextBox 8">
            <a:extLst>
              <a:ext uri="{FF2B5EF4-FFF2-40B4-BE49-F238E27FC236}">
                <a16:creationId xmlns:a16="http://schemas.microsoft.com/office/drawing/2014/main" id="{AAA5B088-232D-47ED-B4AE-AFD2E3DB8D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130175"/>
            <a:ext cx="3457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Your turn</a:t>
            </a:r>
          </a:p>
        </p:txBody>
      </p:sp>
      <p:sp>
        <p:nvSpPr>
          <p:cNvPr id="4102" name="TextBox 23">
            <a:extLst>
              <a:ext uri="{FF2B5EF4-FFF2-40B4-BE49-F238E27FC236}">
                <a16:creationId xmlns:a16="http://schemas.microsoft.com/office/drawing/2014/main" id="{04020DEC-78E8-4346-80F7-BDFCF053FA2A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7976394" y="5684044"/>
            <a:ext cx="1966912" cy="3683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@mathsmrgordon</a:t>
            </a:r>
          </a:p>
        </p:txBody>
      </p:sp>
      <p:sp>
        <p:nvSpPr>
          <p:cNvPr id="4103" name="TextBox 5">
            <a:extLst>
              <a:ext uri="{FF2B5EF4-FFF2-40B4-BE49-F238E27FC236}">
                <a16:creationId xmlns:a16="http://schemas.microsoft.com/office/drawing/2014/main" id="{0A32306F-7FD3-4EFD-96C6-9A31884F9D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4533900"/>
            <a:ext cx="4102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Reflect triangle A using the line y = -x </a:t>
            </a:r>
          </a:p>
        </p:txBody>
      </p:sp>
      <p:sp>
        <p:nvSpPr>
          <p:cNvPr id="4104" name="TextBox 16">
            <a:extLst>
              <a:ext uri="{FF2B5EF4-FFF2-40B4-BE49-F238E27FC236}">
                <a16:creationId xmlns:a16="http://schemas.microsoft.com/office/drawing/2014/main" id="{A13B8E46-BC22-4CA2-A0EB-AB6427246A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3600" y="4533900"/>
            <a:ext cx="4102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Reflect triangle A using the line y = -x</a:t>
            </a:r>
          </a:p>
        </p:txBody>
      </p:sp>
      <p:pic>
        <p:nvPicPr>
          <p:cNvPr id="4105" name="Picture 2">
            <a:extLst>
              <a:ext uri="{FF2B5EF4-FFF2-40B4-BE49-F238E27FC236}">
                <a16:creationId xmlns:a16="http://schemas.microsoft.com/office/drawing/2014/main" id="{9A97EDC7-BB15-4E6A-AD5B-44841221A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792163"/>
            <a:ext cx="3689350" cy="374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">
            <a:extLst>
              <a:ext uri="{FF2B5EF4-FFF2-40B4-BE49-F238E27FC236}">
                <a16:creationId xmlns:a16="http://schemas.microsoft.com/office/drawing/2014/main" id="{8F569346-482A-4665-9C32-2204CD096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675" y="917575"/>
            <a:ext cx="3565525" cy="361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1554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23">
            <a:extLst>
              <a:ext uri="{FF2B5EF4-FFF2-40B4-BE49-F238E27FC236}">
                <a16:creationId xmlns:a16="http://schemas.microsoft.com/office/drawing/2014/main" id="{C06ABDE4-6700-4EAF-A84F-746B09DFC8C1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7976393" y="5679282"/>
            <a:ext cx="1966913" cy="3683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@mathsmrgordon</a:t>
            </a:r>
          </a:p>
        </p:txBody>
      </p:sp>
      <p:sp>
        <p:nvSpPr>
          <p:cNvPr id="5123" name="TextBox 2">
            <a:extLst>
              <a:ext uri="{FF2B5EF4-FFF2-40B4-BE49-F238E27FC236}">
                <a16:creationId xmlns:a16="http://schemas.microsoft.com/office/drawing/2014/main" id="{58AA9BC8-BEE1-4386-BEC2-A8F527C7A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20963"/>
            <a:ext cx="3413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Reflect triangle A using y = x</a:t>
            </a:r>
          </a:p>
        </p:txBody>
      </p:sp>
      <p:sp>
        <p:nvSpPr>
          <p:cNvPr id="5124" name="TextBox 3">
            <a:extLst>
              <a:ext uri="{FF2B5EF4-FFF2-40B4-BE49-F238E27FC236}">
                <a16:creationId xmlns:a16="http://schemas.microsoft.com/office/drawing/2014/main" id="{31DD49AB-928A-4D77-B1BA-897A741966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06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1)</a:t>
            </a:r>
          </a:p>
        </p:txBody>
      </p:sp>
      <p:sp>
        <p:nvSpPr>
          <p:cNvPr id="5125" name="TextBox 14">
            <a:extLst>
              <a:ext uri="{FF2B5EF4-FFF2-40B4-BE49-F238E27FC236}">
                <a16:creationId xmlns:a16="http://schemas.microsoft.com/office/drawing/2014/main" id="{239A0B75-C12A-45D3-BBCD-E4B8D58FE9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862638"/>
            <a:ext cx="3413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Reflect triangle A using y = x</a:t>
            </a:r>
          </a:p>
        </p:txBody>
      </p:sp>
      <p:sp>
        <p:nvSpPr>
          <p:cNvPr id="5126" name="TextBox 15">
            <a:extLst>
              <a:ext uri="{FF2B5EF4-FFF2-40B4-BE49-F238E27FC236}">
                <a16:creationId xmlns:a16="http://schemas.microsoft.com/office/drawing/2014/main" id="{AC8F9E6F-E8F4-49A3-BA3B-A775508687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276600"/>
            <a:ext cx="406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2)</a:t>
            </a:r>
          </a:p>
        </p:txBody>
      </p:sp>
      <p:sp>
        <p:nvSpPr>
          <p:cNvPr id="5127" name="TextBox 17">
            <a:extLst>
              <a:ext uri="{FF2B5EF4-FFF2-40B4-BE49-F238E27FC236}">
                <a16:creationId xmlns:a16="http://schemas.microsoft.com/office/drawing/2014/main" id="{51FCDB86-E2B5-4FE9-9C4C-0F4401F574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1600" y="2620963"/>
            <a:ext cx="3413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Reflect triangle A using y = -x</a:t>
            </a:r>
          </a:p>
        </p:txBody>
      </p:sp>
      <p:sp>
        <p:nvSpPr>
          <p:cNvPr id="5128" name="TextBox 18">
            <a:extLst>
              <a:ext uri="{FF2B5EF4-FFF2-40B4-BE49-F238E27FC236}">
                <a16:creationId xmlns:a16="http://schemas.microsoft.com/office/drawing/2014/main" id="{F627B83D-8805-48ED-BF78-1043F64967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1600" y="34925"/>
            <a:ext cx="406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3)</a:t>
            </a:r>
          </a:p>
        </p:txBody>
      </p:sp>
      <p:sp>
        <p:nvSpPr>
          <p:cNvPr id="5129" name="TextBox 20">
            <a:extLst>
              <a:ext uri="{FF2B5EF4-FFF2-40B4-BE49-F238E27FC236}">
                <a16:creationId xmlns:a16="http://schemas.microsoft.com/office/drawing/2014/main" id="{9488DB19-1F10-4066-9ACE-929AB7BFC3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2688" y="5840413"/>
            <a:ext cx="34131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Reflect triangle A using y = -x</a:t>
            </a:r>
          </a:p>
        </p:txBody>
      </p:sp>
      <p:sp>
        <p:nvSpPr>
          <p:cNvPr id="5130" name="TextBox 21">
            <a:extLst>
              <a:ext uri="{FF2B5EF4-FFF2-40B4-BE49-F238E27FC236}">
                <a16:creationId xmlns:a16="http://schemas.microsoft.com/office/drawing/2014/main" id="{04F05CC9-D402-47F6-B317-81BE77A674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0950" y="3276600"/>
            <a:ext cx="406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4)</a:t>
            </a:r>
          </a:p>
        </p:txBody>
      </p:sp>
      <p:pic>
        <p:nvPicPr>
          <p:cNvPr id="5131" name="Picture 2">
            <a:extLst>
              <a:ext uri="{FF2B5EF4-FFF2-40B4-BE49-F238E27FC236}">
                <a16:creationId xmlns:a16="http://schemas.microsoft.com/office/drawing/2014/main" id="{C5C33091-C484-492E-AA74-DC1948CF3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0"/>
            <a:ext cx="2606675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3">
            <a:extLst>
              <a:ext uri="{FF2B5EF4-FFF2-40B4-BE49-F238E27FC236}">
                <a16:creationId xmlns:a16="http://schemas.microsoft.com/office/drawing/2014/main" id="{8F31413A-33F5-4F1A-BD0F-2B3EE993D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3082925"/>
            <a:ext cx="2606675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3">
            <a:extLst>
              <a:ext uri="{FF2B5EF4-FFF2-40B4-BE49-F238E27FC236}">
                <a16:creationId xmlns:a16="http://schemas.microsoft.com/office/drawing/2014/main" id="{08250099-C0DF-4616-8341-EBA8DD69A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400" y="0"/>
            <a:ext cx="2606675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4">
            <a:extLst>
              <a:ext uri="{FF2B5EF4-FFF2-40B4-BE49-F238E27FC236}">
                <a16:creationId xmlns:a16="http://schemas.microsoft.com/office/drawing/2014/main" id="{1E3BF0D0-CE60-4B60-970B-9E402B274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350" y="2974975"/>
            <a:ext cx="2749550" cy="278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586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23">
            <a:extLst>
              <a:ext uri="{FF2B5EF4-FFF2-40B4-BE49-F238E27FC236}">
                <a16:creationId xmlns:a16="http://schemas.microsoft.com/office/drawing/2014/main" id="{DE6C46FC-C654-4FBE-9101-C92A53323889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7976393" y="5679282"/>
            <a:ext cx="1966913" cy="3683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@mathsmrgordon</a:t>
            </a:r>
          </a:p>
        </p:txBody>
      </p:sp>
      <p:sp>
        <p:nvSpPr>
          <p:cNvPr id="6147" name="TextBox 2">
            <a:extLst>
              <a:ext uri="{FF2B5EF4-FFF2-40B4-BE49-F238E27FC236}">
                <a16:creationId xmlns:a16="http://schemas.microsoft.com/office/drawing/2014/main" id="{4197EED4-2B0E-48A7-8E16-B51D049D1B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13075"/>
            <a:ext cx="3413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Reflect trapezium B using y = -x</a:t>
            </a:r>
          </a:p>
        </p:txBody>
      </p:sp>
      <p:sp>
        <p:nvSpPr>
          <p:cNvPr id="6148" name="TextBox 3">
            <a:extLst>
              <a:ext uri="{FF2B5EF4-FFF2-40B4-BE49-F238E27FC236}">
                <a16:creationId xmlns:a16="http://schemas.microsoft.com/office/drawing/2014/main" id="{853C4C23-11DF-40DF-94B5-BCF78ABBDB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06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5)</a:t>
            </a:r>
          </a:p>
        </p:txBody>
      </p:sp>
      <p:sp>
        <p:nvSpPr>
          <p:cNvPr id="6149" name="TextBox 14">
            <a:extLst>
              <a:ext uri="{FF2B5EF4-FFF2-40B4-BE49-F238E27FC236}">
                <a16:creationId xmlns:a16="http://schemas.microsoft.com/office/drawing/2014/main" id="{1B10E4A5-C888-42E5-B64E-AD0A8348A6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254750"/>
            <a:ext cx="3413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Reflect trapezium B using y = x</a:t>
            </a:r>
          </a:p>
        </p:txBody>
      </p:sp>
      <p:sp>
        <p:nvSpPr>
          <p:cNvPr id="6150" name="TextBox 15">
            <a:extLst>
              <a:ext uri="{FF2B5EF4-FFF2-40B4-BE49-F238E27FC236}">
                <a16:creationId xmlns:a16="http://schemas.microsoft.com/office/drawing/2014/main" id="{9895893C-3CF1-4F3E-B34F-5F001181DC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668713"/>
            <a:ext cx="406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6)</a:t>
            </a:r>
          </a:p>
        </p:txBody>
      </p:sp>
      <p:sp>
        <p:nvSpPr>
          <p:cNvPr id="6151" name="TextBox 17">
            <a:extLst>
              <a:ext uri="{FF2B5EF4-FFF2-40B4-BE49-F238E27FC236}">
                <a16:creationId xmlns:a16="http://schemas.microsoft.com/office/drawing/2014/main" id="{F15295DE-39A5-4ABC-A994-8CE7681C74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1600" y="3013075"/>
            <a:ext cx="3413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Reflect trapezium B using y = x</a:t>
            </a:r>
          </a:p>
        </p:txBody>
      </p:sp>
      <p:sp>
        <p:nvSpPr>
          <p:cNvPr id="6152" name="TextBox 18">
            <a:extLst>
              <a:ext uri="{FF2B5EF4-FFF2-40B4-BE49-F238E27FC236}">
                <a16:creationId xmlns:a16="http://schemas.microsoft.com/office/drawing/2014/main" id="{6EA68777-EDDB-43D0-8045-8A1CCAE43B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1600" y="34925"/>
            <a:ext cx="406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7)</a:t>
            </a:r>
          </a:p>
        </p:txBody>
      </p:sp>
      <p:sp>
        <p:nvSpPr>
          <p:cNvPr id="6153" name="TextBox 20">
            <a:extLst>
              <a:ext uri="{FF2B5EF4-FFF2-40B4-BE49-F238E27FC236}">
                <a16:creationId xmlns:a16="http://schemas.microsoft.com/office/drawing/2014/main" id="{02DBCCED-E59D-4190-8C7A-6044BF4895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6405563"/>
            <a:ext cx="3413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Reflect trapezium B using y = -x</a:t>
            </a:r>
          </a:p>
        </p:txBody>
      </p:sp>
      <p:sp>
        <p:nvSpPr>
          <p:cNvPr id="6154" name="TextBox 21">
            <a:extLst>
              <a:ext uri="{FF2B5EF4-FFF2-40B4-BE49-F238E27FC236}">
                <a16:creationId xmlns:a16="http://schemas.microsoft.com/office/drawing/2014/main" id="{9CB1A700-16B8-4A36-BDA0-F0B2B9E471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0950" y="3668713"/>
            <a:ext cx="406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8)</a:t>
            </a:r>
          </a:p>
        </p:txBody>
      </p:sp>
      <p:pic>
        <p:nvPicPr>
          <p:cNvPr id="6155" name="Picture 2">
            <a:extLst>
              <a:ext uri="{FF2B5EF4-FFF2-40B4-BE49-F238E27FC236}">
                <a16:creationId xmlns:a16="http://schemas.microsoft.com/office/drawing/2014/main" id="{9319C647-D52B-4F27-A186-FD19864E6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-144463"/>
            <a:ext cx="2901950" cy="3035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2">
            <a:extLst>
              <a:ext uri="{FF2B5EF4-FFF2-40B4-BE49-F238E27FC236}">
                <a16:creationId xmlns:a16="http://schemas.microsoft.com/office/drawing/2014/main" id="{5A2054F8-81CB-4820-BD40-C40521407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3382963"/>
            <a:ext cx="2735263" cy="287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3">
            <a:extLst>
              <a:ext uri="{FF2B5EF4-FFF2-40B4-BE49-F238E27FC236}">
                <a16:creationId xmlns:a16="http://schemas.microsoft.com/office/drawing/2014/main" id="{C8C9C9ED-263D-4524-B19F-CB1D60092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988" y="34925"/>
            <a:ext cx="2979737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3">
            <a:extLst>
              <a:ext uri="{FF2B5EF4-FFF2-40B4-BE49-F238E27FC236}">
                <a16:creationId xmlns:a16="http://schemas.microsoft.com/office/drawing/2014/main" id="{B3E9AD63-DD26-408D-A7E6-306837F18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525" y="3495675"/>
            <a:ext cx="2870200" cy="290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0801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23">
            <a:extLst>
              <a:ext uri="{FF2B5EF4-FFF2-40B4-BE49-F238E27FC236}">
                <a16:creationId xmlns:a16="http://schemas.microsoft.com/office/drawing/2014/main" id="{6A872B78-010F-420D-9879-2FC2189BCB90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7976393" y="5679282"/>
            <a:ext cx="1966913" cy="3683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@mathsmrgordon</a:t>
            </a:r>
          </a:p>
        </p:txBody>
      </p:sp>
      <p:sp>
        <p:nvSpPr>
          <p:cNvPr id="7171" name="TextBox 2">
            <a:extLst>
              <a:ext uri="{FF2B5EF4-FFF2-40B4-BE49-F238E27FC236}">
                <a16:creationId xmlns:a16="http://schemas.microsoft.com/office/drawing/2014/main" id="{0E5B983C-DF57-4657-886A-E61F58F397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8" y="2927350"/>
            <a:ext cx="43608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Reflect the trapezium B using the line y = -x</a:t>
            </a:r>
          </a:p>
        </p:txBody>
      </p:sp>
      <p:sp>
        <p:nvSpPr>
          <p:cNvPr id="7172" name="TextBox 3">
            <a:extLst>
              <a:ext uri="{FF2B5EF4-FFF2-40B4-BE49-F238E27FC236}">
                <a16:creationId xmlns:a16="http://schemas.microsoft.com/office/drawing/2014/main" id="{FC41185B-F776-438D-B39E-771A946B07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06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9)</a:t>
            </a:r>
          </a:p>
        </p:txBody>
      </p:sp>
      <p:sp>
        <p:nvSpPr>
          <p:cNvPr id="7173" name="TextBox 14">
            <a:extLst>
              <a:ext uri="{FF2B5EF4-FFF2-40B4-BE49-F238E27FC236}">
                <a16:creationId xmlns:a16="http://schemas.microsoft.com/office/drawing/2014/main" id="{33A214A1-D23B-48C0-9235-3532C28C20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54738"/>
            <a:ext cx="4438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Reflect the trapezium B using the line y = x</a:t>
            </a:r>
          </a:p>
        </p:txBody>
      </p:sp>
      <p:sp>
        <p:nvSpPr>
          <p:cNvPr id="7174" name="TextBox 15">
            <a:extLst>
              <a:ext uri="{FF2B5EF4-FFF2-40B4-BE49-F238E27FC236}">
                <a16:creationId xmlns:a16="http://schemas.microsoft.com/office/drawing/2014/main" id="{82987318-2CC1-4A81-A268-AF8642338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276600"/>
            <a:ext cx="495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10)</a:t>
            </a:r>
          </a:p>
        </p:txBody>
      </p:sp>
      <p:pic>
        <p:nvPicPr>
          <p:cNvPr id="7175" name="Picture 4">
            <a:extLst>
              <a:ext uri="{FF2B5EF4-FFF2-40B4-BE49-F238E27FC236}">
                <a16:creationId xmlns:a16="http://schemas.microsoft.com/office/drawing/2014/main" id="{40E3304B-8183-4B68-8ED2-EC83F8C32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44450"/>
            <a:ext cx="2724150" cy="258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4">
            <a:extLst>
              <a:ext uri="{FF2B5EF4-FFF2-40B4-BE49-F238E27FC236}">
                <a16:creationId xmlns:a16="http://schemas.microsoft.com/office/drawing/2014/main" id="{90DB253F-EBEF-452B-A877-C5289F44A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3460750"/>
            <a:ext cx="2724150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3545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23">
            <a:extLst>
              <a:ext uri="{FF2B5EF4-FFF2-40B4-BE49-F238E27FC236}">
                <a16:creationId xmlns:a16="http://schemas.microsoft.com/office/drawing/2014/main" id="{6F23242A-515D-4B33-BC93-6BAF38804AE7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7976393" y="5679282"/>
            <a:ext cx="1966913" cy="3683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@mathsmrgordon</a:t>
            </a:r>
          </a:p>
        </p:txBody>
      </p:sp>
      <p:sp>
        <p:nvSpPr>
          <p:cNvPr id="8195" name="TextBox 2">
            <a:extLst>
              <a:ext uri="{FF2B5EF4-FFF2-40B4-BE49-F238E27FC236}">
                <a16:creationId xmlns:a16="http://schemas.microsoft.com/office/drawing/2014/main" id="{86CAD31E-9D26-459A-BB2F-DE28F3F69C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20963"/>
            <a:ext cx="3413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Reflect triangle A using y = x</a:t>
            </a:r>
          </a:p>
        </p:txBody>
      </p:sp>
      <p:sp>
        <p:nvSpPr>
          <p:cNvPr id="8196" name="TextBox 3">
            <a:extLst>
              <a:ext uri="{FF2B5EF4-FFF2-40B4-BE49-F238E27FC236}">
                <a16:creationId xmlns:a16="http://schemas.microsoft.com/office/drawing/2014/main" id="{0A6C40D5-8143-4906-9CC1-2954B8D69C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06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1)</a:t>
            </a:r>
          </a:p>
        </p:txBody>
      </p:sp>
      <p:sp>
        <p:nvSpPr>
          <p:cNvPr id="8197" name="TextBox 14">
            <a:extLst>
              <a:ext uri="{FF2B5EF4-FFF2-40B4-BE49-F238E27FC236}">
                <a16:creationId xmlns:a16="http://schemas.microsoft.com/office/drawing/2014/main" id="{F86584CE-5415-4EF7-A450-38551FAE53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862638"/>
            <a:ext cx="3413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Reflect triangle A using y = x</a:t>
            </a:r>
          </a:p>
        </p:txBody>
      </p:sp>
      <p:sp>
        <p:nvSpPr>
          <p:cNvPr id="8198" name="TextBox 15">
            <a:extLst>
              <a:ext uri="{FF2B5EF4-FFF2-40B4-BE49-F238E27FC236}">
                <a16:creationId xmlns:a16="http://schemas.microsoft.com/office/drawing/2014/main" id="{17BBDAC2-6632-4076-8E92-87B2F61503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276600"/>
            <a:ext cx="406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2)</a:t>
            </a:r>
          </a:p>
        </p:txBody>
      </p:sp>
      <p:sp>
        <p:nvSpPr>
          <p:cNvPr id="8199" name="TextBox 17">
            <a:extLst>
              <a:ext uri="{FF2B5EF4-FFF2-40B4-BE49-F238E27FC236}">
                <a16:creationId xmlns:a16="http://schemas.microsoft.com/office/drawing/2014/main" id="{4F589F0F-1AA3-4CD2-B8C0-16B74DA3AD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1600" y="2620963"/>
            <a:ext cx="3413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Reflect triangle A using y = -x</a:t>
            </a:r>
          </a:p>
        </p:txBody>
      </p:sp>
      <p:sp>
        <p:nvSpPr>
          <p:cNvPr id="8200" name="TextBox 18">
            <a:extLst>
              <a:ext uri="{FF2B5EF4-FFF2-40B4-BE49-F238E27FC236}">
                <a16:creationId xmlns:a16="http://schemas.microsoft.com/office/drawing/2014/main" id="{6DC59168-6A88-449A-816D-31CB2D9C0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1600" y="34925"/>
            <a:ext cx="406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3)</a:t>
            </a:r>
          </a:p>
        </p:txBody>
      </p:sp>
      <p:sp>
        <p:nvSpPr>
          <p:cNvPr id="8201" name="TextBox 20">
            <a:extLst>
              <a:ext uri="{FF2B5EF4-FFF2-40B4-BE49-F238E27FC236}">
                <a16:creationId xmlns:a16="http://schemas.microsoft.com/office/drawing/2014/main" id="{51D0D5BE-35E8-47C7-91EA-04C5E0E343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2688" y="5840413"/>
            <a:ext cx="34131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Reflect triangle A using y = -x</a:t>
            </a:r>
          </a:p>
        </p:txBody>
      </p:sp>
      <p:sp>
        <p:nvSpPr>
          <p:cNvPr id="8202" name="TextBox 21">
            <a:extLst>
              <a:ext uri="{FF2B5EF4-FFF2-40B4-BE49-F238E27FC236}">
                <a16:creationId xmlns:a16="http://schemas.microsoft.com/office/drawing/2014/main" id="{0B214883-0D06-46EB-86C4-8A01A4BB50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0950" y="3276600"/>
            <a:ext cx="406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4)</a:t>
            </a:r>
          </a:p>
        </p:txBody>
      </p:sp>
      <p:pic>
        <p:nvPicPr>
          <p:cNvPr id="8203" name="Picture 3">
            <a:extLst>
              <a:ext uri="{FF2B5EF4-FFF2-40B4-BE49-F238E27FC236}">
                <a16:creationId xmlns:a16="http://schemas.microsoft.com/office/drawing/2014/main" id="{768FA90A-BB89-4994-96DB-32893029F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84150"/>
            <a:ext cx="2422525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4">
            <a:extLst>
              <a:ext uri="{FF2B5EF4-FFF2-40B4-BE49-F238E27FC236}">
                <a16:creationId xmlns:a16="http://schemas.microsoft.com/office/drawing/2014/main" id="{D5745AE5-F24A-4B18-A860-541B44039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3122613"/>
            <a:ext cx="2390775" cy="238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5">
            <a:extLst>
              <a:ext uri="{FF2B5EF4-FFF2-40B4-BE49-F238E27FC236}">
                <a16:creationId xmlns:a16="http://schemas.microsoft.com/office/drawing/2014/main" id="{4B3E25B1-429A-4F21-9AAD-6BF2D6038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84150"/>
            <a:ext cx="2400300" cy="236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Picture 6">
            <a:extLst>
              <a:ext uri="{FF2B5EF4-FFF2-40B4-BE49-F238E27FC236}">
                <a16:creationId xmlns:a16="http://schemas.microsoft.com/office/drawing/2014/main" id="{BE2B4F33-5932-435A-8060-940BCC12A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088" y="3228975"/>
            <a:ext cx="2433637" cy="239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1785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23">
            <a:extLst>
              <a:ext uri="{FF2B5EF4-FFF2-40B4-BE49-F238E27FC236}">
                <a16:creationId xmlns:a16="http://schemas.microsoft.com/office/drawing/2014/main" id="{2F7BF055-2646-44DB-9CA4-769D3ADAB992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7976393" y="5679282"/>
            <a:ext cx="1966913" cy="3683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@mathsmrgordon</a:t>
            </a:r>
          </a:p>
        </p:txBody>
      </p:sp>
      <p:sp>
        <p:nvSpPr>
          <p:cNvPr id="9219" name="TextBox 2">
            <a:extLst>
              <a:ext uri="{FF2B5EF4-FFF2-40B4-BE49-F238E27FC236}">
                <a16:creationId xmlns:a16="http://schemas.microsoft.com/office/drawing/2014/main" id="{CDA7325D-E071-4593-BA02-51246C2800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13075"/>
            <a:ext cx="3413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Reflect trapezium B using y = -x</a:t>
            </a:r>
          </a:p>
        </p:txBody>
      </p:sp>
      <p:sp>
        <p:nvSpPr>
          <p:cNvPr id="9220" name="TextBox 3">
            <a:extLst>
              <a:ext uri="{FF2B5EF4-FFF2-40B4-BE49-F238E27FC236}">
                <a16:creationId xmlns:a16="http://schemas.microsoft.com/office/drawing/2014/main" id="{DD49A1DC-3CB5-40B4-8864-E1162A058F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06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5)</a:t>
            </a:r>
          </a:p>
        </p:txBody>
      </p:sp>
      <p:sp>
        <p:nvSpPr>
          <p:cNvPr id="9221" name="TextBox 14">
            <a:extLst>
              <a:ext uri="{FF2B5EF4-FFF2-40B4-BE49-F238E27FC236}">
                <a16:creationId xmlns:a16="http://schemas.microsoft.com/office/drawing/2014/main" id="{C18BCE21-2A1B-40EF-AA61-8819CCDBF8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254750"/>
            <a:ext cx="3413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Reflect trapezium B using y = x</a:t>
            </a:r>
          </a:p>
        </p:txBody>
      </p:sp>
      <p:sp>
        <p:nvSpPr>
          <p:cNvPr id="9222" name="TextBox 15">
            <a:extLst>
              <a:ext uri="{FF2B5EF4-FFF2-40B4-BE49-F238E27FC236}">
                <a16:creationId xmlns:a16="http://schemas.microsoft.com/office/drawing/2014/main" id="{4195CFA5-1F2F-4B96-84B0-4394766D6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668713"/>
            <a:ext cx="406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6)</a:t>
            </a:r>
          </a:p>
        </p:txBody>
      </p:sp>
      <p:sp>
        <p:nvSpPr>
          <p:cNvPr id="9223" name="TextBox 17">
            <a:extLst>
              <a:ext uri="{FF2B5EF4-FFF2-40B4-BE49-F238E27FC236}">
                <a16:creationId xmlns:a16="http://schemas.microsoft.com/office/drawing/2014/main" id="{E9357A68-2EBF-44E7-B6C0-91B7D144A1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1600" y="3013075"/>
            <a:ext cx="3413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Reflect trapezium B using y = x</a:t>
            </a:r>
          </a:p>
        </p:txBody>
      </p:sp>
      <p:sp>
        <p:nvSpPr>
          <p:cNvPr id="9224" name="TextBox 18">
            <a:extLst>
              <a:ext uri="{FF2B5EF4-FFF2-40B4-BE49-F238E27FC236}">
                <a16:creationId xmlns:a16="http://schemas.microsoft.com/office/drawing/2014/main" id="{9721FB3E-CFE0-4A7C-992D-3E179D5F97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1600" y="34925"/>
            <a:ext cx="406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7)</a:t>
            </a:r>
          </a:p>
        </p:txBody>
      </p:sp>
      <p:sp>
        <p:nvSpPr>
          <p:cNvPr id="9225" name="TextBox 20">
            <a:extLst>
              <a:ext uri="{FF2B5EF4-FFF2-40B4-BE49-F238E27FC236}">
                <a16:creationId xmlns:a16="http://schemas.microsoft.com/office/drawing/2014/main" id="{E6AC1BCF-D43B-48B1-A64E-40B9D7C9A6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1600" y="6254750"/>
            <a:ext cx="3413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Reflect trapezium using y = -x</a:t>
            </a:r>
          </a:p>
        </p:txBody>
      </p:sp>
      <p:sp>
        <p:nvSpPr>
          <p:cNvPr id="9226" name="TextBox 21">
            <a:extLst>
              <a:ext uri="{FF2B5EF4-FFF2-40B4-BE49-F238E27FC236}">
                <a16:creationId xmlns:a16="http://schemas.microsoft.com/office/drawing/2014/main" id="{EA3FAAAB-2A99-4C9D-A739-32302104B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0950" y="3668713"/>
            <a:ext cx="406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8)</a:t>
            </a:r>
          </a:p>
        </p:txBody>
      </p:sp>
      <p:pic>
        <p:nvPicPr>
          <p:cNvPr id="9227" name="Picture 4">
            <a:extLst>
              <a:ext uri="{FF2B5EF4-FFF2-40B4-BE49-F238E27FC236}">
                <a16:creationId xmlns:a16="http://schemas.microsoft.com/office/drawing/2014/main" id="{ABDFA86E-026D-4CC8-9C8F-FCAD0ACF9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3470275"/>
            <a:ext cx="26289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7">
            <a:extLst>
              <a:ext uri="{FF2B5EF4-FFF2-40B4-BE49-F238E27FC236}">
                <a16:creationId xmlns:a16="http://schemas.microsoft.com/office/drawing/2014/main" id="{3C3AFC25-5A31-44AB-A45F-67AA3291E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184150"/>
            <a:ext cx="2774950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8">
            <a:extLst>
              <a:ext uri="{FF2B5EF4-FFF2-40B4-BE49-F238E27FC236}">
                <a16:creationId xmlns:a16="http://schemas.microsoft.com/office/drawing/2014/main" id="{2E1C8E02-8B56-45E9-A0CF-8879AC9B5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388" y="3563938"/>
            <a:ext cx="2749550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Picture 9">
            <a:extLst>
              <a:ext uri="{FF2B5EF4-FFF2-40B4-BE49-F238E27FC236}">
                <a16:creationId xmlns:a16="http://schemas.microsoft.com/office/drawing/2014/main" id="{B32FF5C8-BBCC-4DC0-B94A-71585774C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388" y="0"/>
            <a:ext cx="2833687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7082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23">
            <a:extLst>
              <a:ext uri="{FF2B5EF4-FFF2-40B4-BE49-F238E27FC236}">
                <a16:creationId xmlns:a16="http://schemas.microsoft.com/office/drawing/2014/main" id="{9CE71312-47CB-49CA-91AD-5BD2B6143B38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7976393" y="5679282"/>
            <a:ext cx="1966913" cy="3683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@mathsmrgordon</a:t>
            </a:r>
          </a:p>
        </p:txBody>
      </p:sp>
      <p:sp>
        <p:nvSpPr>
          <p:cNvPr id="10243" name="TextBox 2">
            <a:extLst>
              <a:ext uri="{FF2B5EF4-FFF2-40B4-BE49-F238E27FC236}">
                <a16:creationId xmlns:a16="http://schemas.microsoft.com/office/drawing/2014/main" id="{13ED750B-B9B4-4C2F-B508-A63715E00D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8" y="2927350"/>
            <a:ext cx="43608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Reflect the trapezium B using the line y = -x</a:t>
            </a:r>
          </a:p>
        </p:txBody>
      </p:sp>
      <p:sp>
        <p:nvSpPr>
          <p:cNvPr id="10244" name="TextBox 3">
            <a:extLst>
              <a:ext uri="{FF2B5EF4-FFF2-40B4-BE49-F238E27FC236}">
                <a16:creationId xmlns:a16="http://schemas.microsoft.com/office/drawing/2014/main" id="{27C9D834-F83D-4AA3-BF53-5D16DDF259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06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9)</a:t>
            </a:r>
          </a:p>
        </p:txBody>
      </p:sp>
      <p:sp>
        <p:nvSpPr>
          <p:cNvPr id="10245" name="TextBox 14">
            <a:extLst>
              <a:ext uri="{FF2B5EF4-FFF2-40B4-BE49-F238E27FC236}">
                <a16:creationId xmlns:a16="http://schemas.microsoft.com/office/drawing/2014/main" id="{F329FD89-97A3-4458-9057-2C688084EA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54738"/>
            <a:ext cx="4438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Reflect the trapezium B using the line y = x</a:t>
            </a:r>
          </a:p>
        </p:txBody>
      </p:sp>
      <p:sp>
        <p:nvSpPr>
          <p:cNvPr id="10246" name="TextBox 15">
            <a:extLst>
              <a:ext uri="{FF2B5EF4-FFF2-40B4-BE49-F238E27FC236}">
                <a16:creationId xmlns:a16="http://schemas.microsoft.com/office/drawing/2014/main" id="{357C795C-21E6-4F0A-814E-9B74346CF2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276600"/>
            <a:ext cx="495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10)</a:t>
            </a:r>
          </a:p>
        </p:txBody>
      </p:sp>
      <p:pic>
        <p:nvPicPr>
          <p:cNvPr id="10247" name="Picture 2">
            <a:extLst>
              <a:ext uri="{FF2B5EF4-FFF2-40B4-BE49-F238E27FC236}">
                <a16:creationId xmlns:a16="http://schemas.microsoft.com/office/drawing/2014/main" id="{31D4B820-1284-4C8C-A7C9-EF444709F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38" y="3438525"/>
            <a:ext cx="2724150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3">
            <a:extLst>
              <a:ext uri="{FF2B5EF4-FFF2-40B4-BE49-F238E27FC236}">
                <a16:creationId xmlns:a16="http://schemas.microsoft.com/office/drawing/2014/main" id="{1B89EC13-2344-43C2-8B05-291D89945C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0"/>
            <a:ext cx="2806700" cy="266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142927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2214</TotalTime>
  <Words>317</Words>
  <Application>Microsoft Office PowerPoint</Application>
  <PresentationFormat>On-screen Show (4:3)</PresentationFormat>
  <Paragraphs>69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1_Office Theme</vt:lpstr>
      <vt:lpstr>Transformations:  Reflecting a shape using y = x or y= -x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Craig Barton</dc:creator>
  <cp:lastModifiedBy>Craig Barton</cp:lastModifiedBy>
  <cp:revision>112</cp:revision>
  <dcterms:created xsi:type="dcterms:W3CDTF">2018-01-26T08:52:52Z</dcterms:created>
  <dcterms:modified xsi:type="dcterms:W3CDTF">2018-07-30T10:59:07Z</dcterms:modified>
</cp:coreProperties>
</file>