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3" autoAdjust="0"/>
    <p:restoredTop sz="85401" autoAdjust="0"/>
  </p:normalViewPr>
  <p:slideViewPr>
    <p:cSldViewPr snapToGrid="0">
      <p:cViewPr varScale="1">
        <p:scale>
          <a:sx n="62" d="100"/>
          <a:sy n="62" d="100"/>
        </p:scale>
        <p:origin x="1044" y="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89332-1467-4285-B28D-390B4DAB7889}" type="datetimeFigureOut">
              <a:rPr lang="en-GB" smtClean="0"/>
              <a:t>12/04/2018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0A17C-E711-476E-9410-9ABB9A9450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95044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89332-1467-4285-B28D-390B4DAB7889}" type="datetimeFigureOut">
              <a:rPr lang="en-GB" smtClean="0"/>
              <a:t>12/04/2018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0A17C-E711-476E-9410-9ABB9A9450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2516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89332-1467-4285-B28D-390B4DAB7889}" type="datetimeFigureOut">
              <a:rPr lang="en-GB" smtClean="0"/>
              <a:t>12/04/2018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0A17C-E711-476E-9410-9ABB9A9450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59957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89332-1467-4285-B28D-390B4DAB7889}" type="datetimeFigureOut">
              <a:rPr lang="en-GB" smtClean="0"/>
              <a:t>12/04/2018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0A17C-E711-476E-9410-9ABB9A9450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698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89332-1467-4285-B28D-390B4DAB7889}" type="datetimeFigureOut">
              <a:rPr lang="en-GB" smtClean="0"/>
              <a:t>12/04/2018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0A17C-E711-476E-9410-9ABB9A9450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7053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89332-1467-4285-B28D-390B4DAB7889}" type="datetimeFigureOut">
              <a:rPr lang="en-GB" smtClean="0"/>
              <a:t>12/04/2018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0A17C-E711-476E-9410-9ABB9A9450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23863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89332-1467-4285-B28D-390B4DAB7889}" type="datetimeFigureOut">
              <a:rPr lang="en-GB" smtClean="0"/>
              <a:t>12/04/2018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0A17C-E711-476E-9410-9ABB9A9450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80782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89332-1467-4285-B28D-390B4DAB7889}" type="datetimeFigureOut">
              <a:rPr lang="en-GB" smtClean="0"/>
              <a:t>12/04/2018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0A17C-E711-476E-9410-9ABB9A9450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34317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89332-1467-4285-B28D-390B4DAB7889}" type="datetimeFigureOut">
              <a:rPr lang="en-GB" smtClean="0"/>
              <a:t>12/04/2018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0A17C-E711-476E-9410-9ABB9A9450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65595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89332-1467-4285-B28D-390B4DAB7889}" type="datetimeFigureOut">
              <a:rPr lang="en-GB" smtClean="0"/>
              <a:t>12/04/2018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0A17C-E711-476E-9410-9ABB9A9450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28998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89332-1467-4285-B28D-390B4DAB7889}" type="datetimeFigureOut">
              <a:rPr lang="en-GB" smtClean="0"/>
              <a:t>12/04/2018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0A17C-E711-476E-9410-9ABB9A9450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23890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089332-1467-4285-B28D-390B4DAB7889}" type="datetimeFigureOut">
              <a:rPr lang="en-GB" smtClean="0"/>
              <a:t>12/04/2018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60A17C-E711-476E-9410-9ABB9A9450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86597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Rectangle 3"/>
              <p:cNvSpPr/>
              <p:nvPr/>
            </p:nvSpPr>
            <p:spPr>
              <a:xfrm>
                <a:off x="343928" y="706628"/>
                <a:ext cx="4445049" cy="6740307"/>
              </a:xfrm>
              <a:prstGeom prst="rect">
                <a:avLst/>
              </a:prstGeom>
            </p:spPr>
            <p:txBody>
              <a:bodyPr wrap="square" numCol="1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GB" sz="3200" dirty="0" smtClean="0"/>
                  <a:t>1.	 </a:t>
                </a:r>
                <a14:m>
                  <m:oMath xmlns:m="http://schemas.openxmlformats.org/officeDocument/2006/math">
                    <m:r>
                      <a:rPr lang="en-GB" sz="3200" i="1"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sz="32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3200" i="1">
                        <a:latin typeface="Cambria Math" panose="02040503050406030204" pitchFamily="18" charset="0"/>
                      </a:rPr>
                      <m:t>+5&lt;9</m:t>
                    </m:r>
                  </m:oMath>
                </a14:m>
                <a:endParaRPr lang="en-GB" sz="3200" i="1" dirty="0" smtClean="0">
                  <a:latin typeface="Cambria Math" panose="02040503050406030204" pitchFamily="18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GB" sz="3200" dirty="0" smtClean="0"/>
                  <a:t>2.	</a:t>
                </a:r>
                <a14:m>
                  <m:oMath xmlns:m="http://schemas.openxmlformats.org/officeDocument/2006/math">
                    <m:r>
                      <a:rPr lang="en-GB" sz="3200" i="1"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sz="32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3200" i="1">
                        <a:latin typeface="Cambria Math" panose="02040503050406030204" pitchFamily="18" charset="0"/>
                      </a:rPr>
                      <m:t>+5&gt;9</m:t>
                    </m:r>
                  </m:oMath>
                </a14:m>
                <a:endParaRPr lang="en-GB" sz="3200" dirty="0">
                  <a:latin typeface="Dyslexie" panose="02000000000000000000" pitchFamily="2" charset="0"/>
                  <a:ea typeface="Cambria Math" panose="02040503050406030204" pitchFamily="18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GB" sz="3200" dirty="0" smtClean="0"/>
                  <a:t>3.	</a:t>
                </a:r>
                <a14:m>
                  <m:oMath xmlns:m="http://schemas.openxmlformats.org/officeDocument/2006/math">
                    <m:r>
                      <a:rPr lang="en-GB" sz="3200" i="1">
                        <a:latin typeface="Cambria Math" panose="02040503050406030204" pitchFamily="18" charset="0"/>
                      </a:rPr>
                      <m:t>9</m:t>
                    </m:r>
                    <m:r>
                      <a:rPr lang="en-GB" sz="3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&gt;2</m:t>
                    </m:r>
                    <m:r>
                      <a:rPr lang="en-GB" sz="3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GB" sz="3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+5</m:t>
                    </m:r>
                  </m:oMath>
                </a14:m>
                <a:endParaRPr lang="en-GB" sz="3200" dirty="0">
                  <a:latin typeface="Dyslexie" panose="02000000000000000000" pitchFamily="2" charset="0"/>
                  <a:ea typeface="Cambria Math" panose="02040503050406030204" pitchFamily="18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GB" sz="3200" dirty="0" smtClean="0"/>
                  <a:t>4.	</a:t>
                </a:r>
                <a14:m>
                  <m:oMath xmlns:m="http://schemas.openxmlformats.org/officeDocument/2006/math">
                    <m:r>
                      <a:rPr lang="en-GB" sz="3200" i="1">
                        <a:latin typeface="Cambria Math" panose="02040503050406030204" pitchFamily="18" charset="0"/>
                      </a:rPr>
                      <m:t>10</m:t>
                    </m:r>
                    <m:r>
                      <a:rPr lang="en-GB" sz="3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&gt;2</m:t>
                    </m:r>
                    <m:r>
                      <a:rPr lang="en-GB" sz="3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GB" sz="3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+5</m:t>
                    </m:r>
                  </m:oMath>
                </a14:m>
                <a:endParaRPr lang="en-GB" sz="3200" dirty="0">
                  <a:latin typeface="Dyslexie" panose="02000000000000000000" pitchFamily="2" charset="0"/>
                  <a:ea typeface="Cambria Math" panose="02040503050406030204" pitchFamily="18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GB" sz="3200" dirty="0" smtClean="0"/>
                  <a:t>5.	</a:t>
                </a:r>
                <a14:m>
                  <m:oMath xmlns:m="http://schemas.openxmlformats.org/officeDocument/2006/math">
                    <m:r>
                      <a:rPr lang="en-GB" sz="3200" i="1">
                        <a:latin typeface="Cambria Math" panose="02040503050406030204" pitchFamily="18" charset="0"/>
                      </a:rPr>
                      <m:t>10</m:t>
                    </m:r>
                    <m:r>
                      <a:rPr lang="en-GB" sz="3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≥2</m:t>
                    </m:r>
                    <m:r>
                      <a:rPr lang="en-GB" sz="3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GB" sz="3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+5</m:t>
                    </m:r>
                  </m:oMath>
                </a14:m>
                <a:endParaRPr lang="en-GB" sz="3200" dirty="0">
                  <a:latin typeface="Dyslexie" panose="02000000000000000000" pitchFamily="2" charset="0"/>
                  <a:ea typeface="Cambria Math" panose="02040503050406030204" pitchFamily="18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GB" sz="3200" dirty="0" smtClean="0"/>
                  <a:t>6.	</a:t>
                </a:r>
                <a14:m>
                  <m:oMath xmlns:m="http://schemas.openxmlformats.org/officeDocument/2006/math">
                    <m:r>
                      <a:rPr lang="en-GB" sz="3200" i="1">
                        <a:latin typeface="Cambria Math" panose="02040503050406030204" pitchFamily="18" charset="0"/>
                      </a:rPr>
                      <m:t>10</m:t>
                    </m:r>
                    <m:r>
                      <a:rPr lang="en-GB" sz="3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≥2</m:t>
                    </m:r>
                    <m:r>
                      <a:rPr lang="en-GB" sz="3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GB" sz="3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−5</m:t>
                    </m:r>
                  </m:oMath>
                </a14:m>
                <a:endParaRPr lang="en-GB" sz="3200" dirty="0">
                  <a:latin typeface="Dyslexie" panose="02000000000000000000" pitchFamily="2" charset="0"/>
                  <a:ea typeface="Cambria Math" panose="02040503050406030204" pitchFamily="18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GB" sz="3200" dirty="0" smtClean="0"/>
                  <a:t>7.	</a:t>
                </a:r>
                <a14:m>
                  <m:oMath xmlns:m="http://schemas.openxmlformats.org/officeDocument/2006/math">
                    <m:r>
                      <a:rPr lang="en-GB" sz="3200" i="1"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sz="32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3200" i="1">
                        <a:latin typeface="Cambria Math" panose="02040503050406030204" pitchFamily="18" charset="0"/>
                      </a:rPr>
                      <m:t>−5≥−10</m:t>
                    </m:r>
                  </m:oMath>
                </a14:m>
                <a:endParaRPr lang="en-GB" sz="3200" dirty="0">
                  <a:latin typeface="Dyslexie" panose="02000000000000000000" pitchFamily="2" charset="0"/>
                  <a:ea typeface="Cambria Math" panose="02040503050406030204" pitchFamily="18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GB" sz="3200" dirty="0" smtClean="0"/>
                  <a:t>8.	</a:t>
                </a:r>
                <a14:m>
                  <m:oMath xmlns:m="http://schemas.openxmlformats.org/officeDocument/2006/math">
                    <m:r>
                      <a:rPr lang="en-GB" sz="32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3200" i="1">
                        <a:latin typeface="Cambria Math" panose="02040503050406030204" pitchFamily="18" charset="0"/>
                      </a:rPr>
                      <m:t>−5≥−10</m:t>
                    </m:r>
                  </m:oMath>
                </a14:m>
                <a:endParaRPr lang="en-GB" sz="3200" dirty="0">
                  <a:latin typeface="Dyslexie" panose="02000000000000000000" pitchFamily="2" charset="0"/>
                  <a:ea typeface="Cambria Math" panose="02040503050406030204" pitchFamily="18" charset="0"/>
                </a:endParaRPr>
              </a:p>
              <a:p>
                <a:pPr>
                  <a:lnSpc>
                    <a:spcPct val="150000"/>
                  </a:lnSpc>
                </a:pPr>
                <a:endParaRPr lang="en-GB" sz="3200" dirty="0">
                  <a:latin typeface="Dyslexie" panose="02000000000000000000" pitchFamily="2" charset="0"/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3928" y="706628"/>
                <a:ext cx="4445049" cy="6740307"/>
              </a:xfrm>
              <a:prstGeom prst="rect">
                <a:avLst/>
              </a:prstGeom>
              <a:blipFill>
                <a:blip r:embed="rId2"/>
                <a:stretch>
                  <a:fillRect l="-342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Rectangle 5"/>
              <p:cNvSpPr/>
              <p:nvPr/>
            </p:nvSpPr>
            <p:spPr>
              <a:xfrm>
                <a:off x="6705600" y="706628"/>
                <a:ext cx="6096000" cy="6740307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lvl="0">
                  <a:lnSpc>
                    <a:spcPct val="150000"/>
                  </a:lnSpc>
                </a:pPr>
                <a:r>
                  <a:rPr lang="en-GB" sz="3200" dirty="0" smtClean="0">
                    <a:solidFill>
                      <a:prstClr val="black"/>
                    </a:solidFill>
                  </a:rPr>
                  <a:t>9.	</a:t>
                </a:r>
                <a14:m>
                  <m:oMath xmlns:m="http://schemas.openxmlformats.org/officeDocument/2006/math">
                    <m:r>
                      <a:rPr lang="en-GB" sz="32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5</m:t>
                    </m:r>
                    <m:r>
                      <a:rPr lang="en-GB" sz="32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32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32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≥−10</m:t>
                    </m:r>
                  </m:oMath>
                </a14:m>
                <a:endParaRPr lang="en-GB" sz="3200" dirty="0">
                  <a:solidFill>
                    <a:prstClr val="black"/>
                  </a:solidFill>
                  <a:latin typeface="Dyslexie" panose="02000000000000000000" pitchFamily="2" charset="0"/>
                  <a:ea typeface="Cambria Math" panose="02040503050406030204" pitchFamily="18" charset="0"/>
                </a:endParaRPr>
              </a:p>
              <a:p>
                <a:pPr lvl="0">
                  <a:lnSpc>
                    <a:spcPct val="150000"/>
                  </a:lnSpc>
                </a:pPr>
                <a:r>
                  <a:rPr lang="en-GB" sz="3200" dirty="0" smtClean="0">
                    <a:solidFill>
                      <a:prstClr val="black"/>
                    </a:solidFill>
                  </a:rPr>
                  <a:t>10.	</a:t>
                </a:r>
                <a14:m>
                  <m:oMath xmlns:m="http://schemas.openxmlformats.org/officeDocument/2006/math">
                    <m:r>
                      <a:rPr lang="en-GB" sz="32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5−</m:t>
                    </m:r>
                    <m:r>
                      <a:rPr lang="en-GB" sz="32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32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≤−10</m:t>
                    </m:r>
                  </m:oMath>
                </a14:m>
                <a:endParaRPr lang="en-GB" sz="3200" dirty="0">
                  <a:solidFill>
                    <a:prstClr val="black"/>
                  </a:solidFill>
                  <a:latin typeface="Dyslexie" panose="02000000000000000000" pitchFamily="2" charset="0"/>
                  <a:ea typeface="Cambria Math" panose="02040503050406030204" pitchFamily="18" charset="0"/>
                </a:endParaRPr>
              </a:p>
              <a:p>
                <a:pPr lvl="0">
                  <a:lnSpc>
                    <a:spcPct val="150000"/>
                  </a:lnSpc>
                </a:pPr>
                <a:r>
                  <a:rPr lang="en-GB" sz="3200" dirty="0" smtClean="0">
                    <a:solidFill>
                      <a:prstClr val="black"/>
                    </a:solidFill>
                  </a:rPr>
                  <a:t>11.	</a:t>
                </a:r>
                <a14:m>
                  <m:oMath xmlns:m="http://schemas.openxmlformats.org/officeDocument/2006/math">
                    <m:r>
                      <a:rPr lang="en-GB" sz="32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5−5</m:t>
                    </m:r>
                    <m:r>
                      <a:rPr lang="en-GB" sz="32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32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≤−10</m:t>
                    </m:r>
                  </m:oMath>
                </a14:m>
                <a:endParaRPr lang="en-GB" sz="3200" dirty="0">
                  <a:solidFill>
                    <a:prstClr val="black"/>
                  </a:solidFill>
                  <a:latin typeface="Dyslexie" panose="02000000000000000000" pitchFamily="2" charset="0"/>
                  <a:ea typeface="Cambria Math" panose="02040503050406030204" pitchFamily="18" charset="0"/>
                </a:endParaRPr>
              </a:p>
              <a:p>
                <a:pPr lvl="0">
                  <a:lnSpc>
                    <a:spcPct val="150000"/>
                  </a:lnSpc>
                </a:pPr>
                <a:r>
                  <a:rPr lang="en-GB" sz="3200" dirty="0" smtClean="0">
                    <a:solidFill>
                      <a:prstClr val="black"/>
                    </a:solidFill>
                  </a:rPr>
                  <a:t>12.	</a:t>
                </a:r>
                <a14:m>
                  <m:oMath xmlns:m="http://schemas.openxmlformats.org/officeDocument/2006/math">
                    <m:r>
                      <a:rPr lang="en-GB" sz="32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6−5</m:t>
                    </m:r>
                    <m:r>
                      <a:rPr lang="en-GB" sz="32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32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≤−10</m:t>
                    </m:r>
                  </m:oMath>
                </a14:m>
                <a:endParaRPr lang="en-GB" sz="3200" dirty="0">
                  <a:solidFill>
                    <a:prstClr val="black"/>
                  </a:solidFill>
                  <a:latin typeface="Dyslexie" panose="02000000000000000000" pitchFamily="2" charset="0"/>
                  <a:ea typeface="Cambria Math" panose="02040503050406030204" pitchFamily="18" charset="0"/>
                </a:endParaRPr>
              </a:p>
              <a:p>
                <a:pPr lvl="0">
                  <a:lnSpc>
                    <a:spcPct val="150000"/>
                  </a:lnSpc>
                </a:pPr>
                <a:r>
                  <a:rPr lang="en-GB" sz="3200" dirty="0" smtClean="0">
                    <a:solidFill>
                      <a:prstClr val="black"/>
                    </a:solidFill>
                  </a:rPr>
                  <a:t>13.	</a:t>
                </a:r>
                <a14:m>
                  <m:oMath xmlns:m="http://schemas.openxmlformats.org/officeDocument/2006/math">
                    <m:r>
                      <a:rPr lang="en-GB" sz="32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−5</m:t>
                    </m:r>
                    <m:r>
                      <a:rPr lang="en-GB" sz="32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32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+6≤−10</m:t>
                    </m:r>
                  </m:oMath>
                </a14:m>
                <a:endParaRPr lang="en-GB" sz="3200" dirty="0" smtClean="0">
                  <a:solidFill>
                    <a:prstClr val="black"/>
                  </a:solidFill>
                </a:endParaRPr>
              </a:p>
              <a:p>
                <a:pPr lvl="0">
                  <a:lnSpc>
                    <a:spcPct val="150000"/>
                  </a:lnSpc>
                </a:pPr>
                <a:r>
                  <a:rPr lang="en-GB" sz="3200" b="0" dirty="0" smtClean="0">
                    <a:solidFill>
                      <a:prstClr val="black"/>
                    </a:solidFill>
                    <a:ea typeface="Cambria Math" panose="02040503050406030204" pitchFamily="18" charset="0"/>
                  </a:rPr>
                  <a:t>14.	</a:t>
                </a:r>
                <a14:m>
                  <m:oMath xmlns:m="http://schemas.openxmlformats.org/officeDocument/2006/math">
                    <m:r>
                      <a:rPr lang="en-GB" sz="32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−5</m:t>
                    </m:r>
                    <m:r>
                      <a:rPr lang="en-GB" sz="32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GB" sz="32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−6≤−10</m:t>
                    </m:r>
                  </m:oMath>
                </a14:m>
                <a:endParaRPr lang="en-GB" sz="3200" b="0" dirty="0" smtClean="0">
                  <a:solidFill>
                    <a:prstClr val="black"/>
                  </a:solidFill>
                  <a:latin typeface="Dyslexie" panose="02000000000000000000" pitchFamily="2" charset="0"/>
                  <a:ea typeface="Cambria Math" panose="02040503050406030204" pitchFamily="18" charset="0"/>
                </a:endParaRPr>
              </a:p>
              <a:p>
                <a:pPr lvl="0">
                  <a:lnSpc>
                    <a:spcPct val="150000"/>
                  </a:lnSpc>
                </a:pPr>
                <a:r>
                  <a:rPr lang="en-GB" sz="3200" b="0" dirty="0" smtClean="0">
                    <a:solidFill>
                      <a:prstClr val="black"/>
                    </a:solidFill>
                    <a:ea typeface="Cambria Math" panose="02040503050406030204" pitchFamily="18" charset="0"/>
                  </a:rPr>
                  <a:t>15.	</a:t>
                </a:r>
                <a14:m>
                  <m:oMath xmlns:m="http://schemas.openxmlformats.org/officeDocument/2006/math">
                    <m:r>
                      <a:rPr lang="en-GB" sz="32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−5</m:t>
                    </m:r>
                    <m:r>
                      <a:rPr lang="en-GB" sz="32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GB" sz="32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−6≤10</m:t>
                    </m:r>
                  </m:oMath>
                </a14:m>
                <a:endParaRPr lang="en-GB" sz="3200" dirty="0">
                  <a:solidFill>
                    <a:prstClr val="black"/>
                  </a:solidFill>
                  <a:latin typeface="Dyslexie" panose="02000000000000000000" pitchFamily="2" charset="0"/>
                  <a:ea typeface="Cambria Math" panose="02040503050406030204" pitchFamily="18" charset="0"/>
                </a:endParaRPr>
              </a:p>
              <a:p>
                <a:pPr lvl="0">
                  <a:lnSpc>
                    <a:spcPct val="150000"/>
                  </a:lnSpc>
                </a:pPr>
                <a:r>
                  <a:rPr lang="en-GB" sz="3200" b="0" dirty="0" smtClean="0">
                    <a:solidFill>
                      <a:prstClr val="black"/>
                    </a:solidFill>
                    <a:ea typeface="Cambria Math" panose="02040503050406030204" pitchFamily="18" charset="0"/>
                  </a:rPr>
                  <a:t>16.	</a:t>
                </a:r>
                <a14:m>
                  <m:oMath xmlns:m="http://schemas.openxmlformats.org/officeDocument/2006/math">
                    <m:r>
                      <a:rPr lang="en-GB" sz="32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−10</m:t>
                    </m:r>
                    <m:r>
                      <a:rPr lang="en-GB" sz="32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GB" sz="32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−6≥−10</m:t>
                    </m:r>
                  </m:oMath>
                </a14:m>
                <a:endParaRPr lang="en-GB" sz="3200" b="0" dirty="0" smtClean="0">
                  <a:solidFill>
                    <a:prstClr val="black"/>
                  </a:solidFill>
                  <a:latin typeface="Dyslexie" panose="02000000000000000000" pitchFamily="2" charset="0"/>
                  <a:ea typeface="Cambria Math" panose="02040503050406030204" pitchFamily="18" charset="0"/>
                </a:endParaRPr>
              </a:p>
              <a:p>
                <a:pPr marL="514350" lvl="0" indent="-514350">
                  <a:lnSpc>
                    <a:spcPct val="150000"/>
                  </a:lnSpc>
                  <a:buAutoNum type="arabicPeriod" startAt="13"/>
                </a:pPr>
                <a:endParaRPr lang="en-GB" sz="3200" dirty="0">
                  <a:solidFill>
                    <a:prstClr val="black"/>
                  </a:solidFill>
                  <a:latin typeface="Dyslexie" panose="02000000000000000000" pitchFamily="2" charset="0"/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05600" y="706628"/>
                <a:ext cx="6096000" cy="6740307"/>
              </a:xfrm>
              <a:prstGeom prst="rect">
                <a:avLst/>
              </a:prstGeom>
              <a:blipFill>
                <a:blip r:embed="rId3"/>
                <a:stretch>
                  <a:fillRect l="-2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464949" y="123986"/>
            <a:ext cx="7826644" cy="582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573437" y="123986"/>
            <a:ext cx="40140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>
                <a:latin typeface="Dyslexie" panose="02000000000000000000" pitchFamily="2" charset="0"/>
              </a:rPr>
              <a:t>Solve:</a:t>
            </a:r>
            <a:endParaRPr lang="en-GB" sz="3600" dirty="0">
              <a:latin typeface="Dyslexie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62024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Rectangle 3"/>
              <p:cNvSpPr/>
              <p:nvPr/>
            </p:nvSpPr>
            <p:spPr>
              <a:xfrm>
                <a:off x="343928" y="706628"/>
                <a:ext cx="4445049" cy="6740307"/>
              </a:xfrm>
              <a:prstGeom prst="rect">
                <a:avLst/>
              </a:prstGeom>
            </p:spPr>
            <p:txBody>
              <a:bodyPr wrap="square" numCol="1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GB" sz="3200" dirty="0" smtClean="0"/>
                  <a:t>1.	 </a:t>
                </a:r>
                <a14:m>
                  <m:oMath xmlns:m="http://schemas.openxmlformats.org/officeDocument/2006/math">
                    <m:r>
                      <a:rPr lang="en-GB" sz="3200" i="1"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sz="32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3200" i="1">
                        <a:latin typeface="Cambria Math" panose="02040503050406030204" pitchFamily="18" charset="0"/>
                      </a:rPr>
                      <m:t>+5&lt;9</m:t>
                    </m:r>
                  </m:oMath>
                </a14:m>
                <a:endParaRPr lang="en-GB" sz="3200" i="1" dirty="0" smtClean="0">
                  <a:latin typeface="Cambria Math" panose="02040503050406030204" pitchFamily="18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GB" sz="3200" dirty="0" smtClean="0"/>
                  <a:t>2.	</a:t>
                </a:r>
                <a14:m>
                  <m:oMath xmlns:m="http://schemas.openxmlformats.org/officeDocument/2006/math">
                    <m:r>
                      <a:rPr lang="en-GB" sz="3200" i="1"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sz="32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3200" i="1">
                        <a:latin typeface="Cambria Math" panose="02040503050406030204" pitchFamily="18" charset="0"/>
                      </a:rPr>
                      <m:t>+5&gt;9</m:t>
                    </m:r>
                  </m:oMath>
                </a14:m>
                <a:endParaRPr lang="en-GB" sz="3200" dirty="0">
                  <a:latin typeface="Dyslexie" panose="02000000000000000000" pitchFamily="2" charset="0"/>
                  <a:ea typeface="Cambria Math" panose="02040503050406030204" pitchFamily="18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GB" sz="3200" dirty="0" smtClean="0"/>
                  <a:t>3.	</a:t>
                </a:r>
                <a14:m>
                  <m:oMath xmlns:m="http://schemas.openxmlformats.org/officeDocument/2006/math">
                    <m:r>
                      <a:rPr lang="en-GB" sz="3200" i="1">
                        <a:latin typeface="Cambria Math" panose="02040503050406030204" pitchFamily="18" charset="0"/>
                      </a:rPr>
                      <m:t>9</m:t>
                    </m:r>
                    <m:r>
                      <a:rPr lang="en-GB" sz="3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&gt;2</m:t>
                    </m:r>
                    <m:r>
                      <a:rPr lang="en-GB" sz="3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GB" sz="3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+5</m:t>
                    </m:r>
                  </m:oMath>
                </a14:m>
                <a:endParaRPr lang="en-GB" sz="3200" dirty="0">
                  <a:latin typeface="Dyslexie" panose="02000000000000000000" pitchFamily="2" charset="0"/>
                  <a:ea typeface="Cambria Math" panose="02040503050406030204" pitchFamily="18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GB" sz="3200" dirty="0" smtClean="0"/>
                  <a:t>4.	</a:t>
                </a:r>
                <a14:m>
                  <m:oMath xmlns:m="http://schemas.openxmlformats.org/officeDocument/2006/math">
                    <m:r>
                      <a:rPr lang="en-GB" sz="3200" i="1">
                        <a:latin typeface="Cambria Math" panose="02040503050406030204" pitchFamily="18" charset="0"/>
                      </a:rPr>
                      <m:t>10</m:t>
                    </m:r>
                    <m:r>
                      <a:rPr lang="en-GB" sz="3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&gt;2</m:t>
                    </m:r>
                    <m:r>
                      <a:rPr lang="en-GB" sz="3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GB" sz="3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+5</m:t>
                    </m:r>
                  </m:oMath>
                </a14:m>
                <a:endParaRPr lang="en-GB" sz="3200" dirty="0">
                  <a:latin typeface="Dyslexie" panose="02000000000000000000" pitchFamily="2" charset="0"/>
                  <a:ea typeface="Cambria Math" panose="02040503050406030204" pitchFamily="18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GB" sz="3200" dirty="0" smtClean="0"/>
                  <a:t>5.	</a:t>
                </a:r>
                <a14:m>
                  <m:oMath xmlns:m="http://schemas.openxmlformats.org/officeDocument/2006/math">
                    <m:r>
                      <a:rPr lang="en-GB" sz="3200" i="1">
                        <a:latin typeface="Cambria Math" panose="02040503050406030204" pitchFamily="18" charset="0"/>
                      </a:rPr>
                      <m:t>10</m:t>
                    </m:r>
                    <m:r>
                      <a:rPr lang="en-GB" sz="3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≥2</m:t>
                    </m:r>
                    <m:r>
                      <a:rPr lang="en-GB" sz="3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GB" sz="3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+5</m:t>
                    </m:r>
                  </m:oMath>
                </a14:m>
                <a:endParaRPr lang="en-GB" sz="3200" dirty="0">
                  <a:latin typeface="Dyslexie" panose="02000000000000000000" pitchFamily="2" charset="0"/>
                  <a:ea typeface="Cambria Math" panose="02040503050406030204" pitchFamily="18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GB" sz="3200" dirty="0" smtClean="0"/>
                  <a:t>6.	</a:t>
                </a:r>
                <a14:m>
                  <m:oMath xmlns:m="http://schemas.openxmlformats.org/officeDocument/2006/math">
                    <m:r>
                      <a:rPr lang="en-GB" sz="3200" i="1">
                        <a:latin typeface="Cambria Math" panose="02040503050406030204" pitchFamily="18" charset="0"/>
                      </a:rPr>
                      <m:t>10</m:t>
                    </m:r>
                    <m:r>
                      <a:rPr lang="en-GB" sz="3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≥2</m:t>
                    </m:r>
                    <m:r>
                      <a:rPr lang="en-GB" sz="3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GB" sz="3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−5</m:t>
                    </m:r>
                  </m:oMath>
                </a14:m>
                <a:endParaRPr lang="en-GB" sz="3200" dirty="0">
                  <a:latin typeface="Dyslexie" panose="02000000000000000000" pitchFamily="2" charset="0"/>
                  <a:ea typeface="Cambria Math" panose="02040503050406030204" pitchFamily="18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GB" sz="3200" dirty="0" smtClean="0"/>
                  <a:t>7.	</a:t>
                </a:r>
                <a14:m>
                  <m:oMath xmlns:m="http://schemas.openxmlformats.org/officeDocument/2006/math">
                    <m:r>
                      <a:rPr lang="en-GB" sz="3200" i="1"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sz="32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3200" i="1">
                        <a:latin typeface="Cambria Math" panose="02040503050406030204" pitchFamily="18" charset="0"/>
                      </a:rPr>
                      <m:t>−5≥−10</m:t>
                    </m:r>
                  </m:oMath>
                </a14:m>
                <a:endParaRPr lang="en-GB" sz="3200" dirty="0">
                  <a:latin typeface="Dyslexie" panose="02000000000000000000" pitchFamily="2" charset="0"/>
                  <a:ea typeface="Cambria Math" panose="02040503050406030204" pitchFamily="18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GB" sz="3200" dirty="0" smtClean="0"/>
                  <a:t>8.	</a:t>
                </a:r>
                <a14:m>
                  <m:oMath xmlns:m="http://schemas.openxmlformats.org/officeDocument/2006/math">
                    <m:r>
                      <a:rPr lang="en-GB" sz="32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3200" i="1">
                        <a:latin typeface="Cambria Math" panose="02040503050406030204" pitchFamily="18" charset="0"/>
                      </a:rPr>
                      <m:t>−5≥−10</m:t>
                    </m:r>
                  </m:oMath>
                </a14:m>
                <a:endParaRPr lang="en-GB" sz="3200" dirty="0">
                  <a:latin typeface="Dyslexie" panose="02000000000000000000" pitchFamily="2" charset="0"/>
                  <a:ea typeface="Cambria Math" panose="02040503050406030204" pitchFamily="18" charset="0"/>
                </a:endParaRPr>
              </a:p>
              <a:p>
                <a:pPr>
                  <a:lnSpc>
                    <a:spcPct val="150000"/>
                  </a:lnSpc>
                </a:pPr>
                <a:endParaRPr lang="en-GB" sz="3200" dirty="0">
                  <a:latin typeface="Dyslexie" panose="02000000000000000000" pitchFamily="2" charset="0"/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3928" y="706628"/>
                <a:ext cx="4445049" cy="6740307"/>
              </a:xfrm>
              <a:prstGeom prst="rect">
                <a:avLst/>
              </a:prstGeom>
              <a:blipFill>
                <a:blip r:embed="rId2"/>
                <a:stretch>
                  <a:fillRect l="-342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464949" y="123986"/>
            <a:ext cx="7826644" cy="582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573437" y="123986"/>
            <a:ext cx="40140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>
                <a:latin typeface="Dyslexie" panose="02000000000000000000" pitchFamily="2" charset="0"/>
              </a:rPr>
              <a:t>Solve:</a:t>
            </a:r>
            <a:endParaRPr lang="en-GB" sz="3600" dirty="0">
              <a:latin typeface="Dyslexie" panose="02000000000000000000" pitchFamily="2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3515151" y="706628"/>
                <a:ext cx="3006670" cy="69865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3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&lt;2</m:t>
                      </m:r>
                    </m:oMath>
                  </m:oMathPara>
                </a14:m>
                <a:endParaRPr lang="en-GB" sz="3200" b="0" dirty="0" smtClean="0">
                  <a:solidFill>
                    <a:srgbClr val="FF0000"/>
                  </a:solidFill>
                  <a:ea typeface="Cambria Math" panose="02040503050406030204" pitchFamily="18" charset="0"/>
                </a:endParaRPr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3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&gt;2</m:t>
                      </m:r>
                    </m:oMath>
                  </m:oMathPara>
                </a14:m>
                <a:endParaRPr lang="en-GB" sz="3200" b="0" dirty="0" smtClean="0">
                  <a:solidFill>
                    <a:srgbClr val="FF0000"/>
                  </a:solidFill>
                  <a:ea typeface="Cambria Math" panose="02040503050406030204" pitchFamily="18" charset="0"/>
                </a:endParaRPr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GB" sz="3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&lt;2</m:t>
                      </m:r>
                    </m:oMath>
                  </m:oMathPara>
                </a14:m>
                <a:endParaRPr lang="en-GB" sz="3200" dirty="0" smtClean="0">
                  <a:solidFill>
                    <a:srgbClr val="FF0000"/>
                  </a:solidFill>
                </a:endParaRPr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3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&lt;2.5</m:t>
                      </m:r>
                    </m:oMath>
                  </m:oMathPara>
                </a14:m>
                <a:endParaRPr lang="en-GB" sz="3200" b="0" dirty="0" smtClean="0">
                  <a:solidFill>
                    <a:srgbClr val="FF0000"/>
                  </a:solidFill>
                  <a:ea typeface="Cambria Math" panose="02040503050406030204" pitchFamily="18" charset="0"/>
                </a:endParaRPr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3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≤2.5</m:t>
                      </m:r>
                    </m:oMath>
                  </m:oMathPara>
                </a14:m>
                <a:endParaRPr lang="en-GB" sz="3200" b="0" dirty="0" smtClean="0">
                  <a:solidFill>
                    <a:srgbClr val="FF0000"/>
                  </a:solidFill>
                  <a:ea typeface="Cambria Math" panose="02040503050406030204" pitchFamily="18" charset="0"/>
                </a:endParaRPr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3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≤7.5</m:t>
                      </m:r>
                    </m:oMath>
                  </m:oMathPara>
                </a14:m>
                <a:endParaRPr lang="en-GB" sz="3200" b="0" dirty="0" smtClean="0">
                  <a:solidFill>
                    <a:srgbClr val="FF0000"/>
                  </a:solidFill>
                  <a:ea typeface="Cambria Math" panose="02040503050406030204" pitchFamily="18" charset="0"/>
                </a:endParaRPr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3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≤−2.5</m:t>
                      </m:r>
                    </m:oMath>
                  </m:oMathPara>
                </a14:m>
                <a:endParaRPr lang="en-GB" sz="3200" dirty="0" smtClean="0">
                  <a:solidFill>
                    <a:srgbClr val="FF0000"/>
                  </a:solidFill>
                </a:endParaRPr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3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≤−5</m:t>
                      </m:r>
                    </m:oMath>
                  </m:oMathPara>
                </a14:m>
                <a:endParaRPr lang="en-GB" sz="3200" dirty="0" smtClean="0">
                  <a:solidFill>
                    <a:srgbClr val="FF0000"/>
                  </a:solidFill>
                </a:endParaRPr>
              </a:p>
              <a:p>
                <a:endParaRPr lang="en-GB" sz="3200" dirty="0">
                  <a:solidFill>
                    <a:srgbClr val="FF0000"/>
                  </a:solidFill>
                </a:endParaRPr>
              </a:p>
              <a:p>
                <a:endParaRPr lang="en-GB" sz="32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15151" y="706628"/>
                <a:ext cx="3006670" cy="698652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/>
              <p:cNvSpPr txBox="1"/>
              <p:nvPr/>
            </p:nvSpPr>
            <p:spPr>
              <a:xfrm>
                <a:off x="9463535" y="706628"/>
                <a:ext cx="3006670" cy="649408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32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r>
                        <a:rPr lang="en-GB" sz="3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15</m:t>
                      </m:r>
                    </m:oMath>
                  </m:oMathPara>
                </a14:m>
                <a:endParaRPr lang="en-GB" sz="3200" b="0" i="1" dirty="0" smtClean="0">
                  <a:solidFill>
                    <a:srgbClr val="FF000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32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≥</m:t>
                      </m:r>
                      <m:r>
                        <a:rPr lang="en-GB" sz="3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15</m:t>
                      </m:r>
                    </m:oMath>
                  </m:oMathPara>
                </a14:m>
                <a:endParaRPr lang="en-GB" sz="3200" b="0" i="1" dirty="0" smtClean="0">
                  <a:solidFill>
                    <a:srgbClr val="FF000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GB" sz="3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≥3</m:t>
                      </m:r>
                    </m:oMath>
                  </m:oMathPara>
                </a14:m>
                <a:endParaRPr lang="en-GB" sz="3200" b="0" i="1" dirty="0" smtClean="0">
                  <a:solidFill>
                    <a:srgbClr val="FF000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32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≥</m:t>
                      </m:r>
                      <m:r>
                        <a:rPr lang="en-GB" sz="3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3.2</m:t>
                      </m:r>
                    </m:oMath>
                  </m:oMathPara>
                </a14:m>
                <a:endParaRPr lang="en-GB" sz="3200" b="0" dirty="0" smtClean="0">
                  <a:solidFill>
                    <a:srgbClr val="FF0000"/>
                  </a:solidFill>
                  <a:ea typeface="Cambria Math" panose="02040503050406030204" pitchFamily="18" charset="0"/>
                </a:endParaRPr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3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≤3.2</m:t>
                      </m:r>
                    </m:oMath>
                  </m:oMathPara>
                </a14:m>
                <a:endParaRPr lang="en-GB" sz="3200" b="0" i="1" dirty="0" smtClean="0">
                  <a:solidFill>
                    <a:srgbClr val="FF000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3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≥0.8</m:t>
                      </m:r>
                    </m:oMath>
                  </m:oMathPara>
                </a14:m>
                <a:endParaRPr lang="en-GB" sz="3200" b="0" dirty="0" smtClean="0">
                  <a:solidFill>
                    <a:srgbClr val="FF0000"/>
                  </a:solidFill>
                  <a:ea typeface="Cambria Math" panose="02040503050406030204" pitchFamily="18" charset="0"/>
                </a:endParaRPr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3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≥−3.2</m:t>
                      </m:r>
                    </m:oMath>
                  </m:oMathPara>
                </a14:m>
                <a:endParaRPr lang="en-GB" sz="3200" dirty="0" smtClean="0">
                  <a:solidFill>
                    <a:srgbClr val="FF0000"/>
                  </a:solidFill>
                </a:endParaRPr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3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≥−</m:t>
                      </m:r>
                      <m:r>
                        <a:rPr lang="en-GB" sz="3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1.6</m:t>
                      </m:r>
                    </m:oMath>
                  </m:oMathPara>
                </a14:m>
                <a:endParaRPr lang="en-GB" sz="3200" dirty="0" smtClean="0">
                  <a:solidFill>
                    <a:srgbClr val="FF0000"/>
                  </a:solidFill>
                </a:endParaRPr>
              </a:p>
              <a:p>
                <a:endParaRPr lang="en-GB" sz="32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63535" y="706628"/>
                <a:ext cx="3006670" cy="649408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Rectangle 9"/>
              <p:cNvSpPr/>
              <p:nvPr/>
            </p:nvSpPr>
            <p:spPr>
              <a:xfrm>
                <a:off x="5960919" y="706627"/>
                <a:ext cx="6096000" cy="6740307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lvl="0">
                  <a:lnSpc>
                    <a:spcPct val="150000"/>
                  </a:lnSpc>
                </a:pPr>
                <a:r>
                  <a:rPr lang="en-GB" sz="3200" dirty="0" smtClean="0">
                    <a:solidFill>
                      <a:prstClr val="black"/>
                    </a:solidFill>
                  </a:rPr>
                  <a:t>9.	</a:t>
                </a:r>
                <a14:m>
                  <m:oMath xmlns:m="http://schemas.openxmlformats.org/officeDocument/2006/math">
                    <m:r>
                      <a:rPr lang="en-GB" sz="32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5</m:t>
                    </m:r>
                    <m:r>
                      <a:rPr lang="en-GB" sz="32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32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32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≥−10</m:t>
                    </m:r>
                  </m:oMath>
                </a14:m>
                <a:endParaRPr lang="en-GB" sz="3200" dirty="0">
                  <a:solidFill>
                    <a:prstClr val="black"/>
                  </a:solidFill>
                  <a:latin typeface="Dyslexie" panose="02000000000000000000" pitchFamily="2" charset="0"/>
                  <a:ea typeface="Cambria Math" panose="02040503050406030204" pitchFamily="18" charset="0"/>
                </a:endParaRPr>
              </a:p>
              <a:p>
                <a:pPr lvl="0">
                  <a:lnSpc>
                    <a:spcPct val="150000"/>
                  </a:lnSpc>
                </a:pPr>
                <a:r>
                  <a:rPr lang="en-GB" sz="3200" dirty="0" smtClean="0">
                    <a:solidFill>
                      <a:prstClr val="black"/>
                    </a:solidFill>
                  </a:rPr>
                  <a:t>10.	</a:t>
                </a:r>
                <a14:m>
                  <m:oMath xmlns:m="http://schemas.openxmlformats.org/officeDocument/2006/math">
                    <m:r>
                      <a:rPr lang="en-GB" sz="32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5−</m:t>
                    </m:r>
                    <m:r>
                      <a:rPr lang="en-GB" sz="32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32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≤−10</m:t>
                    </m:r>
                  </m:oMath>
                </a14:m>
                <a:endParaRPr lang="en-GB" sz="3200" dirty="0">
                  <a:solidFill>
                    <a:prstClr val="black"/>
                  </a:solidFill>
                  <a:latin typeface="Dyslexie" panose="02000000000000000000" pitchFamily="2" charset="0"/>
                  <a:ea typeface="Cambria Math" panose="02040503050406030204" pitchFamily="18" charset="0"/>
                </a:endParaRPr>
              </a:p>
              <a:p>
                <a:pPr lvl="0">
                  <a:lnSpc>
                    <a:spcPct val="150000"/>
                  </a:lnSpc>
                </a:pPr>
                <a:r>
                  <a:rPr lang="en-GB" sz="3200" dirty="0" smtClean="0">
                    <a:solidFill>
                      <a:prstClr val="black"/>
                    </a:solidFill>
                  </a:rPr>
                  <a:t>11.	</a:t>
                </a:r>
                <a14:m>
                  <m:oMath xmlns:m="http://schemas.openxmlformats.org/officeDocument/2006/math">
                    <m:r>
                      <a:rPr lang="en-GB" sz="32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5−5</m:t>
                    </m:r>
                    <m:r>
                      <a:rPr lang="en-GB" sz="32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32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≤−10</m:t>
                    </m:r>
                  </m:oMath>
                </a14:m>
                <a:endParaRPr lang="en-GB" sz="3200" dirty="0">
                  <a:solidFill>
                    <a:prstClr val="black"/>
                  </a:solidFill>
                  <a:latin typeface="Dyslexie" panose="02000000000000000000" pitchFamily="2" charset="0"/>
                  <a:ea typeface="Cambria Math" panose="02040503050406030204" pitchFamily="18" charset="0"/>
                </a:endParaRPr>
              </a:p>
              <a:p>
                <a:pPr lvl="0">
                  <a:lnSpc>
                    <a:spcPct val="150000"/>
                  </a:lnSpc>
                </a:pPr>
                <a:r>
                  <a:rPr lang="en-GB" sz="3200" dirty="0" smtClean="0">
                    <a:solidFill>
                      <a:prstClr val="black"/>
                    </a:solidFill>
                  </a:rPr>
                  <a:t>12.	</a:t>
                </a:r>
                <a14:m>
                  <m:oMath xmlns:m="http://schemas.openxmlformats.org/officeDocument/2006/math">
                    <m:r>
                      <a:rPr lang="en-GB" sz="32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6−5</m:t>
                    </m:r>
                    <m:r>
                      <a:rPr lang="en-GB" sz="32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32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≤−10</m:t>
                    </m:r>
                  </m:oMath>
                </a14:m>
                <a:endParaRPr lang="en-GB" sz="3200" dirty="0">
                  <a:solidFill>
                    <a:prstClr val="black"/>
                  </a:solidFill>
                  <a:latin typeface="Dyslexie" panose="02000000000000000000" pitchFamily="2" charset="0"/>
                  <a:ea typeface="Cambria Math" panose="02040503050406030204" pitchFamily="18" charset="0"/>
                </a:endParaRPr>
              </a:p>
              <a:p>
                <a:pPr lvl="0">
                  <a:lnSpc>
                    <a:spcPct val="150000"/>
                  </a:lnSpc>
                </a:pPr>
                <a:r>
                  <a:rPr lang="en-GB" sz="3200" dirty="0" smtClean="0">
                    <a:solidFill>
                      <a:prstClr val="black"/>
                    </a:solidFill>
                  </a:rPr>
                  <a:t>13.	</a:t>
                </a:r>
                <a14:m>
                  <m:oMath xmlns:m="http://schemas.openxmlformats.org/officeDocument/2006/math">
                    <m:r>
                      <a:rPr lang="en-GB" sz="32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−5</m:t>
                    </m:r>
                    <m:r>
                      <a:rPr lang="en-GB" sz="32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32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+6≤−10</m:t>
                    </m:r>
                  </m:oMath>
                </a14:m>
                <a:endParaRPr lang="en-GB" sz="3200" dirty="0" smtClean="0">
                  <a:solidFill>
                    <a:prstClr val="black"/>
                  </a:solidFill>
                </a:endParaRPr>
              </a:p>
              <a:p>
                <a:pPr lvl="0">
                  <a:lnSpc>
                    <a:spcPct val="150000"/>
                  </a:lnSpc>
                </a:pPr>
                <a:r>
                  <a:rPr lang="en-GB" sz="3200" b="0" dirty="0" smtClean="0">
                    <a:solidFill>
                      <a:prstClr val="black"/>
                    </a:solidFill>
                    <a:ea typeface="Cambria Math" panose="02040503050406030204" pitchFamily="18" charset="0"/>
                  </a:rPr>
                  <a:t>14.	</a:t>
                </a:r>
                <a14:m>
                  <m:oMath xmlns:m="http://schemas.openxmlformats.org/officeDocument/2006/math">
                    <m:r>
                      <a:rPr lang="en-GB" sz="32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−5</m:t>
                    </m:r>
                    <m:r>
                      <a:rPr lang="en-GB" sz="32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GB" sz="32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−6≤−10</m:t>
                    </m:r>
                  </m:oMath>
                </a14:m>
                <a:endParaRPr lang="en-GB" sz="3200" b="0" dirty="0" smtClean="0">
                  <a:solidFill>
                    <a:prstClr val="black"/>
                  </a:solidFill>
                  <a:latin typeface="Dyslexie" panose="02000000000000000000" pitchFamily="2" charset="0"/>
                  <a:ea typeface="Cambria Math" panose="02040503050406030204" pitchFamily="18" charset="0"/>
                </a:endParaRPr>
              </a:p>
              <a:p>
                <a:pPr lvl="0">
                  <a:lnSpc>
                    <a:spcPct val="150000"/>
                  </a:lnSpc>
                </a:pPr>
                <a:r>
                  <a:rPr lang="en-GB" sz="3200" b="0" dirty="0" smtClean="0">
                    <a:solidFill>
                      <a:prstClr val="black"/>
                    </a:solidFill>
                    <a:ea typeface="Cambria Math" panose="02040503050406030204" pitchFamily="18" charset="0"/>
                  </a:rPr>
                  <a:t>15.	</a:t>
                </a:r>
                <a14:m>
                  <m:oMath xmlns:m="http://schemas.openxmlformats.org/officeDocument/2006/math">
                    <m:r>
                      <a:rPr lang="en-GB" sz="32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−5</m:t>
                    </m:r>
                    <m:r>
                      <a:rPr lang="en-GB" sz="32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GB" sz="32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−6≤10</m:t>
                    </m:r>
                  </m:oMath>
                </a14:m>
                <a:endParaRPr lang="en-GB" sz="3200" b="0" dirty="0" smtClean="0">
                  <a:solidFill>
                    <a:prstClr val="black"/>
                  </a:solidFill>
                  <a:latin typeface="Dyslexie" panose="02000000000000000000" pitchFamily="2" charset="0"/>
                  <a:ea typeface="Cambria Math" panose="02040503050406030204" pitchFamily="18" charset="0"/>
                </a:endParaRPr>
              </a:p>
              <a:p>
                <a:pPr lvl="0">
                  <a:lnSpc>
                    <a:spcPct val="150000"/>
                  </a:lnSpc>
                </a:pPr>
                <a:r>
                  <a:rPr lang="en-GB" sz="3200" b="0" dirty="0" smtClean="0">
                    <a:solidFill>
                      <a:prstClr val="black"/>
                    </a:solidFill>
                    <a:ea typeface="Cambria Math" panose="02040503050406030204" pitchFamily="18" charset="0"/>
                  </a:rPr>
                  <a:t>16.	</a:t>
                </a:r>
                <a14:m>
                  <m:oMath xmlns:m="http://schemas.openxmlformats.org/officeDocument/2006/math">
                    <m:r>
                      <a:rPr lang="en-GB" sz="32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−10</m:t>
                    </m:r>
                    <m:r>
                      <a:rPr lang="en-GB" sz="32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GB" sz="32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−6≥10</m:t>
                    </m:r>
                  </m:oMath>
                </a14:m>
                <a:endParaRPr lang="en-GB" sz="3200" b="0" dirty="0" smtClean="0">
                  <a:solidFill>
                    <a:prstClr val="black"/>
                  </a:solidFill>
                  <a:latin typeface="Dyslexie" panose="02000000000000000000" pitchFamily="2" charset="0"/>
                  <a:ea typeface="Cambria Math" panose="02040503050406030204" pitchFamily="18" charset="0"/>
                </a:endParaRPr>
              </a:p>
              <a:p>
                <a:pPr marL="514350" lvl="0" indent="-514350">
                  <a:lnSpc>
                    <a:spcPct val="150000"/>
                  </a:lnSpc>
                  <a:buAutoNum type="arabicPeriod" startAt="13"/>
                </a:pPr>
                <a:endParaRPr lang="en-GB" sz="3200" dirty="0">
                  <a:solidFill>
                    <a:prstClr val="black"/>
                  </a:solidFill>
                  <a:latin typeface="Dyslexie" panose="02000000000000000000" pitchFamily="2" charset="0"/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60919" y="706627"/>
                <a:ext cx="6096000" cy="6740307"/>
              </a:xfrm>
              <a:prstGeom prst="rect">
                <a:avLst/>
              </a:prstGeom>
              <a:blipFill>
                <a:blip r:embed="rId5"/>
                <a:stretch>
                  <a:fillRect l="-26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502868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60</Words>
  <Application>Microsoft Office PowerPoint</Application>
  <PresentationFormat>Widescreen</PresentationFormat>
  <Paragraphs>50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Cambria Math</vt:lpstr>
      <vt:lpstr>Dyslexie</vt:lpstr>
      <vt:lpstr>Office Theme</vt:lpstr>
      <vt:lpstr>PowerPoint Presentation</vt:lpstr>
      <vt:lpstr>PowerPoint Presentation</vt:lpstr>
    </vt:vector>
  </TitlesOfParts>
  <Company>RM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J.Prior</dc:creator>
  <cp:lastModifiedBy>J.Prior</cp:lastModifiedBy>
  <cp:revision>2</cp:revision>
  <dcterms:created xsi:type="dcterms:W3CDTF">2018-04-12T13:38:33Z</dcterms:created>
  <dcterms:modified xsi:type="dcterms:W3CDTF">2018-04-12T13:46:17Z</dcterms:modified>
</cp:coreProperties>
</file>