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4" r:id="rId4"/>
    <p:sldId id="30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26" Type="http://schemas.openxmlformats.org/officeDocument/2006/relationships/image" Target="../media/image37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34" Type="http://schemas.openxmlformats.org/officeDocument/2006/relationships/image" Target="../media/image45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33" Type="http://schemas.openxmlformats.org/officeDocument/2006/relationships/image" Target="../media/image44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29" Type="http://schemas.openxmlformats.org/officeDocument/2006/relationships/image" Target="../media/image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32" Type="http://schemas.openxmlformats.org/officeDocument/2006/relationships/image" Target="../media/image43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28" Type="http://schemas.openxmlformats.org/officeDocument/2006/relationships/image" Target="../media/image39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31" Type="http://schemas.openxmlformats.org/officeDocument/2006/relationships/image" Target="../media/image42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Relationship Id="rId27" Type="http://schemas.openxmlformats.org/officeDocument/2006/relationships/image" Target="../media/image38.png"/><Relationship Id="rId30" Type="http://schemas.openxmlformats.org/officeDocument/2006/relationships/image" Target="../media/image41.png"/><Relationship Id="rId35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550" y="291937"/>
            <a:ext cx="9041450" cy="1386864"/>
          </a:xfrm>
        </p:spPr>
        <p:txBody>
          <a:bodyPr>
            <a:normAutofit fontScale="90000"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Solving Linear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Solving equations in the form </a:t>
            </a:r>
            <a:r>
              <a:rPr lang="en-GB" sz="4400" b="1" dirty="0" err="1">
                <a:solidFill>
                  <a:schemeClr val="bg1"/>
                </a:solidFill>
              </a:rPr>
              <a:t>ax</a:t>
            </a:r>
            <a:r>
              <a:rPr lang="en-GB" sz="4400" b="1" dirty="0">
                <a:solidFill>
                  <a:schemeClr val="bg1"/>
                </a:solidFill>
              </a:rPr>
              <a:t> + by = c using substitution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726104" y="3789126"/>
                <a:ext cx="3743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+2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when</m:t>
                    </m:r>
                    <m: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=10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104" y="3789126"/>
                <a:ext cx="3743062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303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726103" y="4158458"/>
                <a:ext cx="3931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+2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when</m:t>
                    </m:r>
                    <m: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=−10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103" y="4158458"/>
                <a:ext cx="3931069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24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726104" y="4527790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+2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when</m:t>
                    </m:r>
                    <m: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=−10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104" y="4527790"/>
                <a:ext cx="3854153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266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726104" y="4879531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schemeClr val="bg1"/>
                    </a:solidFill>
                  </a:rPr>
                  <a:t>Solve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4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+2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when</m:t>
                    </m:r>
                    <m:r>
                      <a:rPr lang="en-GB" b="0" i="0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GB" b="0" i="1" smtClean="0">
                        <a:solidFill>
                          <a:schemeClr val="bg1"/>
                        </a:solidFill>
                        <a:latin typeface="Cambria Math"/>
                      </a:rPr>
                      <m:t>=10</m:t>
                    </m:r>
                  </m:oMath>
                </a14:m>
                <a:endParaRPr lang="en-GB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6104" y="4879531"/>
                <a:ext cx="3854153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266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783136"/>
                <a:ext cx="2975686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800" b="0" i="0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Solve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4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latin typeface="Calibri" panose="020F0502020204030204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𝑥</m:t>
                    </m:r>
                    <m:r>
                      <a:rPr lang="en-GB" sz="2800" i="1" dirty="0" smtClean="0">
                        <a:latin typeface="Cambria Math"/>
                      </a:rPr>
                      <m:t> = −3</m:t>
                    </m:r>
                  </m:oMath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783136"/>
                <a:ext cx="2975686" cy="861774"/>
              </a:xfrm>
              <a:prstGeom prst="rect">
                <a:avLst/>
              </a:prstGeom>
              <a:blipFill rotWithShape="1">
                <a:blip r:embed="rId2"/>
                <a:stretch>
                  <a:fillRect l="-7157" b="-24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459995" y="3419550"/>
                <a:ext cx="2975686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800" b="0" i="0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Solve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4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=15</m:t>
                      </m:r>
                    </m:oMath>
                  </m:oMathPara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latin typeface="Calibri" panose="020F0502020204030204"/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2800" i="1" dirty="0" smtClean="0">
                        <a:latin typeface="Cambria Math"/>
                      </a:rPr>
                      <m:t>𝑦</m:t>
                    </m:r>
                    <m:r>
                      <a:rPr lang="en-GB" sz="2800" i="1" dirty="0" smtClean="0">
                        <a:latin typeface="Cambria Math"/>
                      </a:rPr>
                      <m:t> =3</m:t>
                    </m:r>
                  </m:oMath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995" y="3419550"/>
                <a:ext cx="2975686" cy="861774"/>
              </a:xfrm>
              <a:prstGeom prst="rect">
                <a:avLst/>
              </a:prstGeom>
              <a:blipFill rotWithShape="1">
                <a:blip r:embed="rId3"/>
                <a:stretch>
                  <a:fillRect l="-7157"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5141228" y="783136"/>
                <a:ext cx="3204916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800" b="0" i="0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Solve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4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+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800" b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latin typeface="Calibri" panose="020F0502020204030204"/>
                  </a:rPr>
                  <a:t>  when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</a:rPr>
                      <m:t>𝑥</m:t>
                    </m:r>
                    <m:r>
                      <a:rPr lang="en-GB" sz="2800" b="0" i="0" dirty="0" smtClean="0">
                        <a:latin typeface="Cambria Math"/>
                      </a:rPr>
                      <m:t>=3</m:t>
                    </m:r>
                  </m:oMath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783136"/>
                <a:ext cx="3204916" cy="861774"/>
              </a:xfrm>
              <a:prstGeom prst="rect">
                <a:avLst/>
              </a:prstGeom>
              <a:blipFill rotWithShape="1">
                <a:blip r:embed="rId4"/>
                <a:stretch>
                  <a:fillRect l="-1521" b="-246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5141228" y="3419550"/>
                <a:ext cx="3204916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kumimoji="0" lang="en-GB" sz="2800" b="0" i="0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Solve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 4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800" b="0" i="1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/>
                          <a:ea typeface="+mn-ea"/>
                          <a:cs typeface="+mn-cs"/>
                        </a:rPr>
                        <m:t>=30</m:t>
                      </m:r>
                    </m:oMath>
                  </m:oMathPara>
                </a14:m>
                <a:endParaRPr kumimoji="0" lang="en-GB" sz="2800" b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2800" dirty="0">
                    <a:latin typeface="Calibri" panose="020F0502020204030204"/>
                  </a:rPr>
                  <a:t>  when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/>
                      </a:rPr>
                      <m:t>𝑦</m:t>
                    </m:r>
                    <m:r>
                      <a:rPr lang="en-GB" sz="2800" b="0" i="0" dirty="0" smtClean="0">
                        <a:latin typeface="Cambria Math"/>
                      </a:rPr>
                      <m:t>=−3</m:t>
                    </m:r>
                  </m:oMath>
                </a14:m>
                <a:endParaRPr kumimoji="0" lang="en-GB" sz="2800" b="0" i="0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1228" y="3419550"/>
                <a:ext cx="3204916" cy="861774"/>
              </a:xfrm>
              <a:prstGeom prst="rect">
                <a:avLst/>
              </a:prstGeom>
              <a:blipFill rotWithShape="1">
                <a:blip r:embed="rId5"/>
                <a:stretch>
                  <a:fillRect l="-1521"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2187" y="37522"/>
                <a:ext cx="3743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7522"/>
                <a:ext cx="374306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303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2186" y="406854"/>
                <a:ext cx="3931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6" y="406854"/>
                <a:ext cx="393106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240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2187" y="776186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776186"/>
                <a:ext cx="3854153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2187" y="1127927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1127927"/>
                <a:ext cx="385415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2187" y="1503880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1503880"/>
                <a:ext cx="385415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264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2182" y="1873212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1873212"/>
                <a:ext cx="385415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2187" y="2263407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2263407"/>
                <a:ext cx="3854153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2187" y="2668634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2668634"/>
                <a:ext cx="407065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2187" y="303796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037966"/>
                <a:ext cx="407065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2187" y="340729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407298"/>
                <a:ext cx="4070650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2187" y="379819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K)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798196"/>
                <a:ext cx="4070650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2187" y="420272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4202726"/>
                <a:ext cx="4070650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2182" y="457205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4572058"/>
                <a:ext cx="4070650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2187" y="495897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4958978"/>
                <a:ext cx="4070650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2182" y="5328310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O)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5328310"/>
                <a:ext cx="4070650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22187" y="571090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5710906"/>
                <a:ext cx="4070650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2182" y="611933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Q)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6119336"/>
                <a:ext cx="4070650" cy="369332"/>
              </a:xfrm>
              <a:prstGeom prst="rect">
                <a:avLst/>
              </a:prstGeom>
              <a:blipFill rotWithShape="1">
                <a:blip r:embed="rId18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4280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mathsmrgordon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2187" y="37522"/>
                <a:ext cx="37430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A)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7522"/>
                <a:ext cx="3743062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1303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22186" y="406854"/>
                <a:ext cx="393106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B)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6" y="406854"/>
                <a:ext cx="3931069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1240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22187" y="776186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C)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776186"/>
                <a:ext cx="3854153" cy="369332"/>
              </a:xfrm>
              <a:prstGeom prst="rect">
                <a:avLst/>
              </a:prstGeom>
              <a:blipFill rotWithShape="1">
                <a:blip r:embed="rId4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22187" y="1127927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1127927"/>
                <a:ext cx="3854153" cy="369332"/>
              </a:xfrm>
              <a:prstGeom prst="rect">
                <a:avLst/>
              </a:prstGeom>
              <a:blipFill rotWithShape="1">
                <a:blip r:embed="rId5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22187" y="1503880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E)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1503880"/>
                <a:ext cx="3854153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264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22182" y="1873212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F)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=−10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1873212"/>
                <a:ext cx="3854153" cy="369332"/>
              </a:xfrm>
              <a:prstGeom prst="rect">
                <a:avLst/>
              </a:prstGeom>
              <a:blipFill rotWithShape="1">
                <a:blip r:embed="rId7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2187" y="2263407"/>
                <a:ext cx="38541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G)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2263407"/>
                <a:ext cx="3854153" cy="369332"/>
              </a:xfrm>
              <a:prstGeom prst="rect">
                <a:avLst/>
              </a:prstGeom>
              <a:blipFill rotWithShape="1">
                <a:blip r:embed="rId8"/>
                <a:stretch>
                  <a:fillRect l="-1264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22187" y="2668634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H)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2668634"/>
                <a:ext cx="4070650" cy="369332"/>
              </a:xfrm>
              <a:prstGeom prst="rect">
                <a:avLst/>
              </a:prstGeom>
              <a:blipFill rotWithShape="1">
                <a:blip r:embed="rId9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22187" y="303796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I)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037966"/>
                <a:ext cx="4070650" cy="369332"/>
              </a:xfrm>
              <a:prstGeom prst="rect">
                <a:avLst/>
              </a:prstGeom>
              <a:blipFill rotWithShape="1">
                <a:blip r:embed="rId10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222187" y="340729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J)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407298"/>
                <a:ext cx="4070650" cy="369332"/>
              </a:xfrm>
              <a:prstGeom prst="rect">
                <a:avLst/>
              </a:prstGeom>
              <a:blipFill rotWithShape="1">
                <a:blip r:embed="rId11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22187" y="379819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K)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3798196"/>
                <a:ext cx="4070650" cy="369332"/>
              </a:xfrm>
              <a:prstGeom prst="rect">
                <a:avLst/>
              </a:prstGeom>
              <a:blipFill rotWithShape="1">
                <a:blip r:embed="rId12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22187" y="420272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L)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4202726"/>
                <a:ext cx="4070650" cy="369332"/>
              </a:xfrm>
              <a:prstGeom prst="rect">
                <a:avLst/>
              </a:prstGeom>
              <a:blipFill rotWithShape="1">
                <a:blip r:embed="rId13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22182" y="457205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M)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4572058"/>
                <a:ext cx="4070650" cy="369332"/>
              </a:xfrm>
              <a:prstGeom prst="rect">
                <a:avLst/>
              </a:prstGeom>
              <a:blipFill rotWithShape="1">
                <a:blip r:embed="rId14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22187" y="4958978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N)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4958978"/>
                <a:ext cx="4070650" cy="369332"/>
              </a:xfrm>
              <a:prstGeom prst="rect">
                <a:avLst/>
              </a:prstGeom>
              <a:blipFill rotWithShape="1">
                <a:blip r:embed="rId15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222182" y="5328310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O)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+2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5328310"/>
                <a:ext cx="4070650" cy="369332"/>
              </a:xfrm>
              <a:prstGeom prst="rect">
                <a:avLst/>
              </a:prstGeom>
              <a:blipFill rotWithShape="1">
                <a:blip r:embed="rId16"/>
                <a:stretch>
                  <a:fillRect l="-1198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222187" y="571090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P) Solve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7" y="5710906"/>
                <a:ext cx="4070650" cy="369332"/>
              </a:xfrm>
              <a:prstGeom prst="rect">
                <a:avLst/>
              </a:prstGeom>
              <a:blipFill rotWithShape="1">
                <a:blip r:embed="rId17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222182" y="6119336"/>
                <a:ext cx="40706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Q) Solve </a:t>
                </a:r>
                <a14:m>
                  <m:oMath xmlns:m="http://schemas.openxmlformats.org/officeDocument/2006/math">
                    <m:r>
                      <a:rPr lang="en-GB" b="0" i="0" smtClean="0">
                        <a:latin typeface="Cambria Math"/>
                      </a:rPr>
                      <m:t>−</m:t>
                    </m:r>
                    <m:r>
                      <a:rPr lang="en-GB" b="0" i="1" smtClean="0">
                        <a:latin typeface="Cambria Math"/>
                      </a:rPr>
                      <m:t>4</m:t>
                    </m:r>
                    <m:r>
                      <a:rPr lang="en-GB" b="0" i="1" smtClean="0">
                        <a:latin typeface="Cambria Math"/>
                      </a:rPr>
                      <m:t>𝑥</m:t>
                    </m:r>
                    <m:r>
                      <a:rPr lang="en-GB" b="0" i="1" smtClean="0">
                        <a:latin typeface="Cambria Math"/>
                      </a:rPr>
                      <m:t>−2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=−36 </m:t>
                    </m:r>
                    <m:r>
                      <m:rPr>
                        <m:sty m:val="p"/>
                      </m:rPr>
                      <a:rPr lang="en-GB" b="0" i="0" smtClean="0">
                        <a:latin typeface="Cambria Math"/>
                      </a:rPr>
                      <m:t>when</m:t>
                    </m:r>
                    <m:r>
                      <a:rPr lang="en-GB" b="0" i="0" smtClean="0">
                        <a:latin typeface="Cambria Math"/>
                      </a:rPr>
                      <m:t> </m:t>
                    </m:r>
                    <m:r>
                      <a:rPr lang="en-GB" b="0" i="1" smtClean="0">
                        <a:latin typeface="Cambria Math"/>
                      </a:rPr>
                      <m:t>𝑦</m:t>
                    </m:r>
                    <m:r>
                      <a:rPr lang="en-GB" b="0" i="1" smtClean="0">
                        <a:latin typeface="Cambria Math"/>
                      </a:rPr>
                      <m:t>=−1</m:t>
                    </m:r>
                  </m:oMath>
                </a14:m>
                <a:endParaRPr lang="en-GB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182" y="6119336"/>
                <a:ext cx="4070650" cy="369332"/>
              </a:xfrm>
              <a:prstGeom prst="rect">
                <a:avLst/>
              </a:prstGeom>
              <a:blipFill rotWithShape="1">
                <a:blip r:embed="rId18"/>
                <a:stretch>
                  <a:fillRect l="-1198" t="-8333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53255" y="37522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37522"/>
                <a:ext cx="3922521" cy="369332"/>
              </a:xfrm>
              <a:prstGeom prst="rect">
                <a:avLst/>
              </a:prstGeom>
              <a:blipFill rotWithShape="1">
                <a:blip r:embed="rId19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153255" y="406854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=38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406854"/>
                <a:ext cx="3922521" cy="369332"/>
              </a:xfrm>
              <a:prstGeom prst="rect">
                <a:avLst/>
              </a:prstGeom>
              <a:blipFill rotWithShape="1">
                <a:blip r:embed="rId20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153255" y="776186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776186"/>
                <a:ext cx="3922521" cy="369332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153255" y="1127927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1127927"/>
                <a:ext cx="3922521" cy="369332"/>
              </a:xfrm>
              <a:prstGeom prst="rect">
                <a:avLst/>
              </a:prstGeom>
              <a:blipFill rotWithShape="1"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53255" y="1503880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1503880"/>
                <a:ext cx="3922521" cy="369332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153255" y="1879833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1879833"/>
                <a:ext cx="3922521" cy="369332"/>
              </a:xfrm>
              <a:prstGeom prst="rect">
                <a:avLst/>
              </a:prstGeom>
              <a:blipFill rotWithShape="1"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/>
              <p:cNvSpPr txBox="1"/>
              <p:nvPr/>
            </p:nvSpPr>
            <p:spPr>
              <a:xfrm>
                <a:off x="4153255" y="2255786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=8.5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2255786"/>
                <a:ext cx="3922521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4153254" y="2644707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=−20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4" y="2644707"/>
                <a:ext cx="3922521" cy="369332"/>
              </a:xfrm>
              <a:prstGeom prst="rect">
                <a:avLst/>
              </a:prstGeom>
              <a:blipFill rotWithShape="1">
                <a:blip r:embed="rId2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153255" y="3014039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=−16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5" y="3014039"/>
                <a:ext cx="3922521" cy="369332"/>
              </a:xfrm>
              <a:prstGeom prst="rect">
                <a:avLst/>
              </a:prstGeom>
              <a:blipFill rotWithShape="1">
                <a:blip r:embed="rId27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4153256" y="3383371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=20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6" y="3383371"/>
                <a:ext cx="3922521" cy="369332"/>
              </a:xfrm>
              <a:prstGeom prst="rect">
                <a:avLst/>
              </a:prstGeom>
              <a:blipFill rotWithShape="1">
                <a:blip r:embed="rId28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53257" y="3752703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=−8.5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7" y="3752703"/>
                <a:ext cx="3922521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153258" y="4122035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4122035"/>
                <a:ext cx="3922521" cy="369332"/>
              </a:xfrm>
              <a:prstGeom prst="rect">
                <a:avLst/>
              </a:prstGeom>
              <a:blipFill rotWithShape="1">
                <a:blip r:embed="rId30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153258" y="4521947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=−9.5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4521947"/>
                <a:ext cx="3922521" cy="369332"/>
              </a:xfrm>
              <a:prstGeom prst="rect">
                <a:avLst/>
              </a:prstGeom>
              <a:blipFill rotWithShape="1">
                <a:blip r:embed="rId3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153258" y="4921859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=−8.5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4921859"/>
                <a:ext cx="3922521" cy="369332"/>
              </a:xfrm>
              <a:prstGeom prst="rect">
                <a:avLst/>
              </a:prstGeom>
              <a:blipFill rotWithShape="1">
                <a:blip r:embed="rId3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153258" y="5328310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=−8.5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5328310"/>
                <a:ext cx="3922521" cy="369332"/>
              </a:xfrm>
              <a:prstGeom prst="rect">
                <a:avLst/>
              </a:prstGeom>
              <a:blipFill rotWithShape="1">
                <a:blip r:embed="rId33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153258" y="5734761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−9.5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5734761"/>
                <a:ext cx="3922521" cy="369332"/>
              </a:xfrm>
              <a:prstGeom prst="rect">
                <a:avLst/>
              </a:prstGeom>
              <a:blipFill rotWithShape="1">
                <a:blip r:embed="rId3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153258" y="6141212"/>
                <a:ext cx="39225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b="0" i="0" smtClean="0">
                          <a:solidFill>
                            <a:srgbClr val="FF0000"/>
                          </a:solidFill>
                          <a:latin typeface="Cambria Math"/>
                        </a:rPr>
                        <m:t>9.5</m:t>
                      </m:r>
                    </m:oMath>
                  </m:oMathPara>
                </a14:m>
                <a:endParaRPr lang="en-GB" b="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3258" y="6141212"/>
                <a:ext cx="3922521" cy="369332"/>
              </a:xfrm>
              <a:prstGeom prst="rect">
                <a:avLst/>
              </a:prstGeom>
              <a:blipFill rotWithShape="1">
                <a:blip r:embed="rId35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1633</TotalTime>
  <Words>703</Words>
  <Application>Microsoft Office PowerPoint</Application>
  <PresentationFormat>On-screen Show (4:3)</PresentationFormat>
  <Paragraphs>76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Solving Linear Equations:  Solving equations in the form ax + by = c using substitution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82</cp:revision>
  <dcterms:created xsi:type="dcterms:W3CDTF">2018-01-26T08:52:52Z</dcterms:created>
  <dcterms:modified xsi:type="dcterms:W3CDTF">2019-03-26T10:24:34Z</dcterms:modified>
</cp:coreProperties>
</file>