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412BC-A6FE-462F-9201-36C2389747B0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BE571-5659-4586-8B08-E4D0B496EA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511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412BC-A6FE-462F-9201-36C2389747B0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BE571-5659-4586-8B08-E4D0B496EA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112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412BC-A6FE-462F-9201-36C2389747B0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BE571-5659-4586-8B08-E4D0B496EA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345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412BC-A6FE-462F-9201-36C2389747B0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BE571-5659-4586-8B08-E4D0B496EA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66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412BC-A6FE-462F-9201-36C2389747B0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BE571-5659-4586-8B08-E4D0B496EA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031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412BC-A6FE-462F-9201-36C2389747B0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BE571-5659-4586-8B08-E4D0B496EA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15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412BC-A6FE-462F-9201-36C2389747B0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BE571-5659-4586-8B08-E4D0B496EA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570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412BC-A6FE-462F-9201-36C2389747B0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BE571-5659-4586-8B08-E4D0B496EA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516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412BC-A6FE-462F-9201-36C2389747B0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BE571-5659-4586-8B08-E4D0B496EA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966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412BC-A6FE-462F-9201-36C2389747B0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BE571-5659-4586-8B08-E4D0B496EA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778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412BC-A6FE-462F-9201-36C2389747B0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BE571-5659-4586-8B08-E4D0B496EA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281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412BC-A6FE-462F-9201-36C2389747B0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BE571-5659-4586-8B08-E4D0B496EA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136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5" Type="http://schemas.openxmlformats.org/officeDocument/2006/relationships/image" Target="../media/image3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3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4.png"/><Relationship Id="rId18" Type="http://schemas.openxmlformats.org/officeDocument/2006/relationships/image" Target="../media/image4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17" Type="http://schemas.openxmlformats.org/officeDocument/2006/relationships/image" Target="../media/image48.png"/><Relationship Id="rId2" Type="http://schemas.openxmlformats.org/officeDocument/2006/relationships/image" Target="../media/image33.png"/><Relationship Id="rId16" Type="http://schemas.openxmlformats.org/officeDocument/2006/relationships/image" Target="../media/image47.png"/><Relationship Id="rId20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5" Type="http://schemas.openxmlformats.org/officeDocument/2006/relationships/image" Target="../media/image46.png"/><Relationship Id="rId10" Type="http://schemas.openxmlformats.org/officeDocument/2006/relationships/image" Target="../media/image41.png"/><Relationship Id="rId19" Type="http://schemas.openxmlformats.org/officeDocument/2006/relationships/image" Target="../media/image50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Relationship Id="rId14" Type="http://schemas.openxmlformats.org/officeDocument/2006/relationships/image" Target="../media/image4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13" Type="http://schemas.openxmlformats.org/officeDocument/2006/relationships/image" Target="../media/image63.png"/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12" Type="http://schemas.openxmlformats.org/officeDocument/2006/relationships/image" Target="../media/image62.png"/><Relationship Id="rId2" Type="http://schemas.openxmlformats.org/officeDocument/2006/relationships/image" Target="../media/image52.png"/><Relationship Id="rId16" Type="http://schemas.openxmlformats.org/officeDocument/2006/relationships/image" Target="../media/image6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11" Type="http://schemas.openxmlformats.org/officeDocument/2006/relationships/image" Target="../media/image61.png"/><Relationship Id="rId5" Type="http://schemas.openxmlformats.org/officeDocument/2006/relationships/image" Target="../media/image55.png"/><Relationship Id="rId15" Type="http://schemas.openxmlformats.org/officeDocument/2006/relationships/image" Target="../media/image65.png"/><Relationship Id="rId10" Type="http://schemas.openxmlformats.org/officeDocument/2006/relationships/image" Target="../media/image60.png"/><Relationship Id="rId4" Type="http://schemas.openxmlformats.org/officeDocument/2006/relationships/image" Target="../media/image54.png"/><Relationship Id="rId9" Type="http://schemas.openxmlformats.org/officeDocument/2006/relationships/image" Target="../media/image59.png"/><Relationship Id="rId14" Type="http://schemas.openxmlformats.org/officeDocument/2006/relationships/image" Target="../media/image6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sosceles Triangle 4"/>
          <p:cNvSpPr/>
          <p:nvPr/>
        </p:nvSpPr>
        <p:spPr>
          <a:xfrm>
            <a:off x="1503914" y="112524"/>
            <a:ext cx="2816942" cy="1740310"/>
          </a:xfrm>
          <a:prstGeom prst="triangle">
            <a:avLst>
              <a:gd name="adj" fmla="val 24346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Isosceles Triangle 5"/>
          <p:cNvSpPr/>
          <p:nvPr/>
        </p:nvSpPr>
        <p:spPr>
          <a:xfrm>
            <a:off x="1503914" y="2732821"/>
            <a:ext cx="2816942" cy="1740310"/>
          </a:xfrm>
          <a:prstGeom prst="triangle">
            <a:avLst>
              <a:gd name="adj" fmla="val 24346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1743873" y="4842463"/>
            <a:ext cx="3082413" cy="1604805"/>
          </a:xfrm>
          <a:prstGeom prst="triangle">
            <a:avLst>
              <a:gd name="adj" fmla="val 69848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256082" y="1852834"/>
            <a:ext cx="1401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12cm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 rot="2360152">
                <a:off x="2584532" y="536146"/>
                <a:ext cx="14010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360152">
                <a:off x="2584532" y="536146"/>
                <a:ext cx="1401097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990611" y="304253"/>
                <a:ext cx="7374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45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0611" y="304253"/>
                <a:ext cx="73742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476051" y="1483502"/>
                <a:ext cx="7374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6051" y="1483502"/>
                <a:ext cx="73742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2359321" y="4473131"/>
            <a:ext cx="1401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12cm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 rot="17507912">
                <a:off x="1019569" y="3262916"/>
                <a:ext cx="14010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7507912">
                <a:off x="1019569" y="3262916"/>
                <a:ext cx="1401097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1990611" y="2945212"/>
                <a:ext cx="7374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45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0611" y="2945212"/>
                <a:ext cx="73742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3391708" y="4103799"/>
                <a:ext cx="7374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1708" y="4103799"/>
                <a:ext cx="73742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1990611" y="6119507"/>
                <a:ext cx="7374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0611" y="6119507"/>
                <a:ext cx="737420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3391708" y="4991320"/>
                <a:ext cx="7374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45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1708" y="4991320"/>
                <a:ext cx="73742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2974769" y="6396335"/>
            <a:ext cx="1401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12cm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 rot="18868260">
                <a:off x="1968512" y="5337166"/>
                <a:ext cx="14010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868260">
                <a:off x="1968512" y="5337166"/>
                <a:ext cx="1401097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Isosceles Triangle 19"/>
          <p:cNvSpPr/>
          <p:nvPr/>
        </p:nvSpPr>
        <p:spPr>
          <a:xfrm rot="10067888">
            <a:off x="6294711" y="346769"/>
            <a:ext cx="2801340" cy="1467805"/>
          </a:xfrm>
          <a:prstGeom prst="triangle">
            <a:avLst>
              <a:gd name="adj" fmla="val 69848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6159488" y="527721"/>
                <a:ext cx="7374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9488" y="527721"/>
                <a:ext cx="737420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8056032" y="112524"/>
                <a:ext cx="7374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45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6032" y="112524"/>
                <a:ext cx="737420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 rot="18868260">
                <a:off x="5897867" y="1158735"/>
                <a:ext cx="14010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868260">
                <a:off x="5897867" y="1158735"/>
                <a:ext cx="1401097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8046741" y="881682"/>
            <a:ext cx="1401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12cm</a:t>
            </a:r>
            <a:endParaRPr lang="en-GB" dirty="0"/>
          </a:p>
        </p:txBody>
      </p:sp>
      <p:sp>
        <p:nvSpPr>
          <p:cNvPr id="25" name="Isosceles Triangle 24"/>
          <p:cNvSpPr/>
          <p:nvPr/>
        </p:nvSpPr>
        <p:spPr>
          <a:xfrm rot="10067888">
            <a:off x="6585954" y="2597953"/>
            <a:ext cx="2218852" cy="1228072"/>
          </a:xfrm>
          <a:prstGeom prst="triangle">
            <a:avLst>
              <a:gd name="adj" fmla="val 69848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6532443" y="2784999"/>
                <a:ext cx="7374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2443" y="2784999"/>
                <a:ext cx="737420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7819926" y="2449727"/>
                <a:ext cx="7374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45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9926" y="2449727"/>
                <a:ext cx="737420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 rot="18868260">
                <a:off x="6039187" y="3119263"/>
                <a:ext cx="14010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868260">
                <a:off x="6039187" y="3119263"/>
                <a:ext cx="1401097" cy="46166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7905419" y="3122857"/>
            <a:ext cx="1401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6</a:t>
            </a:r>
            <a:r>
              <a:rPr lang="en-GB" sz="2400" dirty="0" smtClean="0"/>
              <a:t>cm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7392355" y="6073340"/>
            <a:ext cx="1401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6</a:t>
            </a:r>
            <a:r>
              <a:rPr lang="en-GB" sz="2400" dirty="0" smtClean="0"/>
              <a:t>cm</a:t>
            </a:r>
            <a:endParaRPr lang="en-GB" dirty="0"/>
          </a:p>
        </p:txBody>
      </p:sp>
      <p:sp>
        <p:nvSpPr>
          <p:cNvPr id="31" name="Right Triangle 30"/>
          <p:cNvSpPr/>
          <p:nvPr/>
        </p:nvSpPr>
        <p:spPr>
          <a:xfrm>
            <a:off x="6618893" y="4503788"/>
            <a:ext cx="2874277" cy="1684105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6493936" y="4750130"/>
                <a:ext cx="7374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53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3936" y="4750130"/>
                <a:ext cx="737420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 rot="21396268">
                <a:off x="5667185" y="5208630"/>
                <a:ext cx="14010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1396268">
                <a:off x="5667185" y="5208630"/>
                <a:ext cx="1401097" cy="46166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8501374" y="5807451"/>
                <a:ext cx="7374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1374" y="5807451"/>
                <a:ext cx="737420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0" y="144389"/>
            <a:ext cx="150391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Sine Rule: Missing Sides</a:t>
            </a:r>
            <a:endParaRPr lang="en-GB" sz="2800" dirty="0"/>
          </a:p>
        </p:txBody>
      </p:sp>
      <p:sp>
        <p:nvSpPr>
          <p:cNvPr id="36" name="TextBox 35"/>
          <p:cNvSpPr txBox="1"/>
          <p:nvPr/>
        </p:nvSpPr>
        <p:spPr>
          <a:xfrm>
            <a:off x="1545820" y="158389"/>
            <a:ext cx="746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Dyslexie" panose="02000000000000000000" pitchFamily="2" charset="0"/>
              </a:rPr>
              <a:t>1.</a:t>
            </a:r>
            <a:endParaRPr lang="en-GB" dirty="0">
              <a:latin typeface="Dyslexie" panose="02000000000000000000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363489" y="2727567"/>
            <a:ext cx="746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Dyslexie" panose="02000000000000000000" pitchFamily="2" charset="0"/>
              </a:rPr>
              <a:t>2</a:t>
            </a:r>
            <a:r>
              <a:rPr lang="en-GB" dirty="0" smtClean="0">
                <a:latin typeface="Dyslexie" panose="02000000000000000000" pitchFamily="2" charset="0"/>
              </a:rPr>
              <a:t>.</a:t>
            </a:r>
            <a:endParaRPr lang="en-GB" dirty="0">
              <a:latin typeface="Dyslexie" panose="02000000000000000000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255822" y="5198666"/>
            <a:ext cx="746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Dyslexie" panose="02000000000000000000" pitchFamily="2" charset="0"/>
              </a:rPr>
              <a:t>3.</a:t>
            </a:r>
            <a:endParaRPr lang="en-GB" dirty="0">
              <a:latin typeface="Dyslexie" panose="02000000000000000000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942924" y="149905"/>
            <a:ext cx="746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Dyslexie" panose="02000000000000000000" pitchFamily="2" charset="0"/>
              </a:rPr>
              <a:t>4.</a:t>
            </a:r>
            <a:endParaRPr lang="en-GB" dirty="0">
              <a:latin typeface="Dyslexie" panose="02000000000000000000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734968" y="2570006"/>
            <a:ext cx="746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Dyslexie" panose="02000000000000000000" pitchFamily="2" charset="0"/>
              </a:rPr>
              <a:t>5.</a:t>
            </a:r>
            <a:endParaRPr lang="en-GB" dirty="0">
              <a:latin typeface="Dyslexie" panose="02000000000000000000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084244" y="4588616"/>
            <a:ext cx="746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Dyslexie" panose="02000000000000000000" pitchFamily="2" charset="0"/>
              </a:rPr>
              <a:t>6.</a:t>
            </a:r>
            <a:endParaRPr lang="en-GB" dirty="0">
              <a:latin typeface="Dyslexi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211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73651" y="1909808"/>
            <a:ext cx="1401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6</a:t>
            </a:r>
            <a:r>
              <a:rPr lang="en-GB" sz="2400" dirty="0" smtClean="0"/>
              <a:t>cm</a:t>
            </a:r>
            <a:endParaRPr lang="en-GB" dirty="0"/>
          </a:p>
        </p:txBody>
      </p:sp>
      <p:sp>
        <p:nvSpPr>
          <p:cNvPr id="6" name="Right Triangle 5"/>
          <p:cNvSpPr/>
          <p:nvPr/>
        </p:nvSpPr>
        <p:spPr>
          <a:xfrm>
            <a:off x="2223307" y="327952"/>
            <a:ext cx="2568404" cy="1684105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 rot="21396268">
                <a:off x="2850980" y="746262"/>
                <a:ext cx="14010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1396268">
                <a:off x="2850980" y="746262"/>
                <a:ext cx="1401097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2101117" y="607762"/>
                <a:ext cx="7374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1117" y="607762"/>
                <a:ext cx="73742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>
            <a:off x="2223307" y="1750967"/>
            <a:ext cx="21763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440940" y="1750967"/>
            <a:ext cx="0" cy="2689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954944" y="4004503"/>
            <a:ext cx="1401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6</a:t>
            </a:r>
            <a:r>
              <a:rPr lang="en-GB" sz="2400" dirty="0" smtClean="0"/>
              <a:t>cm</a:t>
            </a:r>
            <a:endParaRPr lang="en-GB" dirty="0"/>
          </a:p>
        </p:txBody>
      </p:sp>
      <p:sp>
        <p:nvSpPr>
          <p:cNvPr id="12" name="Right Triangle 11"/>
          <p:cNvSpPr/>
          <p:nvPr/>
        </p:nvSpPr>
        <p:spPr>
          <a:xfrm>
            <a:off x="2332123" y="2336515"/>
            <a:ext cx="2041213" cy="1691938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 rot="21396268">
                <a:off x="2806960" y="2762715"/>
                <a:ext cx="14010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1396268">
                <a:off x="2806960" y="2762715"/>
                <a:ext cx="1401097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2223307" y="2616325"/>
                <a:ext cx="7374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3307" y="2616325"/>
                <a:ext cx="73742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>
            <a:off x="2345497" y="3759530"/>
            <a:ext cx="21763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563130" y="3759530"/>
            <a:ext cx="0" cy="2689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71863" y="6286675"/>
            <a:ext cx="1401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6</a:t>
            </a:r>
            <a:r>
              <a:rPr lang="en-GB" sz="2400" dirty="0" smtClean="0"/>
              <a:t>cm</a:t>
            </a:r>
            <a:endParaRPr lang="en-GB" dirty="0"/>
          </a:p>
        </p:txBody>
      </p:sp>
      <p:sp>
        <p:nvSpPr>
          <p:cNvPr id="18" name="Right Triangle 17"/>
          <p:cNvSpPr/>
          <p:nvPr/>
        </p:nvSpPr>
        <p:spPr>
          <a:xfrm>
            <a:off x="2549042" y="4618687"/>
            <a:ext cx="2041213" cy="1691938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2440226" y="4898497"/>
                <a:ext cx="7374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0226" y="4898497"/>
                <a:ext cx="73742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>
            <a:off x="2562416" y="6041702"/>
            <a:ext cx="21763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780049" y="6041702"/>
            <a:ext cx="0" cy="2689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 rot="21396268">
                <a:off x="6121761" y="1050516"/>
                <a:ext cx="20047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1396268">
                <a:off x="6121761" y="1050516"/>
                <a:ext cx="2004741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6965650" y="1827391"/>
                <a:ext cx="10551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5650" y="1827391"/>
                <a:ext cx="1055128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Isosceles Triangle 23"/>
          <p:cNvSpPr/>
          <p:nvPr/>
        </p:nvSpPr>
        <p:spPr>
          <a:xfrm>
            <a:off x="7282613" y="411194"/>
            <a:ext cx="2816942" cy="1740310"/>
          </a:xfrm>
          <a:prstGeom prst="triangle">
            <a:avLst>
              <a:gd name="adj" fmla="val 1309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7083287" y="607762"/>
                <a:ext cx="10551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3287" y="607762"/>
                <a:ext cx="1055128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8220104" y="2023952"/>
            <a:ext cx="1401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6</a:t>
            </a:r>
            <a:r>
              <a:rPr lang="en-GB" sz="2400" dirty="0" smtClean="0"/>
              <a:t>cm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 rot="585386">
                <a:off x="8818800" y="2579517"/>
                <a:ext cx="10551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85386">
                <a:off x="8818800" y="2579517"/>
                <a:ext cx="1055128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Isosceles Triangle 27"/>
          <p:cNvSpPr/>
          <p:nvPr/>
        </p:nvSpPr>
        <p:spPr>
          <a:xfrm rot="8419141">
            <a:off x="7396617" y="3174142"/>
            <a:ext cx="2816942" cy="1740310"/>
          </a:xfrm>
          <a:prstGeom prst="triangle">
            <a:avLst>
              <a:gd name="adj" fmla="val 1309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 rot="19073471">
                <a:off x="7111777" y="3828543"/>
                <a:ext cx="10551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073471">
                <a:off x="7111777" y="3828543"/>
                <a:ext cx="1055128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8795136" y="3978903"/>
            <a:ext cx="1401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6</a:t>
            </a:r>
            <a:r>
              <a:rPr lang="en-GB" sz="2400" dirty="0" smtClean="0"/>
              <a:t>cm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 rot="21396268">
                <a:off x="9047587" y="2841153"/>
                <a:ext cx="20047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1396268">
                <a:off x="9047587" y="2841153"/>
                <a:ext cx="2004741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 rot="585386">
                <a:off x="8199227" y="4765645"/>
                <a:ext cx="10551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85386">
                <a:off x="8199227" y="4765645"/>
                <a:ext cx="1055128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Isosceles Triangle 32"/>
          <p:cNvSpPr/>
          <p:nvPr/>
        </p:nvSpPr>
        <p:spPr>
          <a:xfrm rot="8419141">
            <a:off x="6777044" y="5360270"/>
            <a:ext cx="2816942" cy="1740310"/>
          </a:xfrm>
          <a:prstGeom prst="triangle">
            <a:avLst>
              <a:gd name="adj" fmla="val 1309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8175563" y="6165031"/>
            <a:ext cx="1401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6</a:t>
            </a:r>
            <a:r>
              <a:rPr lang="en-GB" sz="2400" dirty="0" smtClean="0"/>
              <a:t>cm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 rot="21396268">
                <a:off x="8428014" y="5027281"/>
                <a:ext cx="20047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1396268">
                <a:off x="8428014" y="5027281"/>
                <a:ext cx="2004741" cy="4616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7041540" y="5083163"/>
            <a:ext cx="1401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4</a:t>
            </a:r>
            <a:r>
              <a:rPr lang="en-GB" sz="2400" dirty="0" smtClean="0"/>
              <a:t>cm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/>
              <p:cNvSpPr txBox="1"/>
              <p:nvPr/>
            </p:nvSpPr>
            <p:spPr>
              <a:xfrm rot="19073471">
                <a:off x="8818799" y="5702203"/>
                <a:ext cx="10551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1.8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073471">
                <a:off x="8818799" y="5702203"/>
                <a:ext cx="1055128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1750510" y="362789"/>
            <a:ext cx="746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Dyslexie" panose="02000000000000000000" pitchFamily="2" charset="0"/>
              </a:rPr>
              <a:t>7.</a:t>
            </a:r>
            <a:endParaRPr lang="en-GB" dirty="0">
              <a:latin typeface="Dyslexie" panose="02000000000000000000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780306" y="2377177"/>
            <a:ext cx="746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Dyslexie" panose="02000000000000000000" pitchFamily="2" charset="0"/>
              </a:rPr>
              <a:t>8.</a:t>
            </a:r>
            <a:endParaRPr lang="en-GB" dirty="0">
              <a:latin typeface="Dyslexie" panose="02000000000000000000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012684" y="4725363"/>
            <a:ext cx="746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Dyslexie" panose="02000000000000000000" pitchFamily="2" charset="0"/>
              </a:rPr>
              <a:t>9.</a:t>
            </a:r>
            <a:endParaRPr lang="en-GB" dirty="0">
              <a:latin typeface="Dyslexie" panose="02000000000000000000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427617" y="408638"/>
            <a:ext cx="746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Dyslexie" panose="02000000000000000000" pitchFamily="2" charset="0"/>
              </a:rPr>
              <a:t>10.</a:t>
            </a:r>
            <a:endParaRPr lang="en-GB" dirty="0">
              <a:latin typeface="Dyslexie" panose="02000000000000000000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515647" y="2643892"/>
            <a:ext cx="746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Dyslexie" panose="02000000000000000000" pitchFamily="2" charset="0"/>
              </a:rPr>
              <a:t>11.</a:t>
            </a:r>
            <a:endParaRPr lang="en-GB" dirty="0">
              <a:latin typeface="Dyslexie" panose="02000000000000000000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313278" y="4655907"/>
            <a:ext cx="746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Dyslexie" panose="02000000000000000000" pitchFamily="2" charset="0"/>
              </a:rPr>
              <a:t>12.</a:t>
            </a:r>
            <a:endParaRPr lang="en-GB" dirty="0">
              <a:latin typeface="Dyslexie" panose="02000000000000000000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0" y="144389"/>
            <a:ext cx="150391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Sine Rule: Missing Sides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944545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sosceles Triangle 4"/>
          <p:cNvSpPr/>
          <p:nvPr/>
        </p:nvSpPr>
        <p:spPr>
          <a:xfrm>
            <a:off x="1699857" y="243981"/>
            <a:ext cx="2816942" cy="1740310"/>
          </a:xfrm>
          <a:prstGeom prst="triangle">
            <a:avLst>
              <a:gd name="adj" fmla="val 24346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452025" y="1984291"/>
            <a:ext cx="1401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12cm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 rot="2360152">
                <a:off x="2780475" y="667603"/>
                <a:ext cx="14010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16.81</m:t>
                      </m:r>
                      <m:r>
                        <a:rPr lang="en-GB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360152">
                <a:off x="2780475" y="667603"/>
                <a:ext cx="1401097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2186554" y="435710"/>
                <a:ext cx="7374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45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6554" y="435710"/>
                <a:ext cx="73742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671994" y="1614959"/>
                <a:ext cx="7374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1994" y="1614959"/>
                <a:ext cx="73742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Isosceles Triangle 9"/>
          <p:cNvSpPr/>
          <p:nvPr/>
        </p:nvSpPr>
        <p:spPr>
          <a:xfrm>
            <a:off x="1699857" y="2864278"/>
            <a:ext cx="2816942" cy="1740310"/>
          </a:xfrm>
          <a:prstGeom prst="triangle">
            <a:avLst>
              <a:gd name="adj" fmla="val 24346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2555264" y="4604588"/>
            <a:ext cx="1401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12cm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2186554" y="3076669"/>
                <a:ext cx="7374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45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6554" y="3076669"/>
                <a:ext cx="73742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3587651" y="4235256"/>
                <a:ext cx="7374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7651" y="4235256"/>
                <a:ext cx="73742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 rot="17639065">
                <a:off x="1175427" y="3503600"/>
                <a:ext cx="14010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13.55</m:t>
                      </m:r>
                      <m:r>
                        <a:rPr lang="en-GB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7639065">
                <a:off x="1175427" y="3503600"/>
                <a:ext cx="1401097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Isosceles Triangle 14"/>
          <p:cNvSpPr/>
          <p:nvPr/>
        </p:nvSpPr>
        <p:spPr>
          <a:xfrm>
            <a:off x="1939816" y="4973920"/>
            <a:ext cx="3082413" cy="1604805"/>
          </a:xfrm>
          <a:prstGeom prst="triangle">
            <a:avLst>
              <a:gd name="adj" fmla="val 69848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2555264" y="4604588"/>
            <a:ext cx="1401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12cm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2186554" y="6250964"/>
                <a:ext cx="7374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6554" y="6250964"/>
                <a:ext cx="737420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3587651" y="5122777"/>
                <a:ext cx="7374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45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7651" y="5122777"/>
                <a:ext cx="73742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3170712" y="6527792"/>
            <a:ext cx="1401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12cm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 rot="18868260">
                <a:off x="2164455" y="5468623"/>
                <a:ext cx="14010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16.81</m:t>
                      </m:r>
                      <m:r>
                        <a:rPr lang="en-GB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868260">
                <a:off x="2164455" y="5468623"/>
                <a:ext cx="1401097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4318387" y="6259770"/>
                <a:ext cx="7374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8387" y="6259770"/>
                <a:ext cx="737420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Isosceles Triangle 21"/>
          <p:cNvSpPr/>
          <p:nvPr/>
        </p:nvSpPr>
        <p:spPr>
          <a:xfrm rot="10067888">
            <a:off x="6490654" y="478226"/>
            <a:ext cx="2801340" cy="1467805"/>
          </a:xfrm>
          <a:prstGeom prst="triangle">
            <a:avLst>
              <a:gd name="adj" fmla="val 69848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6355431" y="659178"/>
                <a:ext cx="7374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5431" y="659178"/>
                <a:ext cx="737420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8251975" y="243981"/>
                <a:ext cx="7374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45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1975" y="243981"/>
                <a:ext cx="737420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 rot="2999202">
                <a:off x="5897978" y="1180159"/>
                <a:ext cx="1401097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10.62 </m:t>
                      </m:r>
                      <m:r>
                        <a:rPr lang="en-GB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2400" b="0" dirty="0" smtClean="0">
                  <a:solidFill>
                    <a:srgbClr val="FF0000"/>
                  </a:solidFill>
                </a:endParaRPr>
              </a:p>
              <a:p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999202">
                <a:off x="5897978" y="1180159"/>
                <a:ext cx="1401097" cy="73866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8242684" y="1013139"/>
            <a:ext cx="1401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12cm</a:t>
            </a:r>
            <a:endParaRPr lang="en-GB" dirty="0"/>
          </a:p>
        </p:txBody>
      </p:sp>
      <p:sp>
        <p:nvSpPr>
          <p:cNvPr id="27" name="Isosceles Triangle 26"/>
          <p:cNvSpPr/>
          <p:nvPr/>
        </p:nvSpPr>
        <p:spPr>
          <a:xfrm rot="10067888">
            <a:off x="6781897" y="2729410"/>
            <a:ext cx="2218852" cy="1228072"/>
          </a:xfrm>
          <a:prstGeom prst="triangle">
            <a:avLst>
              <a:gd name="adj" fmla="val 69848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6728386" y="2916456"/>
                <a:ext cx="7374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8386" y="2916456"/>
                <a:ext cx="737420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8015869" y="2581184"/>
                <a:ext cx="7374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45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5869" y="2581184"/>
                <a:ext cx="737420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8230933" y="3022903"/>
            <a:ext cx="1401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6</a:t>
            </a:r>
            <a:r>
              <a:rPr lang="en-GB" sz="2400" dirty="0" smtClean="0"/>
              <a:t>cm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 rot="2999202">
                <a:off x="6183366" y="3365100"/>
                <a:ext cx="1401097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.31 </m:t>
                      </m:r>
                      <m:r>
                        <a:rPr lang="en-GB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2400" b="0" dirty="0" smtClean="0">
                  <a:solidFill>
                    <a:srgbClr val="FF0000"/>
                  </a:solidFill>
                </a:endParaRPr>
              </a:p>
              <a:p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999202">
                <a:off x="6183366" y="3365100"/>
                <a:ext cx="1401097" cy="73866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7588298" y="6204797"/>
            <a:ext cx="1401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6</a:t>
            </a:r>
            <a:r>
              <a:rPr lang="en-GB" sz="2400" dirty="0" smtClean="0"/>
              <a:t>cm</a:t>
            </a:r>
            <a:endParaRPr lang="en-GB" dirty="0"/>
          </a:p>
        </p:txBody>
      </p:sp>
      <p:sp>
        <p:nvSpPr>
          <p:cNvPr id="33" name="Right Triangle 32"/>
          <p:cNvSpPr/>
          <p:nvPr/>
        </p:nvSpPr>
        <p:spPr>
          <a:xfrm>
            <a:off x="6814836" y="4635245"/>
            <a:ext cx="2874277" cy="1684105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6689879" y="4881587"/>
                <a:ext cx="7374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53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9879" y="4881587"/>
                <a:ext cx="737420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 rot="16200000">
                <a:off x="5917033" y="5351303"/>
                <a:ext cx="14010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4.52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5917033" y="5351303"/>
                <a:ext cx="1401097" cy="461665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/>
              <p:cNvSpPr txBox="1"/>
              <p:nvPr/>
            </p:nvSpPr>
            <p:spPr>
              <a:xfrm>
                <a:off x="8697317" y="5938908"/>
                <a:ext cx="7374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7317" y="5938908"/>
                <a:ext cx="737420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-1" y="144389"/>
            <a:ext cx="163649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Sine Rule: Missing Sides</a:t>
            </a:r>
          </a:p>
          <a:p>
            <a:pPr algn="ctr"/>
            <a:endParaRPr lang="en-GB" sz="2800" dirty="0"/>
          </a:p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ANSWERS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545820" y="158389"/>
            <a:ext cx="746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Dyslexie" panose="02000000000000000000" pitchFamily="2" charset="0"/>
              </a:rPr>
              <a:t>1.</a:t>
            </a:r>
            <a:endParaRPr lang="en-GB" dirty="0">
              <a:latin typeface="Dyslexie" panose="02000000000000000000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363489" y="2727567"/>
            <a:ext cx="746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Dyslexie" panose="02000000000000000000" pitchFamily="2" charset="0"/>
              </a:rPr>
              <a:t>2</a:t>
            </a:r>
            <a:r>
              <a:rPr lang="en-GB" dirty="0" smtClean="0">
                <a:latin typeface="Dyslexie" panose="02000000000000000000" pitchFamily="2" charset="0"/>
              </a:rPr>
              <a:t>.</a:t>
            </a:r>
            <a:endParaRPr lang="en-GB" dirty="0">
              <a:latin typeface="Dyslexie" panose="02000000000000000000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255822" y="5198666"/>
            <a:ext cx="746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Dyslexie" panose="02000000000000000000" pitchFamily="2" charset="0"/>
              </a:rPr>
              <a:t>3.</a:t>
            </a:r>
            <a:endParaRPr lang="en-GB" dirty="0">
              <a:latin typeface="Dyslexie" panose="02000000000000000000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942924" y="149905"/>
            <a:ext cx="746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Dyslexie" panose="02000000000000000000" pitchFamily="2" charset="0"/>
              </a:rPr>
              <a:t>4.</a:t>
            </a:r>
            <a:endParaRPr lang="en-GB" dirty="0">
              <a:latin typeface="Dyslexie" panose="02000000000000000000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734968" y="2570006"/>
            <a:ext cx="746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Dyslexie" panose="02000000000000000000" pitchFamily="2" charset="0"/>
              </a:rPr>
              <a:t>5.</a:t>
            </a:r>
            <a:endParaRPr lang="en-GB" dirty="0">
              <a:latin typeface="Dyslexie" panose="02000000000000000000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084244" y="4588616"/>
            <a:ext cx="746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Dyslexie" panose="02000000000000000000" pitchFamily="2" charset="0"/>
              </a:rPr>
              <a:t>6.</a:t>
            </a:r>
            <a:endParaRPr lang="en-GB" dirty="0">
              <a:latin typeface="Dyslexi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973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4463" y="1865960"/>
            <a:ext cx="1401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6</a:t>
            </a:r>
            <a:r>
              <a:rPr lang="en-GB" sz="2400" dirty="0" smtClean="0"/>
              <a:t>cm</a:t>
            </a:r>
            <a:endParaRPr lang="en-GB" dirty="0"/>
          </a:p>
        </p:txBody>
      </p:sp>
      <p:sp>
        <p:nvSpPr>
          <p:cNvPr id="6" name="Right Triangle 5"/>
          <p:cNvSpPr/>
          <p:nvPr/>
        </p:nvSpPr>
        <p:spPr>
          <a:xfrm>
            <a:off x="2184119" y="284104"/>
            <a:ext cx="2568404" cy="1684105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 rot="2109752">
                <a:off x="2811792" y="702414"/>
                <a:ext cx="14010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7.51 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109752">
                <a:off x="2811792" y="702414"/>
                <a:ext cx="1401097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2033042" y="563914"/>
                <a:ext cx="7374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3042" y="563914"/>
                <a:ext cx="73742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>
            <a:off x="2184119" y="1707119"/>
            <a:ext cx="21763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401752" y="1707119"/>
            <a:ext cx="0" cy="2689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915756" y="3960655"/>
            <a:ext cx="1401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6</a:t>
            </a:r>
            <a:r>
              <a:rPr lang="en-GB" sz="2400" dirty="0" smtClean="0"/>
              <a:t>cm</a:t>
            </a:r>
            <a:endParaRPr lang="en-GB" dirty="0"/>
          </a:p>
        </p:txBody>
      </p:sp>
      <p:sp>
        <p:nvSpPr>
          <p:cNvPr id="12" name="Right Triangle 11"/>
          <p:cNvSpPr/>
          <p:nvPr/>
        </p:nvSpPr>
        <p:spPr>
          <a:xfrm>
            <a:off x="2292935" y="2292667"/>
            <a:ext cx="2041213" cy="1691938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 rot="2622187">
                <a:off x="2735135" y="2792147"/>
                <a:ext cx="14010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8.49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622187">
                <a:off x="2735135" y="2792147"/>
                <a:ext cx="1401097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2184119" y="2572477"/>
                <a:ext cx="7374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4119" y="2572477"/>
                <a:ext cx="73742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>
            <a:off x="2306309" y="3715682"/>
            <a:ext cx="21763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523942" y="3715682"/>
            <a:ext cx="0" cy="2689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32675" y="6242827"/>
            <a:ext cx="1401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6</a:t>
            </a:r>
            <a:r>
              <a:rPr lang="en-GB" sz="2400" dirty="0" smtClean="0"/>
              <a:t>cm</a:t>
            </a:r>
            <a:endParaRPr lang="en-GB" dirty="0"/>
          </a:p>
        </p:txBody>
      </p:sp>
      <p:sp>
        <p:nvSpPr>
          <p:cNvPr id="18" name="Right Triangle 17"/>
          <p:cNvSpPr/>
          <p:nvPr/>
        </p:nvSpPr>
        <p:spPr>
          <a:xfrm>
            <a:off x="2509854" y="4574839"/>
            <a:ext cx="2041213" cy="1691938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2401038" y="4854649"/>
                <a:ext cx="7374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1038" y="4854649"/>
                <a:ext cx="73742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>
            <a:off x="2523228" y="5997854"/>
            <a:ext cx="21763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740861" y="5997854"/>
            <a:ext cx="0" cy="2689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 rot="16200000">
                <a:off x="1646082" y="5181249"/>
                <a:ext cx="14010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1646082" y="5181249"/>
                <a:ext cx="1401097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 rot="16200000">
                <a:off x="6082573" y="1006668"/>
                <a:ext cx="20047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5.90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6082573" y="1006668"/>
                <a:ext cx="2004741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6926462" y="1783543"/>
                <a:ext cx="10551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6462" y="1783543"/>
                <a:ext cx="1055128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Isosceles Triangle 24"/>
          <p:cNvSpPr/>
          <p:nvPr/>
        </p:nvSpPr>
        <p:spPr>
          <a:xfrm>
            <a:off x="7243425" y="367346"/>
            <a:ext cx="2816942" cy="1740310"/>
          </a:xfrm>
          <a:prstGeom prst="triangle">
            <a:avLst>
              <a:gd name="adj" fmla="val 1309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7044099" y="563914"/>
                <a:ext cx="10551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4099" y="563914"/>
                <a:ext cx="1055128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6926462" y="1783543"/>
                <a:ext cx="10551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6462" y="1783543"/>
                <a:ext cx="1055128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8180916" y="1980104"/>
            <a:ext cx="1401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6</a:t>
            </a:r>
            <a:r>
              <a:rPr lang="en-GB" sz="2400" dirty="0" smtClean="0"/>
              <a:t>cm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 rot="585386">
                <a:off x="8779612" y="2535669"/>
                <a:ext cx="10551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85386">
                <a:off x="8779612" y="2535669"/>
                <a:ext cx="1055128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Isosceles Triangle 29"/>
          <p:cNvSpPr/>
          <p:nvPr/>
        </p:nvSpPr>
        <p:spPr>
          <a:xfrm rot="8419141">
            <a:off x="7357429" y="3130294"/>
            <a:ext cx="2816942" cy="1740310"/>
          </a:xfrm>
          <a:prstGeom prst="triangle">
            <a:avLst>
              <a:gd name="adj" fmla="val 1309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 rot="19073471">
                <a:off x="7072589" y="3784695"/>
                <a:ext cx="10551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073471">
                <a:off x="7072589" y="3784695"/>
                <a:ext cx="1055128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8755948" y="3935055"/>
            <a:ext cx="1401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6</a:t>
            </a:r>
            <a:r>
              <a:rPr lang="en-GB" sz="2400" dirty="0" smtClean="0"/>
              <a:t>cm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 rot="2944823">
                <a:off x="9066240" y="2861002"/>
                <a:ext cx="20047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4.32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944823">
                <a:off x="9066240" y="2861002"/>
                <a:ext cx="2004741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 rot="585386">
                <a:off x="8160039" y="4721797"/>
                <a:ext cx="10551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85386">
                <a:off x="8160039" y="4721797"/>
                <a:ext cx="1055128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Isosceles Triangle 34"/>
          <p:cNvSpPr/>
          <p:nvPr/>
        </p:nvSpPr>
        <p:spPr>
          <a:xfrm rot="8419141">
            <a:off x="6737856" y="5316422"/>
            <a:ext cx="2816942" cy="1740310"/>
          </a:xfrm>
          <a:prstGeom prst="triangle">
            <a:avLst>
              <a:gd name="adj" fmla="val 1309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8136375" y="6121183"/>
            <a:ext cx="1401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6</a:t>
            </a:r>
            <a:r>
              <a:rPr lang="en-GB" sz="2400" dirty="0" smtClean="0"/>
              <a:t>cm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/>
              <p:cNvSpPr txBox="1"/>
              <p:nvPr/>
            </p:nvSpPr>
            <p:spPr>
              <a:xfrm rot="2898345">
                <a:off x="8388826" y="4983433"/>
                <a:ext cx="20047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4.54</m:t>
                      </m:r>
                      <m:r>
                        <a:rPr lang="en-GB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898345">
                <a:off x="8388826" y="4983433"/>
                <a:ext cx="2004741" cy="46166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7002352" y="5039315"/>
            <a:ext cx="1401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4</a:t>
            </a:r>
            <a:r>
              <a:rPr lang="en-GB" sz="2400" dirty="0" smtClean="0"/>
              <a:t>cm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 rot="19073471">
                <a:off x="8779611" y="5658355"/>
                <a:ext cx="10551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1.8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073471">
                <a:off x="8779611" y="5658355"/>
                <a:ext cx="1055128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1750510" y="362789"/>
            <a:ext cx="746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Dyslexie" panose="02000000000000000000" pitchFamily="2" charset="0"/>
              </a:rPr>
              <a:t>7.</a:t>
            </a:r>
            <a:endParaRPr lang="en-GB" dirty="0">
              <a:latin typeface="Dyslexie" panose="02000000000000000000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780306" y="2377177"/>
            <a:ext cx="746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Dyslexie" panose="02000000000000000000" pitchFamily="2" charset="0"/>
              </a:rPr>
              <a:t>8.</a:t>
            </a:r>
            <a:endParaRPr lang="en-GB" dirty="0">
              <a:latin typeface="Dyslexie" panose="02000000000000000000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012684" y="4725363"/>
            <a:ext cx="746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Dyslexie" panose="02000000000000000000" pitchFamily="2" charset="0"/>
              </a:rPr>
              <a:t>9.</a:t>
            </a:r>
            <a:endParaRPr lang="en-GB" dirty="0">
              <a:latin typeface="Dyslexie" panose="02000000000000000000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427617" y="408638"/>
            <a:ext cx="746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Dyslexie" panose="02000000000000000000" pitchFamily="2" charset="0"/>
              </a:rPr>
              <a:t>10.</a:t>
            </a:r>
            <a:endParaRPr lang="en-GB" dirty="0">
              <a:latin typeface="Dyslexie" panose="02000000000000000000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515647" y="2643892"/>
            <a:ext cx="746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Dyslexie" panose="02000000000000000000" pitchFamily="2" charset="0"/>
              </a:rPr>
              <a:t>11.</a:t>
            </a:r>
            <a:endParaRPr lang="en-GB" dirty="0">
              <a:latin typeface="Dyslexie" panose="02000000000000000000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313278" y="4655907"/>
            <a:ext cx="746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Dyslexie" panose="02000000000000000000" pitchFamily="2" charset="0"/>
              </a:rPr>
              <a:t>12.</a:t>
            </a:r>
            <a:endParaRPr lang="en-GB" dirty="0">
              <a:latin typeface="Dyslexie" panose="02000000000000000000" pitchFamily="2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-1" y="144389"/>
            <a:ext cx="163649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Sine Rule: Missing Sides</a:t>
            </a:r>
          </a:p>
          <a:p>
            <a:pPr algn="ctr"/>
            <a:endParaRPr lang="en-GB" sz="2800" dirty="0"/>
          </a:p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ANSWERS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270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220</Words>
  <Application>Microsoft Office PowerPoint</Application>
  <PresentationFormat>Widescreen</PresentationFormat>
  <Paragraphs>126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Dyslexie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J.Prior</dc:creator>
  <cp:lastModifiedBy>J.Prior</cp:lastModifiedBy>
  <cp:revision>2</cp:revision>
  <dcterms:created xsi:type="dcterms:W3CDTF">2018-06-21T09:13:10Z</dcterms:created>
  <dcterms:modified xsi:type="dcterms:W3CDTF">2018-06-21T12:14:49Z</dcterms:modified>
</cp:coreProperties>
</file>