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65" d="100"/>
          <a:sy n="65" d="100"/>
        </p:scale>
        <p:origin x="159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0930" y="349662"/>
            <a:ext cx="6182139" cy="742608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Binomial expansion 2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5071" y="2205781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588257" y="1475000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26513" y="1649574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27644" y="1649574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21" y="2167263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107" y="2159993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20033" y="1453190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036" y="2248890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ED50FA2-6DAB-4B58-AF05-7C020B70B075}"/>
                  </a:ext>
                </a:extLst>
              </p:cNvPr>
              <p:cNvSpPr/>
              <p:nvPr/>
            </p:nvSpPr>
            <p:spPr>
              <a:xfrm>
                <a:off x="772358" y="3230590"/>
                <a:ext cx="7731708" cy="29238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Use</m:t>
                      </m:r>
                      <m:r>
                        <a:rPr lang="en-GB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binomial</m:t>
                      </m:r>
                      <m:r>
                        <a:rPr lang="en-GB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0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first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4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terms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in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expansion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following</m:t>
                      </m:r>
                      <m:r>
                        <a:rPr lang="en-GB" sz="2000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chemeClr val="bg1"/>
                    </a:solidFill>
                  </a:rPr>
                  <a:t> </a:t>
                </a:r>
              </a:p>
              <a:p>
                <a:pPr lvl="0">
                  <a:defRPr/>
                </a:pPr>
                <a:r>
                  <a:rPr lang="en-GB" sz="2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chemeClr val="bg1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pPr lvl="0">
                  <a:defRPr/>
                </a:pPr>
                <a:endParaRPr lang="en-GB" sz="2400" dirty="0">
                  <a:solidFill>
                    <a:schemeClr val="bg1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2−</m:t>
                            </m:r>
                            <m:r>
                              <a:rPr lang="en-GB" sz="2400" i="1" dirty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ED50FA2-6DAB-4B58-AF05-7C020B70B0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358" y="3230590"/>
                <a:ext cx="7731708" cy="29238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201668" y="908228"/>
                <a:ext cx="3744615" cy="16346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Use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binomial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theorem</m:t>
                      </m:r>
                    </m:oMath>
                  </m:oMathPara>
                </a14:m>
                <a:endParaRPr kumimoji="0" lang="en-GB" sz="26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to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first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4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terms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expansion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1−2</m:t>
                              </m:r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668" y="908228"/>
                <a:ext cx="3744615" cy="16346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11E462-A02B-429C-AF0E-0DB6AC2A6946}"/>
                  </a:ext>
                </a:extLst>
              </p:cNvPr>
              <p:cNvSpPr txBox="1"/>
              <p:nvPr/>
            </p:nvSpPr>
            <p:spPr>
              <a:xfrm>
                <a:off x="4898702" y="908228"/>
                <a:ext cx="3744615" cy="16346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Use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binomial</m:t>
                      </m:r>
                      <m: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theorem</m:t>
                      </m:r>
                    </m:oMath>
                  </m:oMathPara>
                </a14:m>
                <a:endParaRPr kumimoji="0" lang="en-GB" sz="26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to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find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first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4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terms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expansion</m:t>
                      </m:r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of</m:t>
                      </m:r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1−2</m:t>
                              </m:r>
                              <m:r>
                                <a:rPr kumimoji="0" lang="en-GB" sz="2600" b="0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kumimoji="0" lang="en-GB" sz="26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11E462-A02B-429C-AF0E-0DB6AC2A69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8702" y="908228"/>
                <a:ext cx="3744615" cy="16346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B254AE2-69A4-4AD7-A7A1-4C33D3A803C5}"/>
                  </a:ext>
                </a:extLst>
              </p:cNvPr>
              <p:cNvSpPr txBox="1"/>
              <p:nvPr/>
            </p:nvSpPr>
            <p:spPr>
              <a:xfrm>
                <a:off x="201668" y="5220929"/>
                <a:ext cx="369566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Note that if ‘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/>
                  <a:t>’ is a constant like it is here, then this is the same as asking to find the first 4 terms in ascending powers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. 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B254AE2-69A4-4AD7-A7A1-4C33D3A803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668" y="5220929"/>
                <a:ext cx="3695664" cy="1200329"/>
              </a:xfrm>
              <a:prstGeom prst="rect">
                <a:avLst/>
              </a:prstGeom>
              <a:blipFill>
                <a:blip r:embed="rId4"/>
                <a:stretch>
                  <a:fillRect l="-1320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5332D80-F7FE-477F-8A46-9A8D0A5F41BA}"/>
                  </a:ext>
                </a:extLst>
              </p:cNvPr>
              <p:cNvSpPr txBox="1"/>
              <p:nvPr/>
            </p:nvSpPr>
            <p:spPr>
              <a:xfrm>
                <a:off x="4849756" y="5182670"/>
                <a:ext cx="369566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Note that if ‘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/>
                  <a:t>’ is a constant like it is here, then this is the same as asking to find the first 4 terms in ascending powers of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. </a:t>
                </a: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5332D80-F7FE-477F-8A46-9A8D0A5F41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9756" y="5182670"/>
                <a:ext cx="3695664" cy="1200329"/>
              </a:xfrm>
              <a:prstGeom prst="rect">
                <a:avLst/>
              </a:prstGeom>
              <a:blipFill>
                <a:blip r:embed="rId5"/>
                <a:stretch>
                  <a:fillRect l="-1485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024A40-9DB1-4ECE-96B2-261F8B941BC2}"/>
                  </a:ext>
                </a:extLst>
              </p:cNvPr>
              <p:cNvSpPr txBox="1"/>
              <p:nvPr/>
            </p:nvSpPr>
            <p:spPr>
              <a:xfrm>
                <a:off x="366305" y="524771"/>
                <a:ext cx="8411389" cy="57544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200" smtClean="0">
                          <a:latin typeface="Cambria Math" panose="02040503050406030204" pitchFamily="18" charset="0"/>
                        </a:rPr>
                        <m:t>Use</m:t>
                      </m:r>
                      <m:r>
                        <a:rPr lang="en-GB" sz="22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2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smtClean="0">
                          <a:latin typeface="Cambria Math" panose="02040503050406030204" pitchFamily="18" charset="0"/>
                        </a:rPr>
                        <m:t>binomial</m:t>
                      </m:r>
                      <m:r>
                        <a:rPr lang="en-GB" sz="22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smtClean="0"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first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4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terms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in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expansion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of</m:t>
                      </m:r>
                    </m:oMath>
                  </m:oMathPara>
                </a14:m>
                <a:endParaRPr lang="en-GB" sz="2200" dirty="0"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following</m:t>
                      </m:r>
                      <m:r>
                        <a:rPr kumimoji="0" lang="en-GB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6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kumimoji="0" lang="en-GB" sz="2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p>
                      <m:sSupPr>
                        <m:ctrlPr>
                          <a:rPr kumimoji="0" lang="en-GB" sz="2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1+</m:t>
                            </m:r>
                            <m: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GB" sz="2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600" dirty="0"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lang="en-GB" sz="2600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2600" dirty="0"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lang="en-GB" sz="2600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2−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2600" dirty="0"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lang="en-GB" sz="2600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3−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2600" dirty="0"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lang="en-GB" sz="2600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2−</m:t>
                            </m:r>
                            <m:f>
                              <m:fPr>
                                <m:ctrlPr>
                                  <a:rPr lang="en-GB" sz="26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6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26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024A40-9DB1-4ECE-96B2-261F8B941B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05" y="524771"/>
                <a:ext cx="8411389" cy="5754460"/>
              </a:xfrm>
              <a:prstGeom prst="rect">
                <a:avLst/>
              </a:prstGeom>
              <a:blipFill>
                <a:blip r:embed="rId2"/>
                <a:stretch>
                  <a:fillRect l="-72" r="-1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024A40-9DB1-4ECE-96B2-261F8B941BC2}"/>
                  </a:ext>
                </a:extLst>
              </p:cNvPr>
              <p:cNvSpPr txBox="1"/>
              <p:nvPr/>
            </p:nvSpPr>
            <p:spPr>
              <a:xfrm>
                <a:off x="366305" y="524771"/>
                <a:ext cx="8411389" cy="575446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2200" smtClean="0">
                          <a:latin typeface="Cambria Math" panose="02040503050406030204" pitchFamily="18" charset="0"/>
                        </a:rPr>
                        <m:t>Use</m:t>
                      </m:r>
                      <m:r>
                        <a:rPr lang="en-GB" sz="22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2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smtClean="0">
                          <a:latin typeface="Cambria Math" panose="02040503050406030204" pitchFamily="18" charset="0"/>
                        </a:rPr>
                        <m:t>binomial</m:t>
                      </m:r>
                      <m:r>
                        <a:rPr lang="en-GB" sz="220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smtClean="0">
                          <a:latin typeface="Cambria Math" panose="02040503050406030204" pitchFamily="18" charset="0"/>
                        </a:rPr>
                        <m:t>theorem</m:t>
                      </m:r>
                      <m:r>
                        <a:rPr lang="en-GB" sz="22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find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first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4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terms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in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expansion</m:t>
                      </m:r>
                      <m:r>
                        <a:rPr lang="en-GB" sz="2200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2200" dirty="0">
                          <a:latin typeface="Cambria Math" panose="02040503050406030204" pitchFamily="18" charset="0"/>
                        </a:rPr>
                        <m:t>of</m:t>
                      </m:r>
                    </m:oMath>
                  </m:oMathPara>
                </a14:m>
                <a:endParaRPr lang="en-GB" sz="2200" dirty="0"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kumimoji="0" lang="en-GB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following</m:t>
                      </m:r>
                      <m:r>
                        <a:rPr kumimoji="0" lang="en-GB" sz="2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kumimoji="0" lang="en-GB" sz="2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6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kumimoji="0" lang="en-GB" sz="2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sSup>
                      <m:sSupPr>
                        <m:ctrlPr>
                          <a:rPr kumimoji="0" lang="en-GB" sz="2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1+</m:t>
                            </m:r>
                            <m:r>
                              <a:rPr kumimoji="0" lang="en-GB" sz="2600" b="0" i="1" u="none" strike="noStrike" kern="1200" cap="none" spc="0" normalizeH="0" baseline="0" noProof="0" dirty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kumimoji="0" lang="en-GB" sz="2600" b="0" i="1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10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600" dirty="0"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lang="en-GB" sz="2600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2600" dirty="0"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lang="en-GB" sz="2600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2−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2600" dirty="0"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lang="en-GB" sz="2600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3−</m:t>
                            </m:r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2600" dirty="0"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600" dirty="0"/>
                  <a:t> </a:t>
                </a:r>
                <a14:m>
                  <m:oMath xmlns:m="http://schemas.openxmlformats.org/officeDocument/2006/math">
                    <m:r>
                      <a:rPr lang="en-GB" sz="2600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6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6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600" b="0" i="1" dirty="0" smtClean="0">
                                <a:latin typeface="Cambria Math" panose="02040503050406030204" pitchFamily="18" charset="0"/>
                              </a:rPr>
                              <m:t>2−</m:t>
                            </m:r>
                            <m:f>
                              <m:fPr>
                                <m:ctrlPr>
                                  <a:rPr lang="en-GB" sz="26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sz="2600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sz="2600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a:rPr lang="en-GB" sz="2600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sz="26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lang="en-GB" sz="2600" dirty="0"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024A40-9DB1-4ECE-96B2-261F8B941B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305" y="524771"/>
                <a:ext cx="8411389" cy="5754460"/>
              </a:xfrm>
              <a:prstGeom prst="rect">
                <a:avLst/>
              </a:prstGeom>
              <a:blipFill>
                <a:blip r:embed="rId2"/>
                <a:stretch>
                  <a:fillRect l="-72" r="-1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9BF6017-4128-4D66-94BB-47BDF8692B38}"/>
                  </a:ext>
                </a:extLst>
              </p:cNvPr>
              <p:cNvSpPr txBox="1"/>
              <p:nvPr/>
            </p:nvSpPr>
            <p:spPr>
              <a:xfrm>
                <a:off x="2718113" y="1489587"/>
                <a:ext cx="43655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1+10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+45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+120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9BF6017-4128-4D66-94BB-47BDF8692B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8113" y="1489587"/>
                <a:ext cx="4365522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940C59F-AD2E-490F-83F3-53C284A9A4CD}"/>
                  </a:ext>
                </a:extLst>
              </p:cNvPr>
              <p:cNvSpPr txBox="1"/>
              <p:nvPr/>
            </p:nvSpPr>
            <p:spPr>
              <a:xfrm>
                <a:off x="2718113" y="2290916"/>
                <a:ext cx="436552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1+18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+135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+540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940C59F-AD2E-490F-83F3-53C284A9A4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8113" y="2290916"/>
                <a:ext cx="4365522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95628AD-3947-427E-9B50-50CECF0BEBAC}"/>
                  </a:ext>
                </a:extLst>
              </p:cNvPr>
              <p:cNvSpPr txBox="1"/>
              <p:nvPr/>
            </p:nvSpPr>
            <p:spPr>
              <a:xfrm>
                <a:off x="2718113" y="3092245"/>
                <a:ext cx="50542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56−1024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+1792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−1792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95628AD-3947-427E-9B50-50CECF0BEB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8113" y="3092245"/>
                <a:ext cx="5054287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A5DB145-9AD9-471F-8F27-8A35B7A95C23}"/>
                  </a:ext>
                </a:extLst>
              </p:cNvPr>
              <p:cNvSpPr txBox="1"/>
              <p:nvPr/>
            </p:nvSpPr>
            <p:spPr>
              <a:xfrm>
                <a:off x="2718112" y="3893574"/>
                <a:ext cx="50542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187−5103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+5103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−2835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A5DB145-9AD9-471F-8F27-8A35B7A95C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8112" y="3893574"/>
                <a:ext cx="5054287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1984F7D-9EF9-448E-AD0D-A0BF407D8EE8}"/>
                  </a:ext>
                </a:extLst>
              </p:cNvPr>
              <p:cNvSpPr txBox="1"/>
              <p:nvPr/>
            </p:nvSpPr>
            <p:spPr>
              <a:xfrm>
                <a:off x="2718111" y="4906748"/>
                <a:ext cx="50542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1024−2560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+2880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−1920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1984F7D-9EF9-448E-AD0D-A0BF407D8E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8111" y="4906748"/>
                <a:ext cx="5054287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806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1622</TotalTime>
  <Words>255</Words>
  <Application>Microsoft Office PowerPoint</Application>
  <PresentationFormat>On-screen Show (4:3)</PresentationFormat>
  <Paragraphs>61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Binomial expansion 2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Berwick, Chris</cp:lastModifiedBy>
  <cp:revision>81</cp:revision>
  <dcterms:created xsi:type="dcterms:W3CDTF">2018-01-26T08:52:52Z</dcterms:created>
  <dcterms:modified xsi:type="dcterms:W3CDTF">2018-07-14T21:26:30Z</dcterms:modified>
</cp:coreProperties>
</file>