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6" r:id="rId2"/>
    <p:sldId id="331" r:id="rId3"/>
    <p:sldId id="333" r:id="rId4"/>
    <p:sldId id="287" r:id="rId5"/>
    <p:sldId id="33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6738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26" Type="http://schemas.openxmlformats.org/officeDocument/2006/relationships/image" Target="../media/image40.png"/><Relationship Id="rId3" Type="http://schemas.openxmlformats.org/officeDocument/2006/relationships/image" Target="../media/image8.png"/><Relationship Id="rId21" Type="http://schemas.openxmlformats.org/officeDocument/2006/relationships/image" Target="../media/image35.png"/><Relationship Id="rId34" Type="http://schemas.openxmlformats.org/officeDocument/2006/relationships/image" Target="../media/image48.png"/><Relationship Id="rId7" Type="http://schemas.openxmlformats.org/officeDocument/2006/relationships/image" Target="../media/image12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5" Type="http://schemas.openxmlformats.org/officeDocument/2006/relationships/image" Target="../media/image39.png"/><Relationship Id="rId33" Type="http://schemas.openxmlformats.org/officeDocument/2006/relationships/image" Target="../media/image47.png"/><Relationship Id="rId2" Type="http://schemas.openxmlformats.org/officeDocument/2006/relationships/image" Target="../media/image7.png"/><Relationship Id="rId16" Type="http://schemas.openxmlformats.org/officeDocument/2006/relationships/image" Target="../media/image30.png"/><Relationship Id="rId20" Type="http://schemas.openxmlformats.org/officeDocument/2006/relationships/image" Target="../media/image34.png"/><Relationship Id="rId29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25.png"/><Relationship Id="rId24" Type="http://schemas.openxmlformats.org/officeDocument/2006/relationships/image" Target="../media/image38.png"/><Relationship Id="rId32" Type="http://schemas.openxmlformats.org/officeDocument/2006/relationships/image" Target="../media/image46.png"/><Relationship Id="rId37" Type="http://schemas.openxmlformats.org/officeDocument/2006/relationships/image" Target="../media/image51.png"/><Relationship Id="rId5" Type="http://schemas.openxmlformats.org/officeDocument/2006/relationships/image" Target="../media/image10.png"/><Relationship Id="rId15" Type="http://schemas.openxmlformats.org/officeDocument/2006/relationships/image" Target="../media/image29.png"/><Relationship Id="rId23" Type="http://schemas.openxmlformats.org/officeDocument/2006/relationships/image" Target="../media/image37.png"/><Relationship Id="rId28" Type="http://schemas.openxmlformats.org/officeDocument/2006/relationships/image" Target="../media/image42.png"/><Relationship Id="rId36" Type="http://schemas.openxmlformats.org/officeDocument/2006/relationships/image" Target="../media/image50.png"/><Relationship Id="rId10" Type="http://schemas.openxmlformats.org/officeDocument/2006/relationships/image" Target="../media/image15.png"/><Relationship Id="rId19" Type="http://schemas.openxmlformats.org/officeDocument/2006/relationships/image" Target="../media/image33.png"/><Relationship Id="rId31" Type="http://schemas.openxmlformats.org/officeDocument/2006/relationships/image" Target="../media/image4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28.png"/><Relationship Id="rId22" Type="http://schemas.openxmlformats.org/officeDocument/2006/relationships/image" Target="../media/image36.png"/><Relationship Id="rId27" Type="http://schemas.openxmlformats.org/officeDocument/2006/relationships/image" Target="../media/image41.png"/><Relationship Id="rId30" Type="http://schemas.openxmlformats.org/officeDocument/2006/relationships/image" Target="../media/image44.png"/><Relationship Id="rId35" Type="http://schemas.openxmlformats.org/officeDocument/2006/relationships/image" Target="../media/image4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12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2602" y="114003"/>
            <a:ext cx="8518796" cy="1425606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Logarithms: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Introduction to logarithms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Pattern spot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1AAC456-1D6E-420B-BEE8-F0751C613F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333292-992F-46C4-8829-CD422340F7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986" y="2610426"/>
            <a:ext cx="1882025" cy="91258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C27A1B5-AECE-49C1-A0A6-9DE8F2E07449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012B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Pattern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AB162AA-85D5-46CA-AD3F-E1F4586FAEC3}"/>
                  </a:ext>
                </a:extLst>
              </p:cNvPr>
              <p:cNvSpPr txBox="1"/>
              <p:nvPr/>
            </p:nvSpPr>
            <p:spPr>
              <a:xfrm>
                <a:off x="2555390" y="5112672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2.4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=76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AB162AA-85D5-46CA-AD3F-E1F4586FAE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390" y="5112672"/>
                <a:ext cx="2816942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0479494-1068-4930-B083-01660DF49D69}"/>
                  </a:ext>
                </a:extLst>
              </p:cNvPr>
              <p:cNvSpPr txBox="1"/>
              <p:nvPr/>
            </p:nvSpPr>
            <p:spPr>
              <a:xfrm>
                <a:off x="2448232" y="3763750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=64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0479494-1068-4930-B083-01660DF49D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232" y="3763750"/>
                <a:ext cx="2816942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E76C222-D762-4F8D-BE77-97ED91738F94}"/>
                  </a:ext>
                </a:extLst>
              </p:cNvPr>
              <p:cNvSpPr txBox="1"/>
              <p:nvPr/>
            </p:nvSpPr>
            <p:spPr>
              <a:xfrm>
                <a:off x="2555390" y="4398286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=625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E76C222-D762-4F8D-BE77-97ED91738F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390" y="4398286"/>
                <a:ext cx="2816942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3348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E97A71-E158-43E8-BAAB-01D5FD3FF68C}"/>
              </a:ext>
            </a:extLst>
          </p:cNvPr>
          <p:cNvSpPr txBox="1"/>
          <p:nvPr/>
        </p:nvSpPr>
        <p:spPr>
          <a:xfrm>
            <a:off x="167110" y="122657"/>
            <a:ext cx="3785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mbria" panose="02040503050406030204" pitchFamily="18" charset="0"/>
                <a:ea typeface="Cambria" panose="02040503050406030204" pitchFamily="18" charset="0"/>
              </a:rPr>
              <a:t>Solve the following equations: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F27FF17-9F05-4E3E-8A84-14ADFD901BE1}"/>
                  </a:ext>
                </a:extLst>
              </p:cNvPr>
              <p:cNvSpPr txBox="1"/>
              <p:nvPr/>
            </p:nvSpPr>
            <p:spPr>
              <a:xfrm>
                <a:off x="-408077" y="714644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F27FF17-9F05-4E3E-8A84-14ADFD901B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08077" y="714644"/>
                <a:ext cx="2816942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4252F24-7BCC-465A-A4C8-5D2DFCCD87CD}"/>
                  </a:ext>
                </a:extLst>
              </p:cNvPr>
              <p:cNvSpPr txBox="1"/>
              <p:nvPr/>
            </p:nvSpPr>
            <p:spPr>
              <a:xfrm>
                <a:off x="-408077" y="1266155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4252F24-7BCC-465A-A4C8-5D2DFCCD87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08077" y="1266155"/>
                <a:ext cx="2816942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B936B5B-42BF-4563-8FDF-1D5987DFDD41}"/>
                  </a:ext>
                </a:extLst>
              </p:cNvPr>
              <p:cNvSpPr txBox="1"/>
              <p:nvPr/>
            </p:nvSpPr>
            <p:spPr>
              <a:xfrm>
                <a:off x="-294968" y="2405647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=256</m:t>
                      </m:r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B936B5B-42BF-4563-8FDF-1D5987DFDD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4968" y="2405647"/>
                <a:ext cx="2816942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C6C353F-1096-493A-B1B3-D77500CC4055}"/>
                  </a:ext>
                </a:extLst>
              </p:cNvPr>
              <p:cNvSpPr txBox="1"/>
              <p:nvPr/>
            </p:nvSpPr>
            <p:spPr>
              <a:xfrm>
                <a:off x="-408077" y="1829853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=64</m:t>
                      </m:r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C6C353F-1096-493A-B1B3-D77500CC40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08077" y="1829853"/>
                <a:ext cx="2816942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10CE30D8-87C3-49EA-ABEE-4EFA77B58CF7}"/>
                  </a:ext>
                </a:extLst>
              </p:cNvPr>
              <p:cNvSpPr txBox="1"/>
              <p:nvPr/>
            </p:nvSpPr>
            <p:spPr>
              <a:xfrm>
                <a:off x="-385178" y="3045214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=27</m:t>
                      </m:r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10CE30D8-87C3-49EA-ABEE-4EFA77B58C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85178" y="3045214"/>
                <a:ext cx="2816942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7171A4D-535F-40DD-A37D-4C2CA5A32714}"/>
                  </a:ext>
                </a:extLst>
              </p:cNvPr>
              <p:cNvSpPr txBox="1"/>
              <p:nvPr/>
            </p:nvSpPr>
            <p:spPr>
              <a:xfrm>
                <a:off x="-385178" y="3655214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=81</m:t>
                      </m:r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7171A4D-535F-40DD-A37D-4C2CA5A327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85178" y="3655214"/>
                <a:ext cx="2816942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F4935576-150E-4002-B29A-35F7C6EBCFA3}"/>
                  </a:ext>
                </a:extLst>
              </p:cNvPr>
              <p:cNvSpPr txBox="1"/>
              <p:nvPr/>
            </p:nvSpPr>
            <p:spPr>
              <a:xfrm>
                <a:off x="-294968" y="4317156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=243</m:t>
                      </m:r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F4935576-150E-4002-B29A-35F7C6EBCF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4968" y="4317156"/>
                <a:ext cx="2816942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05C310F6-5F22-4963-A9A7-4E1C1CFE8AFC}"/>
                  </a:ext>
                </a:extLst>
              </p:cNvPr>
              <p:cNvSpPr txBox="1"/>
              <p:nvPr/>
            </p:nvSpPr>
            <p:spPr>
              <a:xfrm>
                <a:off x="-294968" y="4926081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=256</m:t>
                      </m:r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05C310F6-5F22-4963-A9A7-4E1C1CFE8A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4968" y="4926081"/>
                <a:ext cx="2816942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1662EE6D-4D83-44C2-8C8A-DF844B854BF1}"/>
                  </a:ext>
                </a:extLst>
              </p:cNvPr>
              <p:cNvSpPr txBox="1"/>
              <p:nvPr/>
            </p:nvSpPr>
            <p:spPr>
              <a:xfrm>
                <a:off x="-294968" y="5559707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=625</m:t>
                      </m:r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1662EE6D-4D83-44C2-8C8A-DF844B854B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4968" y="5559707"/>
                <a:ext cx="2816942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EC363FF-A960-4416-8BBF-071118A01761}"/>
                  </a:ext>
                </a:extLst>
              </p:cNvPr>
              <p:cNvSpPr txBox="1"/>
              <p:nvPr/>
            </p:nvSpPr>
            <p:spPr>
              <a:xfrm>
                <a:off x="4512537" y="4520186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4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EC363FF-A960-4416-8BBF-071118A017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2537" y="4520186"/>
                <a:ext cx="2816942" cy="461665"/>
              </a:xfrm>
              <a:prstGeom prst="rect">
                <a:avLst/>
              </a:prstGeom>
              <a:blipFill>
                <a:blip r:embed="rId11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F58C214C-7EB6-4FC3-9FB5-170B6E652A6E}"/>
                  </a:ext>
                </a:extLst>
              </p:cNvPr>
              <p:cNvSpPr txBox="1"/>
              <p:nvPr/>
            </p:nvSpPr>
            <p:spPr>
              <a:xfrm>
                <a:off x="4576407" y="5761899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16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F58C214C-7EB6-4FC3-9FB5-170B6E652A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407" y="5761899"/>
                <a:ext cx="2816942" cy="461665"/>
              </a:xfrm>
              <a:prstGeom prst="rect">
                <a:avLst/>
              </a:prstGeom>
              <a:blipFill>
                <a:blip r:embed="rId12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FC1E449A-ADB9-4B6A-8A85-80F53C7D15CE}"/>
                  </a:ext>
                </a:extLst>
              </p:cNvPr>
              <p:cNvSpPr txBox="1"/>
              <p:nvPr/>
            </p:nvSpPr>
            <p:spPr>
              <a:xfrm>
                <a:off x="4633679" y="2094134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256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FC1E449A-ADB9-4B6A-8A85-80F53C7D15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3679" y="2094134"/>
                <a:ext cx="2816942" cy="461665"/>
              </a:xfrm>
              <a:prstGeom prst="rect">
                <a:avLst/>
              </a:prstGeom>
              <a:blipFill>
                <a:blip r:embed="rId13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E13D8DFD-B479-470F-B1FF-0B624C6BE63C}"/>
                  </a:ext>
                </a:extLst>
              </p:cNvPr>
              <p:cNvSpPr txBox="1"/>
              <p:nvPr/>
            </p:nvSpPr>
            <p:spPr>
              <a:xfrm>
                <a:off x="4576407" y="1497090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64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E13D8DFD-B479-470F-B1FF-0B624C6BE6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407" y="1497090"/>
                <a:ext cx="2816942" cy="461665"/>
              </a:xfrm>
              <a:prstGeom prst="rect">
                <a:avLst/>
              </a:prstGeom>
              <a:blipFill>
                <a:blip r:embed="rId14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FDA882D6-B8AB-4405-8B19-DCD3501A5C83}"/>
                  </a:ext>
                </a:extLst>
              </p:cNvPr>
              <p:cNvSpPr txBox="1"/>
              <p:nvPr/>
            </p:nvSpPr>
            <p:spPr>
              <a:xfrm>
                <a:off x="4576407" y="2641993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27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FDA882D6-B8AB-4405-8B19-DCD3501A5C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407" y="2641993"/>
                <a:ext cx="2816942" cy="461665"/>
              </a:xfrm>
              <a:prstGeom prst="rect">
                <a:avLst/>
              </a:prstGeom>
              <a:blipFill>
                <a:blip r:embed="rId15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05862B92-D248-4044-B8B1-EEFD14280D26}"/>
                  </a:ext>
                </a:extLst>
              </p:cNvPr>
              <p:cNvSpPr txBox="1"/>
              <p:nvPr/>
            </p:nvSpPr>
            <p:spPr>
              <a:xfrm>
                <a:off x="4576407" y="3884971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81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05862B92-D248-4044-B8B1-EEFD14280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407" y="3884971"/>
                <a:ext cx="2816942" cy="461665"/>
              </a:xfrm>
              <a:prstGeom prst="rect">
                <a:avLst/>
              </a:prstGeom>
              <a:blipFill>
                <a:blip r:embed="rId16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1540BDFA-6461-4B56-80A4-16F5326F9CFA}"/>
                  </a:ext>
                </a:extLst>
              </p:cNvPr>
              <p:cNvSpPr txBox="1"/>
              <p:nvPr/>
            </p:nvSpPr>
            <p:spPr>
              <a:xfrm>
                <a:off x="4633679" y="5148298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243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1540BDFA-6461-4B56-80A4-16F5326F9C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3679" y="5148298"/>
                <a:ext cx="2816942" cy="461665"/>
              </a:xfrm>
              <a:prstGeom prst="rect">
                <a:avLst/>
              </a:prstGeom>
              <a:blipFill>
                <a:blip r:embed="rId17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60B66C74-C732-476E-A497-9C2C102FB3D8}"/>
                  </a:ext>
                </a:extLst>
              </p:cNvPr>
              <p:cNvSpPr txBox="1"/>
              <p:nvPr/>
            </p:nvSpPr>
            <p:spPr>
              <a:xfrm>
                <a:off x="4633679" y="3270105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256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60B66C74-C732-476E-A497-9C2C102FB3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3679" y="3270105"/>
                <a:ext cx="2816942" cy="461665"/>
              </a:xfrm>
              <a:prstGeom prst="rect">
                <a:avLst/>
              </a:prstGeom>
              <a:blipFill>
                <a:blip r:embed="rId18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BB1D75A9-DEAF-4A1A-8515-70446EC2B398}"/>
                  </a:ext>
                </a:extLst>
              </p:cNvPr>
              <p:cNvSpPr txBox="1"/>
              <p:nvPr/>
            </p:nvSpPr>
            <p:spPr>
              <a:xfrm>
                <a:off x="4633679" y="945476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625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BB1D75A9-DEAF-4A1A-8515-70446EC2B3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3679" y="945476"/>
                <a:ext cx="2816942" cy="461665"/>
              </a:xfrm>
              <a:prstGeom prst="rect">
                <a:avLst/>
              </a:prstGeom>
              <a:blipFill>
                <a:blip r:embed="rId19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7C618D5-86BA-4BC2-B119-3C05EBE373CA}"/>
              </a:ext>
            </a:extLst>
          </p:cNvPr>
          <p:cNvCxnSpPr/>
          <p:nvPr/>
        </p:nvCxnSpPr>
        <p:spPr>
          <a:xfrm>
            <a:off x="4365523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DF5DE7D0-8515-40F4-854C-2BCFB0AEB39E}"/>
              </a:ext>
            </a:extLst>
          </p:cNvPr>
          <p:cNvSpPr txBox="1"/>
          <p:nvPr/>
        </p:nvSpPr>
        <p:spPr>
          <a:xfrm>
            <a:off x="4375397" y="118755"/>
            <a:ext cx="4778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mbria" panose="02040503050406030204" pitchFamily="18" charset="0"/>
                <a:ea typeface="Cambria" panose="02040503050406030204" pitchFamily="18" charset="0"/>
              </a:rPr>
              <a:t>Put these into your calculator and match them up to the LHS. What do you notice?</a:t>
            </a:r>
          </a:p>
        </p:txBody>
      </p:sp>
    </p:spTree>
    <p:extLst>
      <p:ext uri="{BB962C8B-B14F-4D97-AF65-F5344CB8AC3E}">
        <p14:creationId xmlns:p14="http://schemas.microsoft.com/office/powerpoint/2010/main" val="1249533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E97A71-E158-43E8-BAAB-01D5FD3FF68C}"/>
              </a:ext>
            </a:extLst>
          </p:cNvPr>
          <p:cNvSpPr txBox="1"/>
          <p:nvPr/>
        </p:nvSpPr>
        <p:spPr>
          <a:xfrm>
            <a:off x="167110" y="122657"/>
            <a:ext cx="3785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mbria" panose="02040503050406030204" pitchFamily="18" charset="0"/>
                <a:ea typeface="Cambria" panose="02040503050406030204" pitchFamily="18" charset="0"/>
              </a:rPr>
              <a:t>Solve the following equations: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F27FF17-9F05-4E3E-8A84-14ADFD901BE1}"/>
                  </a:ext>
                </a:extLst>
              </p:cNvPr>
              <p:cNvSpPr txBox="1"/>
              <p:nvPr/>
            </p:nvSpPr>
            <p:spPr>
              <a:xfrm>
                <a:off x="-408077" y="714644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F27FF17-9F05-4E3E-8A84-14ADFD901B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08077" y="714644"/>
                <a:ext cx="2816942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4252F24-7BCC-465A-A4C8-5D2DFCCD87CD}"/>
                  </a:ext>
                </a:extLst>
              </p:cNvPr>
              <p:cNvSpPr txBox="1"/>
              <p:nvPr/>
            </p:nvSpPr>
            <p:spPr>
              <a:xfrm>
                <a:off x="-408077" y="1266155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4252F24-7BCC-465A-A4C8-5D2DFCCD87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08077" y="1266155"/>
                <a:ext cx="2816942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B936B5B-42BF-4563-8FDF-1D5987DFDD41}"/>
                  </a:ext>
                </a:extLst>
              </p:cNvPr>
              <p:cNvSpPr txBox="1"/>
              <p:nvPr/>
            </p:nvSpPr>
            <p:spPr>
              <a:xfrm>
                <a:off x="-294968" y="2405647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=256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B936B5B-42BF-4563-8FDF-1D5987DFDD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4968" y="2405647"/>
                <a:ext cx="2816942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C6C353F-1096-493A-B1B3-D77500CC4055}"/>
                  </a:ext>
                </a:extLst>
              </p:cNvPr>
              <p:cNvSpPr txBox="1"/>
              <p:nvPr/>
            </p:nvSpPr>
            <p:spPr>
              <a:xfrm>
                <a:off x="-408077" y="1829853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=64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C6C353F-1096-493A-B1B3-D77500CC40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08077" y="1829853"/>
                <a:ext cx="2816942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10CE30D8-87C3-49EA-ABEE-4EFA77B58CF7}"/>
                  </a:ext>
                </a:extLst>
              </p:cNvPr>
              <p:cNvSpPr txBox="1"/>
              <p:nvPr/>
            </p:nvSpPr>
            <p:spPr>
              <a:xfrm>
                <a:off x="-385178" y="3045214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=27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10CE30D8-87C3-49EA-ABEE-4EFA77B58C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85178" y="3045214"/>
                <a:ext cx="2816942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7171A4D-535F-40DD-A37D-4C2CA5A32714}"/>
                  </a:ext>
                </a:extLst>
              </p:cNvPr>
              <p:cNvSpPr txBox="1"/>
              <p:nvPr/>
            </p:nvSpPr>
            <p:spPr>
              <a:xfrm>
                <a:off x="-385178" y="3655214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=81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7171A4D-535F-40DD-A37D-4C2CA5A327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85178" y="3655214"/>
                <a:ext cx="2816942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F4935576-150E-4002-B29A-35F7C6EBCFA3}"/>
                  </a:ext>
                </a:extLst>
              </p:cNvPr>
              <p:cNvSpPr txBox="1"/>
              <p:nvPr/>
            </p:nvSpPr>
            <p:spPr>
              <a:xfrm>
                <a:off x="-294968" y="4317156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=243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F4935576-150E-4002-B29A-35F7C6EBCF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4968" y="4317156"/>
                <a:ext cx="2816942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05C310F6-5F22-4963-A9A7-4E1C1CFE8AFC}"/>
                  </a:ext>
                </a:extLst>
              </p:cNvPr>
              <p:cNvSpPr txBox="1"/>
              <p:nvPr/>
            </p:nvSpPr>
            <p:spPr>
              <a:xfrm>
                <a:off x="-294968" y="4926081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=256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05C310F6-5F22-4963-A9A7-4E1C1CFE8A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4968" y="4926081"/>
                <a:ext cx="2816942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1662EE6D-4D83-44C2-8C8A-DF844B854BF1}"/>
                  </a:ext>
                </a:extLst>
              </p:cNvPr>
              <p:cNvSpPr txBox="1"/>
              <p:nvPr/>
            </p:nvSpPr>
            <p:spPr>
              <a:xfrm>
                <a:off x="-294968" y="5559707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=625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1662EE6D-4D83-44C2-8C8A-DF844B854B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4968" y="5559707"/>
                <a:ext cx="2816942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EC363FF-A960-4416-8BBF-071118A01761}"/>
                  </a:ext>
                </a:extLst>
              </p:cNvPr>
              <p:cNvSpPr txBox="1"/>
              <p:nvPr/>
            </p:nvSpPr>
            <p:spPr>
              <a:xfrm>
                <a:off x="4508847" y="4520186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4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EC363FF-A960-4416-8BBF-071118A017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8847" y="4520186"/>
                <a:ext cx="2816942" cy="461665"/>
              </a:xfrm>
              <a:prstGeom prst="rect">
                <a:avLst/>
              </a:prstGeom>
              <a:blipFill>
                <a:blip r:embed="rId11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F58C214C-7EB6-4FC3-9FB5-170B6E652A6E}"/>
                  </a:ext>
                </a:extLst>
              </p:cNvPr>
              <p:cNvSpPr txBox="1"/>
              <p:nvPr/>
            </p:nvSpPr>
            <p:spPr>
              <a:xfrm>
                <a:off x="4572717" y="5761899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16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F58C214C-7EB6-4FC3-9FB5-170B6E652A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717" y="5761899"/>
                <a:ext cx="2816942" cy="461665"/>
              </a:xfrm>
              <a:prstGeom prst="rect">
                <a:avLst/>
              </a:prstGeom>
              <a:blipFill>
                <a:blip r:embed="rId12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FC1E449A-ADB9-4B6A-8A85-80F53C7D15CE}"/>
                  </a:ext>
                </a:extLst>
              </p:cNvPr>
              <p:cNvSpPr txBox="1"/>
              <p:nvPr/>
            </p:nvSpPr>
            <p:spPr>
              <a:xfrm>
                <a:off x="4629989" y="2094134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256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FC1E449A-ADB9-4B6A-8A85-80F53C7D15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989" y="2094134"/>
                <a:ext cx="2816942" cy="461665"/>
              </a:xfrm>
              <a:prstGeom prst="rect">
                <a:avLst/>
              </a:prstGeom>
              <a:blipFill>
                <a:blip r:embed="rId13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E13D8DFD-B479-470F-B1FF-0B624C6BE63C}"/>
                  </a:ext>
                </a:extLst>
              </p:cNvPr>
              <p:cNvSpPr txBox="1"/>
              <p:nvPr/>
            </p:nvSpPr>
            <p:spPr>
              <a:xfrm>
                <a:off x="4572717" y="1497090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64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E13D8DFD-B479-470F-B1FF-0B624C6BE6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717" y="1497090"/>
                <a:ext cx="2816942" cy="461665"/>
              </a:xfrm>
              <a:prstGeom prst="rect">
                <a:avLst/>
              </a:prstGeom>
              <a:blipFill>
                <a:blip r:embed="rId14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FDA882D6-B8AB-4405-8B19-DCD3501A5C83}"/>
                  </a:ext>
                </a:extLst>
              </p:cNvPr>
              <p:cNvSpPr txBox="1"/>
              <p:nvPr/>
            </p:nvSpPr>
            <p:spPr>
              <a:xfrm>
                <a:off x="4572717" y="2641993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27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FDA882D6-B8AB-4405-8B19-DCD3501A5C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717" y="2641993"/>
                <a:ext cx="2816942" cy="461665"/>
              </a:xfrm>
              <a:prstGeom prst="rect">
                <a:avLst/>
              </a:prstGeom>
              <a:blipFill>
                <a:blip r:embed="rId15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05862B92-D248-4044-B8B1-EEFD14280D26}"/>
                  </a:ext>
                </a:extLst>
              </p:cNvPr>
              <p:cNvSpPr txBox="1"/>
              <p:nvPr/>
            </p:nvSpPr>
            <p:spPr>
              <a:xfrm>
                <a:off x="4572717" y="3884971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81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05862B92-D248-4044-B8B1-EEFD14280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717" y="3884971"/>
                <a:ext cx="2816942" cy="461665"/>
              </a:xfrm>
              <a:prstGeom prst="rect">
                <a:avLst/>
              </a:prstGeom>
              <a:blipFill>
                <a:blip r:embed="rId16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1540BDFA-6461-4B56-80A4-16F5326F9CFA}"/>
                  </a:ext>
                </a:extLst>
              </p:cNvPr>
              <p:cNvSpPr txBox="1"/>
              <p:nvPr/>
            </p:nvSpPr>
            <p:spPr>
              <a:xfrm>
                <a:off x="4629989" y="5148298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243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1540BDFA-6461-4B56-80A4-16F5326F9C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989" y="5148298"/>
                <a:ext cx="2816942" cy="461665"/>
              </a:xfrm>
              <a:prstGeom prst="rect">
                <a:avLst/>
              </a:prstGeom>
              <a:blipFill>
                <a:blip r:embed="rId17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60B66C74-C732-476E-A497-9C2C102FB3D8}"/>
                  </a:ext>
                </a:extLst>
              </p:cNvPr>
              <p:cNvSpPr txBox="1"/>
              <p:nvPr/>
            </p:nvSpPr>
            <p:spPr>
              <a:xfrm>
                <a:off x="4629989" y="3270105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256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60B66C74-C732-476E-A497-9C2C102FB3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989" y="3270105"/>
                <a:ext cx="2816942" cy="461665"/>
              </a:xfrm>
              <a:prstGeom prst="rect">
                <a:avLst/>
              </a:prstGeom>
              <a:blipFill>
                <a:blip r:embed="rId18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BB1D75A9-DEAF-4A1A-8515-70446EC2B398}"/>
                  </a:ext>
                </a:extLst>
              </p:cNvPr>
              <p:cNvSpPr txBox="1"/>
              <p:nvPr/>
            </p:nvSpPr>
            <p:spPr>
              <a:xfrm>
                <a:off x="4629989" y="945476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625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BB1D75A9-DEAF-4A1A-8515-70446EC2B3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989" y="945476"/>
                <a:ext cx="2816942" cy="461665"/>
              </a:xfrm>
              <a:prstGeom prst="rect">
                <a:avLst/>
              </a:prstGeom>
              <a:blipFill>
                <a:blip r:embed="rId19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7C618D5-86BA-4BC2-B119-3C05EBE373CA}"/>
              </a:ext>
            </a:extLst>
          </p:cNvPr>
          <p:cNvCxnSpPr/>
          <p:nvPr/>
        </p:nvCxnSpPr>
        <p:spPr>
          <a:xfrm>
            <a:off x="4365523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DF5DE7D0-8515-40F4-854C-2BCFB0AEB39E}"/>
              </a:ext>
            </a:extLst>
          </p:cNvPr>
          <p:cNvSpPr txBox="1"/>
          <p:nvPr/>
        </p:nvSpPr>
        <p:spPr>
          <a:xfrm>
            <a:off x="4375397" y="118755"/>
            <a:ext cx="4778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mbria" panose="02040503050406030204" pitchFamily="18" charset="0"/>
                <a:ea typeface="Cambria" panose="02040503050406030204" pitchFamily="18" charset="0"/>
              </a:rPr>
              <a:t>Put these into your calculator and match them up to the LHS. What do you notice?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F5194D9-E330-4650-803C-A77B3A46CB7C}"/>
                  </a:ext>
                </a:extLst>
              </p:cNvPr>
              <p:cNvSpPr txBox="1"/>
              <p:nvPr/>
            </p:nvSpPr>
            <p:spPr>
              <a:xfrm>
                <a:off x="1435143" y="687233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F5194D9-E330-4650-803C-A77B3A46CB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143" y="687233"/>
                <a:ext cx="2816942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3A546C5-3CDC-4D5D-BEF1-FF6EC0E5E6A6}"/>
                  </a:ext>
                </a:extLst>
              </p:cNvPr>
              <p:cNvSpPr txBox="1"/>
              <p:nvPr/>
            </p:nvSpPr>
            <p:spPr>
              <a:xfrm>
                <a:off x="1458373" y="3020364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3A546C5-3CDC-4D5D-BEF1-FF6EC0E5E6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8373" y="3020364"/>
                <a:ext cx="2816942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2EBEDD8-A86F-4079-AC4D-C95056EBF09F}"/>
                  </a:ext>
                </a:extLst>
              </p:cNvPr>
              <p:cNvSpPr txBox="1"/>
              <p:nvPr/>
            </p:nvSpPr>
            <p:spPr>
              <a:xfrm>
                <a:off x="1489977" y="3630513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2EBEDD8-A86F-4079-AC4D-C95056EBF0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9977" y="3630513"/>
                <a:ext cx="2816942" cy="46166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2A487C9-1E3B-4213-BDC8-18E8B06F9ADD}"/>
                  </a:ext>
                </a:extLst>
              </p:cNvPr>
              <p:cNvSpPr txBox="1"/>
              <p:nvPr/>
            </p:nvSpPr>
            <p:spPr>
              <a:xfrm>
                <a:off x="1526458" y="4897440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2A487C9-1E3B-4213-BDC8-18E8B06F9A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458" y="4897440"/>
                <a:ext cx="2816942" cy="46166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1C3345C-1393-4AA3-AD7D-2C42F631C09C}"/>
                  </a:ext>
                </a:extLst>
              </p:cNvPr>
              <p:cNvSpPr txBox="1"/>
              <p:nvPr/>
            </p:nvSpPr>
            <p:spPr>
              <a:xfrm>
                <a:off x="1492085" y="4292455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1C3345C-1393-4AA3-AD7D-2C42F631C0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085" y="4292455"/>
                <a:ext cx="2816942" cy="46166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CB95614-54BA-411E-9DEE-1DC4EE92AE0F}"/>
                  </a:ext>
                </a:extLst>
              </p:cNvPr>
              <p:cNvSpPr txBox="1"/>
              <p:nvPr/>
            </p:nvSpPr>
            <p:spPr>
              <a:xfrm>
                <a:off x="1548581" y="5531066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CB95614-54BA-411E-9DEE-1DC4EE92AE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8581" y="5531066"/>
                <a:ext cx="2816942" cy="461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C8FFAA7-E1E3-47A3-80EF-A3BF37B1FA92}"/>
                  </a:ext>
                </a:extLst>
              </p:cNvPr>
              <p:cNvSpPr txBox="1"/>
              <p:nvPr/>
            </p:nvSpPr>
            <p:spPr>
              <a:xfrm>
                <a:off x="1435143" y="1266155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C8FFAA7-E1E3-47A3-80EF-A3BF37B1FA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143" y="1266155"/>
                <a:ext cx="2816942" cy="461665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CACA715-08B4-4D42-8C7F-E5C49B6A96D9}"/>
                  </a:ext>
                </a:extLst>
              </p:cNvPr>
              <p:cNvSpPr txBox="1"/>
              <p:nvPr/>
            </p:nvSpPr>
            <p:spPr>
              <a:xfrm>
                <a:off x="1454789" y="1817666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CACA715-08B4-4D42-8C7F-E5C49B6A96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4789" y="1817666"/>
                <a:ext cx="2816942" cy="461665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2B6AFAE-38A1-42A2-A494-6DAF685EEC76}"/>
                  </a:ext>
                </a:extLst>
              </p:cNvPr>
              <p:cNvSpPr txBox="1"/>
              <p:nvPr/>
            </p:nvSpPr>
            <p:spPr>
              <a:xfrm>
                <a:off x="1467465" y="2338283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2B6AFAE-38A1-42A2-A494-6DAF685EEC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7465" y="2338283"/>
                <a:ext cx="2816942" cy="46166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D63C82A0-FC94-4230-B0C1-FB5FCA90D0AF}"/>
                  </a:ext>
                </a:extLst>
              </p:cNvPr>
              <p:cNvSpPr txBox="1"/>
              <p:nvPr/>
            </p:nvSpPr>
            <p:spPr>
              <a:xfrm>
                <a:off x="6440170" y="4533683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D63C82A0-FC94-4230-B0C1-FB5FCA90D0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0170" y="4533683"/>
                <a:ext cx="2816942" cy="461665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20181C8-DC15-4205-93FD-8B502B03F5A2}"/>
                  </a:ext>
                </a:extLst>
              </p:cNvPr>
              <p:cNvSpPr txBox="1"/>
              <p:nvPr/>
            </p:nvSpPr>
            <p:spPr>
              <a:xfrm>
                <a:off x="6552621" y="5807723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20181C8-DC15-4205-93FD-8B502B03F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2621" y="5807723"/>
                <a:ext cx="2816942" cy="461665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B66D463-C6D4-4B21-ADE5-A9366A1C2730}"/>
                  </a:ext>
                </a:extLst>
              </p:cNvPr>
              <p:cNvSpPr txBox="1"/>
              <p:nvPr/>
            </p:nvSpPr>
            <p:spPr>
              <a:xfrm>
                <a:off x="6602401" y="2027900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=256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B66D463-C6D4-4B21-ADE5-A9366A1C27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2401" y="2027900"/>
                <a:ext cx="2816942" cy="461665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1B9C71A-5126-4046-9226-5760B7580338}"/>
                  </a:ext>
                </a:extLst>
              </p:cNvPr>
              <p:cNvSpPr txBox="1"/>
              <p:nvPr/>
            </p:nvSpPr>
            <p:spPr>
              <a:xfrm>
                <a:off x="6552621" y="1507044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=64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1B9C71A-5126-4046-9226-5760B75803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2621" y="1507044"/>
                <a:ext cx="2816942" cy="461665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FCBF4609-2CC2-4BE0-8ABA-811CD2D62F13}"/>
                  </a:ext>
                </a:extLst>
              </p:cNvPr>
              <p:cNvSpPr txBox="1"/>
              <p:nvPr/>
            </p:nvSpPr>
            <p:spPr>
              <a:xfrm>
                <a:off x="6547744" y="2592971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=27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FCBF4609-2CC2-4BE0-8ABA-811CD2D62F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744" y="2592971"/>
                <a:ext cx="2816942" cy="461665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D6671F8B-E982-47D8-9FEE-F01AD0BC9359}"/>
                  </a:ext>
                </a:extLst>
              </p:cNvPr>
              <p:cNvSpPr txBox="1"/>
              <p:nvPr/>
            </p:nvSpPr>
            <p:spPr>
              <a:xfrm>
                <a:off x="6552621" y="3923372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=81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D6671F8B-E982-47D8-9FEE-F01AD0BC93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2621" y="3923372"/>
                <a:ext cx="2816942" cy="461665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A8EA69F-EBCB-4F11-A9E9-7E1C102E82C3}"/>
                  </a:ext>
                </a:extLst>
              </p:cNvPr>
              <p:cNvSpPr txBox="1"/>
              <p:nvPr/>
            </p:nvSpPr>
            <p:spPr>
              <a:xfrm>
                <a:off x="6602401" y="5143994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=243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A8EA69F-EBCB-4F11-A9E9-7E1C102E82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2401" y="5143994"/>
                <a:ext cx="2816942" cy="461665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F048AE94-67E9-4A8E-B856-593472A7B696}"/>
                  </a:ext>
                </a:extLst>
              </p:cNvPr>
              <p:cNvSpPr txBox="1"/>
              <p:nvPr/>
            </p:nvSpPr>
            <p:spPr>
              <a:xfrm>
                <a:off x="6582777" y="3286103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=256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F048AE94-67E9-4A8E-B856-593472A7B6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2777" y="3286103"/>
                <a:ext cx="2816942" cy="461665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E04EEFA5-9DC9-4B52-8A39-D06548DD1FC0}"/>
                  </a:ext>
                </a:extLst>
              </p:cNvPr>
              <p:cNvSpPr txBox="1"/>
              <p:nvPr/>
            </p:nvSpPr>
            <p:spPr>
              <a:xfrm>
                <a:off x="6602401" y="945845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=625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E04EEFA5-9DC9-4B52-8A39-D06548DD1F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2401" y="945845"/>
                <a:ext cx="2816942" cy="461665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9000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115124" y="349752"/>
            <a:ext cx="94565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latin typeface="Calibri" panose="020F0502020204030204"/>
              </a:rPr>
              <a:t>Use the log function on your calculator to solve the following equations:</a:t>
            </a:r>
            <a:endParaRPr kumimoji="0" lang="en-GB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0B2F56F-A2B4-4912-8449-ABAD7C67F0DF}"/>
                  </a:ext>
                </a:extLst>
              </p:cNvPr>
              <p:cNvSpPr txBox="1"/>
              <p:nvPr/>
            </p:nvSpPr>
            <p:spPr>
              <a:xfrm>
                <a:off x="357880" y="1645623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1.5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0B2F56F-A2B4-4912-8449-ABAD7C67F0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80" y="1645623"/>
                <a:ext cx="2816942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0675DF1-0326-4863-8E76-AFBB1D57B017}"/>
                  </a:ext>
                </a:extLst>
              </p:cNvPr>
              <p:cNvSpPr txBox="1"/>
              <p:nvPr/>
            </p:nvSpPr>
            <p:spPr>
              <a:xfrm>
                <a:off x="431622" y="2884378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7.3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=352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0675DF1-0326-4863-8E76-AFBB1D57B0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22" y="2884378"/>
                <a:ext cx="2816942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8E10642-B117-430F-8752-EEC2E86E3CFC}"/>
                  </a:ext>
                </a:extLst>
              </p:cNvPr>
              <p:cNvSpPr txBox="1"/>
              <p:nvPr/>
            </p:nvSpPr>
            <p:spPr>
              <a:xfrm>
                <a:off x="538154" y="4680005"/>
                <a:ext cx="2816942" cy="858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  <m:sup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=0.0999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8E10642-B117-430F-8752-EEC2E86E3C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154" y="4680005"/>
                <a:ext cx="2816942" cy="8585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A2EB690-FF8C-4E92-8C37-B27AFD66FEF3}"/>
                  </a:ext>
                </a:extLst>
              </p:cNvPr>
              <p:cNvSpPr txBox="1"/>
              <p:nvPr/>
            </p:nvSpPr>
            <p:spPr>
              <a:xfrm>
                <a:off x="431622" y="3574903"/>
                <a:ext cx="2816942" cy="858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  <m:sup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=0.035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A2EB690-FF8C-4E92-8C37-B27AFD66FE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22" y="3574903"/>
                <a:ext cx="2816942" cy="8585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C7330F6-E08D-49B7-8474-389297E36D7C}"/>
                  </a:ext>
                </a:extLst>
              </p:cNvPr>
              <p:cNvSpPr txBox="1"/>
              <p:nvPr/>
            </p:nvSpPr>
            <p:spPr>
              <a:xfrm>
                <a:off x="357880" y="2271051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2.4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=76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C7330F6-E08D-49B7-8474-389297E36D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80" y="2271051"/>
                <a:ext cx="2816942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9589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115124" y="349752"/>
            <a:ext cx="94565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latin typeface="Calibri" panose="020F0502020204030204"/>
              </a:rPr>
              <a:t>Use the log function on your calculator to solve the following equations:</a:t>
            </a:r>
            <a:endParaRPr kumimoji="0" lang="en-GB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0B2F56F-A2B4-4912-8449-ABAD7C67F0DF}"/>
                  </a:ext>
                </a:extLst>
              </p:cNvPr>
              <p:cNvSpPr txBox="1"/>
              <p:nvPr/>
            </p:nvSpPr>
            <p:spPr>
              <a:xfrm>
                <a:off x="357880" y="1645623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1.5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0B2F56F-A2B4-4912-8449-ABAD7C67F0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80" y="1645623"/>
                <a:ext cx="2816942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0675DF1-0326-4863-8E76-AFBB1D57B017}"/>
                  </a:ext>
                </a:extLst>
              </p:cNvPr>
              <p:cNvSpPr txBox="1"/>
              <p:nvPr/>
            </p:nvSpPr>
            <p:spPr>
              <a:xfrm>
                <a:off x="431622" y="2884378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7.3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=352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0675DF1-0326-4863-8E76-AFBB1D57B0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22" y="2884378"/>
                <a:ext cx="2816942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8E10642-B117-430F-8752-EEC2E86E3CFC}"/>
                  </a:ext>
                </a:extLst>
              </p:cNvPr>
              <p:cNvSpPr txBox="1"/>
              <p:nvPr/>
            </p:nvSpPr>
            <p:spPr>
              <a:xfrm>
                <a:off x="538154" y="4680005"/>
                <a:ext cx="2816942" cy="858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  <m:sup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=0.0999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8E10642-B117-430F-8752-EEC2E86E3C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154" y="4680005"/>
                <a:ext cx="2816942" cy="8585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A2EB690-FF8C-4E92-8C37-B27AFD66FEF3}"/>
                  </a:ext>
                </a:extLst>
              </p:cNvPr>
              <p:cNvSpPr txBox="1"/>
              <p:nvPr/>
            </p:nvSpPr>
            <p:spPr>
              <a:xfrm>
                <a:off x="431622" y="3574903"/>
                <a:ext cx="2816942" cy="858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  <m:sup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=0.035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A2EB690-FF8C-4E92-8C37-B27AFD66FE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22" y="3574903"/>
                <a:ext cx="2816942" cy="8585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C7330F6-E08D-49B7-8474-389297E36D7C}"/>
                  </a:ext>
                </a:extLst>
              </p:cNvPr>
              <p:cNvSpPr txBox="1"/>
              <p:nvPr/>
            </p:nvSpPr>
            <p:spPr>
              <a:xfrm>
                <a:off x="357880" y="2271051"/>
                <a:ext cx="2816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2.4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=76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C7330F6-E08D-49B7-8474-389297E36D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80" y="2271051"/>
                <a:ext cx="2816942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3F6A81A6-0016-42AE-97E6-E79527CF9DB0}"/>
              </a:ext>
            </a:extLst>
          </p:cNvPr>
          <p:cNvSpPr txBox="1"/>
          <p:nvPr/>
        </p:nvSpPr>
        <p:spPr>
          <a:xfrm>
            <a:off x="2993924" y="1645623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7.84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9C8E68-EE3D-47A5-BFAC-6106164F3F05}"/>
              </a:ext>
            </a:extLst>
          </p:cNvPr>
          <p:cNvSpPr txBox="1"/>
          <p:nvPr/>
        </p:nvSpPr>
        <p:spPr>
          <a:xfrm>
            <a:off x="2993924" y="225410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4.95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22DE293-310A-4BA8-9A68-83680F49C365}"/>
              </a:ext>
            </a:extLst>
          </p:cNvPr>
          <p:cNvSpPr txBox="1"/>
          <p:nvPr/>
        </p:nvSpPr>
        <p:spPr>
          <a:xfrm>
            <a:off x="2993924" y="2879536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2.94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31EF3E-7641-4B21-908D-57C4AD048E78}"/>
              </a:ext>
            </a:extLst>
          </p:cNvPr>
          <p:cNvSpPr txBox="1"/>
          <p:nvPr/>
        </p:nvSpPr>
        <p:spPr>
          <a:xfrm>
            <a:off x="2993924" y="3773354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4.84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1D347DE-44A0-4094-9633-21B86BF94945}"/>
              </a:ext>
            </a:extLst>
          </p:cNvPr>
          <p:cNvSpPr txBox="1"/>
          <p:nvPr/>
        </p:nvSpPr>
        <p:spPr>
          <a:xfrm>
            <a:off x="2993924" y="4878456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2.10</a:t>
            </a:r>
          </a:p>
        </p:txBody>
      </p:sp>
    </p:spTree>
    <p:extLst>
      <p:ext uri="{BB962C8B-B14F-4D97-AF65-F5344CB8AC3E}">
        <p14:creationId xmlns:p14="http://schemas.microsoft.com/office/powerpoint/2010/main" val="2006584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746</TotalTime>
  <Words>265</Words>
  <Application>Microsoft Office PowerPoint</Application>
  <PresentationFormat>On-screen Show (4:3)</PresentationFormat>
  <Paragraphs>87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Cambria Math</vt:lpstr>
      <vt:lpstr>Office Theme</vt:lpstr>
      <vt:lpstr>Logarithms:  Introduction to logarithms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78</cp:revision>
  <dcterms:created xsi:type="dcterms:W3CDTF">2018-01-26T08:52:52Z</dcterms:created>
  <dcterms:modified xsi:type="dcterms:W3CDTF">2018-07-03T07:13:05Z</dcterms:modified>
</cp:coreProperties>
</file>