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324" r:id="rId2"/>
    <p:sldId id="327" r:id="rId3"/>
    <p:sldId id="341" r:id="rId4"/>
    <p:sldId id="330" r:id="rId5"/>
    <p:sldId id="342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89362" autoAdjust="0"/>
  </p:normalViewPr>
  <p:slideViewPr>
    <p:cSldViewPr snapToGrid="0">
      <p:cViewPr varScale="1">
        <p:scale>
          <a:sx n="65" d="100"/>
          <a:sy n="65" d="100"/>
        </p:scale>
        <p:origin x="1560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01/07/2018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860718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01/07/2018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01/07/2018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01/07/2018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01/07/2018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01/07/2018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01/07/2018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01/07/2018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01/07/2018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01/07/2018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01/07/2018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01/07/2018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01/07/2018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1633" y="133542"/>
            <a:ext cx="7320732" cy="1386864"/>
          </a:xfrm>
        </p:spPr>
        <p:txBody>
          <a:bodyPr>
            <a:norm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Power law of logarithms: </a:t>
            </a:r>
            <a:br>
              <a:rPr lang="en-GB" sz="4400" b="1" dirty="0">
                <a:solidFill>
                  <a:schemeClr val="bg1"/>
                </a:solidFill>
              </a:rPr>
            </a:br>
            <a:r>
              <a:rPr lang="en-GB" sz="4400" b="1" dirty="0">
                <a:solidFill>
                  <a:schemeClr val="bg1"/>
                </a:solidFill>
              </a:rPr>
              <a:t>Is this correct?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1C85D2DF-C609-4143-8DDC-2A4F71714AEA}"/>
              </a:ext>
            </a:extLst>
          </p:cNvPr>
          <p:cNvSpPr txBox="1">
            <a:spLocks/>
          </p:cNvSpPr>
          <p:nvPr/>
        </p:nvSpPr>
        <p:spPr>
          <a:xfrm>
            <a:off x="588257" y="6150216"/>
            <a:ext cx="7967485" cy="55415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For more videos visit </a:t>
            </a: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mrbartonmaths.com/videos</a:t>
            </a: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6B83073F-54EB-4BAA-B9A1-177FE7B3603C}"/>
              </a:ext>
            </a:extLst>
          </p:cNvPr>
          <p:cNvGrpSpPr/>
          <p:nvPr/>
        </p:nvGrpSpPr>
        <p:grpSpPr>
          <a:xfrm>
            <a:off x="1298986" y="2115487"/>
            <a:ext cx="6546029" cy="393460"/>
            <a:chOff x="1328804" y="2115487"/>
            <a:chExt cx="6546029" cy="393460"/>
          </a:xfrm>
        </p:grpSpPr>
        <p:sp>
          <p:nvSpPr>
            <p:cNvPr id="4" name="Title 1">
              <a:extLst>
                <a:ext uri="{FF2B5EF4-FFF2-40B4-BE49-F238E27FC236}">
                  <a16:creationId xmlns:a16="http://schemas.microsoft.com/office/drawing/2014/main" id="{488B4450-FA42-4E6C-85FF-547FED49AD1C}"/>
                </a:ext>
              </a:extLst>
            </p:cNvPr>
            <p:cNvSpPr txBox="1">
              <a:spLocks/>
            </p:cNvSpPr>
            <p:nvPr/>
          </p:nvSpPr>
          <p:spPr>
            <a:xfrm>
              <a:off x="1328804" y="2115487"/>
              <a:ext cx="2070380" cy="393460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rmAutofit fontScale="97500" lnSpcReduction="10000"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j-ea"/>
                  <a:cs typeface="+mj-cs"/>
                </a:rPr>
                <a:t>True/false</a:t>
              </a:r>
            </a:p>
          </p:txBody>
        </p:sp>
        <p:sp>
          <p:nvSpPr>
            <p:cNvPr id="13" name="Title 1">
              <a:extLst>
                <a:ext uri="{FF2B5EF4-FFF2-40B4-BE49-F238E27FC236}">
                  <a16:creationId xmlns:a16="http://schemas.microsoft.com/office/drawing/2014/main" id="{A741C9B5-107A-4237-A699-B03FDE924B02}"/>
                </a:ext>
              </a:extLst>
            </p:cNvPr>
            <p:cNvSpPr txBox="1">
              <a:spLocks/>
            </p:cNvSpPr>
            <p:nvPr/>
          </p:nvSpPr>
          <p:spPr>
            <a:xfrm>
              <a:off x="3566629" y="2115487"/>
              <a:ext cx="2070380" cy="393460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rmAutofit fontScale="97500" lnSpcReduction="10000"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j-ea"/>
                  <a:cs typeface="+mj-cs"/>
                </a:rPr>
                <a:t>Reflect</a:t>
              </a:r>
            </a:p>
          </p:txBody>
        </p:sp>
        <p:sp>
          <p:nvSpPr>
            <p:cNvPr id="14" name="Title 1">
              <a:extLst>
                <a:ext uri="{FF2B5EF4-FFF2-40B4-BE49-F238E27FC236}">
                  <a16:creationId xmlns:a16="http://schemas.microsoft.com/office/drawing/2014/main" id="{F1EF6F7E-60A8-4269-B56D-EA7FDB31BFB9}"/>
                </a:ext>
              </a:extLst>
            </p:cNvPr>
            <p:cNvSpPr txBox="1">
              <a:spLocks/>
            </p:cNvSpPr>
            <p:nvPr/>
          </p:nvSpPr>
          <p:spPr>
            <a:xfrm>
              <a:off x="5804453" y="2115487"/>
              <a:ext cx="2070380" cy="393460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rmAutofit fontScale="97500" lnSpcReduction="10000"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j-ea"/>
                  <a:cs typeface="+mj-cs"/>
                </a:rPr>
                <a:t>Your Turn</a:t>
              </a:r>
            </a:p>
          </p:txBody>
        </p:sp>
      </p:grpSp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3938" y="2535268"/>
            <a:ext cx="914400" cy="914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36F538C6-D28C-44E1-BF20-974AD3DDD2A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6976" y="2618355"/>
            <a:ext cx="914400" cy="914400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55330771-47CC-44C6-A27A-95A3B765E3D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5667" y="2657475"/>
            <a:ext cx="692666" cy="692666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1D692EE5-47D9-47BF-B144-AECEDD7A6514}"/>
              </a:ext>
            </a:extLst>
          </p:cNvPr>
          <p:cNvSpPr txBox="1"/>
          <p:nvPr/>
        </p:nvSpPr>
        <p:spPr>
          <a:xfrm rot="16200000">
            <a:off x="-269904" y="6218761"/>
            <a:ext cx="909144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00B050"/>
                </a:solidFill>
              </a:rPr>
              <a:t>  Rule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D36FA844-72C8-49A3-A6E5-0BF8408E7F07}"/>
                  </a:ext>
                </a:extLst>
              </p:cNvPr>
              <p:cNvSpPr txBox="1"/>
              <p:nvPr/>
            </p:nvSpPr>
            <p:spPr>
              <a:xfrm>
                <a:off x="2654708" y="3751241"/>
                <a:ext cx="3834581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8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GB" sz="280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GB" sz="2800" i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GB" sz="28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fName>
                        <m:e>
                          <m:sSup>
                            <m:sSupPr>
                              <m:ctrlPr>
                                <a:rPr lang="en-GB" sz="28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8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6</m:t>
                              </m:r>
                            </m:e>
                            <m:sup>
                              <m:r>
                                <a:rPr lang="en-GB" sz="28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  <m:r>
                            <a:rPr lang="en-GB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=?</m:t>
                          </m:r>
                        </m:e>
                      </m:func>
                    </m:oMath>
                  </m:oMathPara>
                </a14:m>
                <a:endParaRPr lang="en-GB" sz="2800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D36FA844-72C8-49A3-A6E5-0BF8408E7F0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54708" y="3751241"/>
                <a:ext cx="3834581" cy="52322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B841F4F4-3A02-4A2D-9ABB-39E23EAA2E14}"/>
                  </a:ext>
                </a:extLst>
              </p:cNvPr>
              <p:cNvSpPr txBox="1"/>
              <p:nvPr/>
            </p:nvSpPr>
            <p:spPr>
              <a:xfrm>
                <a:off x="2654708" y="4400640"/>
                <a:ext cx="3834581" cy="5827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8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GB" sz="280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GB" sz="2800" i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GB" sz="28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</m:fName>
                        <m:e>
                          <m:rad>
                            <m:radPr>
                              <m:degHide m:val="on"/>
                              <m:ctrlPr>
                                <a:rPr lang="en-GB" sz="28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28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5</m:t>
                              </m:r>
                            </m:e>
                          </m:rad>
                          <m:r>
                            <a:rPr lang="en-GB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=?</m:t>
                          </m:r>
                        </m:e>
                      </m:func>
                    </m:oMath>
                  </m:oMathPara>
                </a14:m>
                <a:endParaRPr lang="en-GB" sz="2800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B841F4F4-3A02-4A2D-9ABB-39E23EAA2E1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54708" y="4400640"/>
                <a:ext cx="3834581" cy="582724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3E360DC3-994F-4418-BC6B-4E9CB80E7FB9}"/>
                  </a:ext>
                </a:extLst>
              </p:cNvPr>
              <p:cNvSpPr txBox="1"/>
              <p:nvPr/>
            </p:nvSpPr>
            <p:spPr>
              <a:xfrm>
                <a:off x="2791376" y="5179703"/>
                <a:ext cx="3834581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8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GB" sz="280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GB" sz="2800" i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GB" sz="28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13</m:t>
                              </m:r>
                            </m:sub>
                          </m:sSub>
                        </m:fName>
                        <m:e>
                          <m:sSup>
                            <m:sSupPr>
                              <m:ctrlPr>
                                <a:rPr lang="en-GB" sz="28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8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3</m:t>
                              </m:r>
                            </m:e>
                            <m:sup>
                              <m:r>
                                <a:rPr lang="en-GB" sz="28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−3</m:t>
                              </m:r>
                            </m:sup>
                          </m:sSup>
                          <m:r>
                            <a:rPr lang="en-GB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=?</m:t>
                          </m:r>
                        </m:e>
                      </m:func>
                    </m:oMath>
                  </m:oMathPara>
                </a14:m>
                <a:endParaRPr lang="en-GB" sz="2800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3E360DC3-994F-4418-BC6B-4E9CB80E7FB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91376" y="5179703"/>
                <a:ext cx="3834581" cy="52322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499504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D2A36BD-84C1-477E-AD3D-FFAC1DCD2692}"/>
              </a:ext>
            </a:extLst>
          </p:cNvPr>
          <p:cNvSpPr txBox="1"/>
          <p:nvPr/>
        </p:nvSpPr>
        <p:spPr>
          <a:xfrm>
            <a:off x="5775431" y="431140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7A31AF8-B057-41CF-BEB8-FB61EECFF1E7}"/>
              </a:ext>
            </a:extLst>
          </p:cNvPr>
          <p:cNvSpPr txBox="1"/>
          <p:nvPr/>
        </p:nvSpPr>
        <p:spPr>
          <a:xfrm>
            <a:off x="5775430" y="1509377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B660D9C-5DD4-4F63-9D90-478F3F219DE1}"/>
              </a:ext>
            </a:extLst>
          </p:cNvPr>
          <p:cNvSpPr txBox="1"/>
          <p:nvPr/>
        </p:nvSpPr>
        <p:spPr>
          <a:xfrm>
            <a:off x="5775430" y="2569555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BDFFC8C-0ED9-41E9-9BB1-5C7BB7F56074}"/>
              </a:ext>
            </a:extLst>
          </p:cNvPr>
          <p:cNvSpPr txBox="1"/>
          <p:nvPr/>
        </p:nvSpPr>
        <p:spPr>
          <a:xfrm>
            <a:off x="5770811" y="3555540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3CDF005-5B9D-4DC5-BEAC-80F6ECC54188}"/>
              </a:ext>
            </a:extLst>
          </p:cNvPr>
          <p:cNvSpPr txBox="1"/>
          <p:nvPr/>
        </p:nvSpPr>
        <p:spPr>
          <a:xfrm>
            <a:off x="5770811" y="4541526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933BEA6-9948-47DE-A0EE-F041F361D193}"/>
              </a:ext>
            </a:extLst>
          </p:cNvPr>
          <p:cNvSpPr txBox="1"/>
          <p:nvPr/>
        </p:nvSpPr>
        <p:spPr>
          <a:xfrm>
            <a:off x="5770810" y="5381855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67F5189A-F7D3-4BD2-88AD-D4B37632A64F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mrbartonmaths</a:t>
            </a:r>
            <a:endParaRPr lang="en-GB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C0A831B0-450B-4D9D-954E-6C8C41C5E281}"/>
                  </a:ext>
                </a:extLst>
              </p:cNvPr>
              <p:cNvSpPr txBox="1"/>
              <p:nvPr/>
            </p:nvSpPr>
            <p:spPr>
              <a:xfrm>
                <a:off x="1347010" y="432015"/>
                <a:ext cx="383458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40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GB" sz="240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GB" sz="2400" i="0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fName>
                        <m:e>
                          <m:sSup>
                            <m:sSupPr>
                              <m:ctrlPr>
                                <a:rPr lang="en-GB" sz="24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6</m:t>
                              </m:r>
                            </m:e>
                            <m:sup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  <m:r>
                            <a:rPr lang="en-GB" sz="2400" b="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=3</m:t>
                          </m:r>
                          <m:func>
                            <m:funcPr>
                              <m:ctrlPr>
                                <a:rPr lang="en-GB" sz="24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</m:ctrlPr>
                            </m:funcPr>
                            <m:fName>
                              <m:sSub>
                                <m:sSubPr>
                                  <m:ctrlPr>
                                    <a:rPr lang="en-GB" sz="2400" b="0" i="1" smtClean="0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GB" sz="2400" b="0" i="0" smtClean="0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  <m:t>log</m:t>
                                  </m:r>
                                </m:e>
                                <m:sub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fName>
                            <m:e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6</m:t>
                              </m:r>
                            </m:e>
                          </m:func>
                        </m:e>
                      </m:func>
                    </m:oMath>
                  </m:oMathPara>
                </a14:m>
                <a:endParaRPr lang="en-GB" sz="24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C0A831B0-450B-4D9D-954E-6C8C41C5E28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47010" y="432015"/>
                <a:ext cx="3834581" cy="461665"/>
              </a:xfrm>
              <a:prstGeom prst="rect">
                <a:avLst/>
              </a:prstGeom>
              <a:blipFill>
                <a:blip r:embed="rId2"/>
                <a:stretch>
                  <a:fillRect b="-1973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90923FFA-6BDC-4901-B671-0597881FE0EA}"/>
                  </a:ext>
                </a:extLst>
              </p:cNvPr>
              <p:cNvSpPr txBox="1"/>
              <p:nvPr/>
            </p:nvSpPr>
            <p:spPr>
              <a:xfrm>
                <a:off x="1347011" y="1503586"/>
                <a:ext cx="383458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40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GB" sz="240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GB" sz="2400" i="0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5</m:t>
                              </m:r>
                            </m:sub>
                          </m:sSub>
                        </m:fName>
                        <m:e>
                          <m:sSup>
                            <m:sSupPr>
                              <m:ctrlPr>
                                <a:rPr lang="en-GB" sz="24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8</m:t>
                              </m:r>
                            </m:e>
                            <m:sup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7</m:t>
                              </m:r>
                            </m:sup>
                          </m:sSup>
                          <m:r>
                            <a:rPr lang="en-GB" sz="2400" b="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=3</m:t>
                          </m:r>
                          <m:func>
                            <m:funcPr>
                              <m:ctrlPr>
                                <a:rPr lang="en-GB" sz="24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</m:ctrlPr>
                            </m:funcPr>
                            <m:fName>
                              <m:sSub>
                                <m:sSubPr>
                                  <m:ctrlPr>
                                    <a:rPr lang="en-GB" sz="2400" b="0" i="1" smtClean="0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GB" sz="2400" b="0" i="0" smtClean="0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  <m:t>log</m:t>
                                  </m:r>
                                </m:e>
                                <m:sub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  <m:t>9</m:t>
                                  </m:r>
                                </m:sub>
                              </m:sSub>
                            </m:fName>
                            <m:e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8</m:t>
                              </m:r>
                            </m:e>
                          </m:func>
                        </m:e>
                      </m:func>
                    </m:oMath>
                  </m:oMathPara>
                </a14:m>
                <a:endParaRPr lang="en-GB" sz="24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90923FFA-6BDC-4901-B671-0597881FE0E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47011" y="1503586"/>
                <a:ext cx="3834581" cy="461665"/>
              </a:xfrm>
              <a:prstGeom prst="rect">
                <a:avLst/>
              </a:prstGeom>
              <a:blipFill>
                <a:blip r:embed="rId3"/>
                <a:stretch>
                  <a:fillRect b="-21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752E116E-F5C4-4D2E-9F4A-FCBE64ED841C}"/>
                  </a:ext>
                </a:extLst>
              </p:cNvPr>
              <p:cNvSpPr txBox="1"/>
              <p:nvPr/>
            </p:nvSpPr>
            <p:spPr>
              <a:xfrm>
                <a:off x="1347012" y="2377708"/>
                <a:ext cx="3834581" cy="7838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40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GB" sz="240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GB" sz="2400" i="0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</m:fName>
                        <m:e>
                          <m:rad>
                            <m:radPr>
                              <m:degHide m:val="on"/>
                              <m:ctrlPr>
                                <a:rPr lang="en-GB" sz="24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5</m:t>
                              </m:r>
                            </m:e>
                          </m:rad>
                          <m:r>
                            <a:rPr lang="en-GB" sz="2400" b="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=</m:t>
                          </m:r>
                          <m:f>
                            <m:fPr>
                              <m:ctrlPr>
                                <a:rPr lang="en-GB" sz="24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func>
                            <m:funcPr>
                              <m:ctrlPr>
                                <a:rPr lang="en-GB" sz="24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</m:ctrlPr>
                            </m:funcPr>
                            <m:fName>
                              <m:sSub>
                                <m:sSubPr>
                                  <m:ctrlPr>
                                    <a:rPr lang="en-GB" sz="2400" b="0" i="1" smtClean="0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GB" sz="2400" b="0" i="0" smtClean="0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  <m:t>log</m:t>
                                  </m:r>
                                </m:e>
                                <m:sub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  <m:t>3</m:t>
                                  </m:r>
                                </m:sub>
                              </m:sSub>
                            </m:fName>
                            <m:e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5</m:t>
                              </m:r>
                            </m:e>
                          </m:func>
                        </m:e>
                      </m:func>
                    </m:oMath>
                  </m:oMathPara>
                </a14:m>
                <a:endParaRPr lang="en-GB" sz="24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752E116E-F5C4-4D2E-9F4A-FCBE64ED841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47012" y="2377708"/>
                <a:ext cx="3834581" cy="78380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8CD43752-8B1C-4850-9C8C-698A1B61B9FA}"/>
                  </a:ext>
                </a:extLst>
              </p:cNvPr>
              <p:cNvSpPr txBox="1"/>
              <p:nvPr/>
            </p:nvSpPr>
            <p:spPr>
              <a:xfrm>
                <a:off x="1347009" y="3399921"/>
                <a:ext cx="3834581" cy="7838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40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GB" sz="240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GB" sz="2400" i="0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7</m:t>
                              </m:r>
                            </m:sub>
                          </m:sSub>
                        </m:fName>
                        <m:e>
                          <m:f>
                            <m:fPr>
                              <m:ctrlPr>
                                <a:rPr lang="en-GB" sz="24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4</m:t>
                              </m:r>
                            </m:den>
                          </m:f>
                          <m:r>
                            <a:rPr lang="en-GB" sz="2400" b="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=−</m:t>
                          </m:r>
                          <m:func>
                            <m:funcPr>
                              <m:ctrlPr>
                                <a:rPr lang="en-GB" sz="24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</m:ctrlPr>
                            </m:funcPr>
                            <m:fName>
                              <m:sSub>
                                <m:sSubPr>
                                  <m:ctrlPr>
                                    <a:rPr lang="en-GB" sz="2400" b="0" i="1" smtClean="0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GB" sz="2400" b="0" i="0" smtClean="0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  <m:t>log</m:t>
                                  </m:r>
                                </m:e>
                                <m:sub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  <m:t>7</m:t>
                                  </m:r>
                                </m:sub>
                              </m:sSub>
                            </m:fName>
                            <m:e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4</m:t>
                              </m:r>
                            </m:e>
                          </m:func>
                        </m:e>
                      </m:func>
                    </m:oMath>
                  </m:oMathPara>
                </a14:m>
                <a:endParaRPr lang="en-GB" sz="24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8CD43752-8B1C-4850-9C8C-698A1B61B9F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47009" y="3399921"/>
                <a:ext cx="3834581" cy="78380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08B2EC54-3F06-465E-9B78-48A86844D0F8}"/>
                  </a:ext>
                </a:extLst>
              </p:cNvPr>
              <p:cNvSpPr txBox="1"/>
              <p:nvPr/>
            </p:nvSpPr>
            <p:spPr>
              <a:xfrm>
                <a:off x="1347013" y="4426068"/>
                <a:ext cx="383458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40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GB" sz="240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GB" sz="2400" i="0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11</m:t>
                              </m:r>
                            </m:sub>
                          </m:sSub>
                        </m:fName>
                        <m:e>
                          <m:sSup>
                            <m:sSupPr>
                              <m:ctrlPr>
                                <a:rPr lang="en-GB" sz="24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9</m:t>
                              </m:r>
                            </m:e>
                            <m:sup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−4</m:t>
                              </m:r>
                            </m:sup>
                          </m:sSup>
                          <m:r>
                            <a:rPr lang="en-GB" sz="2400" b="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=−4</m:t>
                          </m:r>
                          <m:func>
                            <m:funcPr>
                              <m:ctrlPr>
                                <a:rPr lang="en-GB" sz="24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</m:ctrlPr>
                            </m:funcPr>
                            <m:fName>
                              <m:sSub>
                                <m:sSubPr>
                                  <m:ctrlPr>
                                    <a:rPr lang="en-GB" sz="2400" b="0" i="1" smtClean="0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GB" sz="2400" b="0" i="0" smtClean="0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  <m:t>log</m:t>
                                  </m:r>
                                </m:e>
                                <m:sub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  <m:t>11</m:t>
                                  </m:r>
                                </m:sub>
                              </m:sSub>
                            </m:fName>
                            <m:e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9</m:t>
                              </m:r>
                            </m:e>
                          </m:func>
                        </m:e>
                      </m:func>
                    </m:oMath>
                  </m:oMathPara>
                </a14:m>
                <a:endParaRPr lang="en-GB" sz="24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08B2EC54-3F06-465E-9B78-48A86844D0F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47013" y="4426068"/>
                <a:ext cx="3834581" cy="461665"/>
              </a:xfrm>
              <a:prstGeom prst="rect">
                <a:avLst/>
              </a:prstGeom>
              <a:blipFill>
                <a:blip r:embed="rId6"/>
                <a:stretch>
                  <a:fillRect b="-1973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97448447-0F3C-4327-B92E-95D970CCEC14}"/>
                  </a:ext>
                </a:extLst>
              </p:cNvPr>
              <p:cNvSpPr txBox="1"/>
              <p:nvPr/>
            </p:nvSpPr>
            <p:spPr>
              <a:xfrm>
                <a:off x="1347013" y="5358153"/>
                <a:ext cx="383458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40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GB" sz="240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GB" sz="2400" i="0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13</m:t>
                              </m:r>
                            </m:sub>
                          </m:sSub>
                        </m:fName>
                        <m:e>
                          <m:sSup>
                            <m:sSupPr>
                              <m:ctrlPr>
                                <a:rPr lang="en-GB" sz="24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3</m:t>
                              </m:r>
                            </m:e>
                            <m:sup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−3</m:t>
                              </m:r>
                            </m:sup>
                          </m:sSup>
                          <m:r>
                            <a:rPr lang="en-GB" sz="2400" b="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=−</m:t>
                          </m:r>
                          <m:func>
                            <m:funcPr>
                              <m:ctrlPr>
                                <a:rPr lang="en-GB" sz="24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</m:ctrlPr>
                            </m:funcPr>
                            <m:fName>
                              <m:sSub>
                                <m:sSubPr>
                                  <m:ctrlPr>
                                    <a:rPr lang="en-GB" sz="2400" b="0" i="1" smtClean="0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GB" sz="2400" b="0" i="0" smtClean="0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  <m:t>log</m:t>
                                  </m:r>
                                </m:e>
                                <m:sub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  <m:t>13</m:t>
                                  </m:r>
                                </m:sub>
                              </m:sSub>
                            </m:fName>
                            <m:e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27</m:t>
                              </m:r>
                            </m:e>
                          </m:func>
                        </m:e>
                      </m:func>
                    </m:oMath>
                  </m:oMathPara>
                </a14:m>
                <a:endParaRPr lang="en-GB" sz="24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97448447-0F3C-4327-B92E-95D970CCEC1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47013" y="5358153"/>
                <a:ext cx="3834581" cy="461665"/>
              </a:xfrm>
              <a:prstGeom prst="rect">
                <a:avLst/>
              </a:prstGeom>
              <a:blipFill>
                <a:blip r:embed="rId7"/>
                <a:stretch>
                  <a:fillRect b="-1973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51884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D2A36BD-84C1-477E-AD3D-FFAC1DCD2692}"/>
              </a:ext>
            </a:extLst>
          </p:cNvPr>
          <p:cNvSpPr txBox="1"/>
          <p:nvPr/>
        </p:nvSpPr>
        <p:spPr>
          <a:xfrm>
            <a:off x="5775431" y="431140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7A31AF8-B057-41CF-BEB8-FB61EECFF1E7}"/>
              </a:ext>
            </a:extLst>
          </p:cNvPr>
          <p:cNvSpPr txBox="1"/>
          <p:nvPr/>
        </p:nvSpPr>
        <p:spPr>
          <a:xfrm>
            <a:off x="5775430" y="1509377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B660D9C-5DD4-4F63-9D90-478F3F219DE1}"/>
              </a:ext>
            </a:extLst>
          </p:cNvPr>
          <p:cNvSpPr txBox="1"/>
          <p:nvPr/>
        </p:nvSpPr>
        <p:spPr>
          <a:xfrm>
            <a:off x="5775430" y="2569555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BDFFC8C-0ED9-41E9-9BB1-5C7BB7F56074}"/>
              </a:ext>
            </a:extLst>
          </p:cNvPr>
          <p:cNvSpPr txBox="1"/>
          <p:nvPr/>
        </p:nvSpPr>
        <p:spPr>
          <a:xfrm>
            <a:off x="5770811" y="3555540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3CDF005-5B9D-4DC5-BEAC-80F6ECC54188}"/>
              </a:ext>
            </a:extLst>
          </p:cNvPr>
          <p:cNvSpPr txBox="1"/>
          <p:nvPr/>
        </p:nvSpPr>
        <p:spPr>
          <a:xfrm>
            <a:off x="5770811" y="4541526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933BEA6-9948-47DE-A0EE-F041F361D193}"/>
              </a:ext>
            </a:extLst>
          </p:cNvPr>
          <p:cNvSpPr txBox="1"/>
          <p:nvPr/>
        </p:nvSpPr>
        <p:spPr>
          <a:xfrm>
            <a:off x="5770810" y="5381855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67F5189A-F7D3-4BD2-88AD-D4B37632A64F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mrbartonmaths</a:t>
            </a:r>
            <a:endParaRPr lang="en-GB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C0A831B0-450B-4D9D-954E-6C8C41C5E281}"/>
                  </a:ext>
                </a:extLst>
              </p:cNvPr>
              <p:cNvSpPr txBox="1"/>
              <p:nvPr/>
            </p:nvSpPr>
            <p:spPr>
              <a:xfrm>
                <a:off x="1347010" y="432015"/>
                <a:ext cx="383458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40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GB" sz="240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GB" sz="2400" i="0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fName>
                        <m:e>
                          <m:sSup>
                            <m:sSupPr>
                              <m:ctrlPr>
                                <a:rPr lang="en-GB" sz="24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6</m:t>
                              </m:r>
                            </m:e>
                            <m:sup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  <m:r>
                            <a:rPr lang="en-GB" sz="2400" b="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=3</m:t>
                          </m:r>
                          <m:func>
                            <m:funcPr>
                              <m:ctrlPr>
                                <a:rPr lang="en-GB" sz="24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</m:ctrlPr>
                            </m:funcPr>
                            <m:fName>
                              <m:sSub>
                                <m:sSubPr>
                                  <m:ctrlPr>
                                    <a:rPr lang="en-GB" sz="2400" b="0" i="1" smtClean="0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GB" sz="2400" b="0" i="0" smtClean="0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  <m:t>log</m:t>
                                  </m:r>
                                </m:e>
                                <m:sub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fName>
                            <m:e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6</m:t>
                              </m:r>
                            </m:e>
                          </m:func>
                        </m:e>
                      </m:func>
                    </m:oMath>
                  </m:oMathPara>
                </a14:m>
                <a:endParaRPr lang="en-GB" sz="24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C0A831B0-450B-4D9D-954E-6C8C41C5E28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47010" y="432015"/>
                <a:ext cx="3834581" cy="461665"/>
              </a:xfrm>
              <a:prstGeom prst="rect">
                <a:avLst/>
              </a:prstGeom>
              <a:blipFill>
                <a:blip r:embed="rId2"/>
                <a:stretch>
                  <a:fillRect b="-1973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90923FFA-6BDC-4901-B671-0597881FE0EA}"/>
                  </a:ext>
                </a:extLst>
              </p:cNvPr>
              <p:cNvSpPr txBox="1"/>
              <p:nvPr/>
            </p:nvSpPr>
            <p:spPr>
              <a:xfrm>
                <a:off x="1347011" y="1503586"/>
                <a:ext cx="383458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40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GB" sz="240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GB" sz="2400" i="0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5</m:t>
                              </m:r>
                            </m:sub>
                          </m:sSub>
                        </m:fName>
                        <m:e>
                          <m:sSup>
                            <m:sSupPr>
                              <m:ctrlPr>
                                <a:rPr lang="en-GB" sz="24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8</m:t>
                              </m:r>
                            </m:e>
                            <m:sup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7</m:t>
                              </m:r>
                            </m:sup>
                          </m:sSup>
                          <m:r>
                            <a:rPr lang="en-GB" sz="2400" b="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=3</m:t>
                          </m:r>
                          <m:func>
                            <m:funcPr>
                              <m:ctrlPr>
                                <a:rPr lang="en-GB" sz="24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</m:ctrlPr>
                            </m:funcPr>
                            <m:fName>
                              <m:sSub>
                                <m:sSubPr>
                                  <m:ctrlPr>
                                    <a:rPr lang="en-GB" sz="2400" b="0" i="1" smtClean="0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GB" sz="2400" b="0" i="0" smtClean="0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  <m:t>log</m:t>
                                  </m:r>
                                </m:e>
                                <m:sub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  <m:t>9</m:t>
                                  </m:r>
                                </m:sub>
                              </m:sSub>
                            </m:fName>
                            <m:e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8</m:t>
                              </m:r>
                            </m:e>
                          </m:func>
                        </m:e>
                      </m:func>
                    </m:oMath>
                  </m:oMathPara>
                </a14:m>
                <a:endParaRPr lang="en-GB" sz="24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90923FFA-6BDC-4901-B671-0597881FE0E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47011" y="1503586"/>
                <a:ext cx="3834581" cy="461665"/>
              </a:xfrm>
              <a:prstGeom prst="rect">
                <a:avLst/>
              </a:prstGeom>
              <a:blipFill>
                <a:blip r:embed="rId3"/>
                <a:stretch>
                  <a:fillRect b="-21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752E116E-F5C4-4D2E-9F4A-FCBE64ED841C}"/>
                  </a:ext>
                </a:extLst>
              </p:cNvPr>
              <p:cNvSpPr txBox="1"/>
              <p:nvPr/>
            </p:nvSpPr>
            <p:spPr>
              <a:xfrm>
                <a:off x="1347012" y="2377708"/>
                <a:ext cx="3834581" cy="7838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40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GB" sz="240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GB" sz="2400" i="0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</m:fName>
                        <m:e>
                          <m:rad>
                            <m:radPr>
                              <m:degHide m:val="on"/>
                              <m:ctrlPr>
                                <a:rPr lang="en-GB" sz="24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5</m:t>
                              </m:r>
                            </m:e>
                          </m:rad>
                          <m:r>
                            <a:rPr lang="en-GB" sz="2400" b="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=</m:t>
                          </m:r>
                          <m:f>
                            <m:fPr>
                              <m:ctrlPr>
                                <a:rPr lang="en-GB" sz="24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func>
                            <m:funcPr>
                              <m:ctrlPr>
                                <a:rPr lang="en-GB" sz="24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</m:ctrlPr>
                            </m:funcPr>
                            <m:fName>
                              <m:sSub>
                                <m:sSubPr>
                                  <m:ctrlPr>
                                    <a:rPr lang="en-GB" sz="2400" b="0" i="1" smtClean="0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GB" sz="2400" b="0" i="0" smtClean="0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  <m:t>log</m:t>
                                  </m:r>
                                </m:e>
                                <m:sub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  <m:t>3</m:t>
                                  </m:r>
                                </m:sub>
                              </m:sSub>
                            </m:fName>
                            <m:e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5</m:t>
                              </m:r>
                            </m:e>
                          </m:func>
                        </m:e>
                      </m:func>
                    </m:oMath>
                  </m:oMathPara>
                </a14:m>
                <a:endParaRPr lang="en-GB" sz="24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752E116E-F5C4-4D2E-9F4A-FCBE64ED841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47012" y="2377708"/>
                <a:ext cx="3834581" cy="78380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8CD43752-8B1C-4850-9C8C-698A1B61B9FA}"/>
                  </a:ext>
                </a:extLst>
              </p:cNvPr>
              <p:cNvSpPr txBox="1"/>
              <p:nvPr/>
            </p:nvSpPr>
            <p:spPr>
              <a:xfrm>
                <a:off x="1347009" y="3399921"/>
                <a:ext cx="3834581" cy="7838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40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GB" sz="240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GB" sz="2400" i="0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7</m:t>
                              </m:r>
                            </m:sub>
                          </m:sSub>
                        </m:fName>
                        <m:e>
                          <m:f>
                            <m:fPr>
                              <m:ctrlPr>
                                <a:rPr lang="en-GB" sz="24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4</m:t>
                              </m:r>
                            </m:den>
                          </m:f>
                          <m:r>
                            <a:rPr lang="en-GB" sz="2400" b="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=−</m:t>
                          </m:r>
                          <m:func>
                            <m:funcPr>
                              <m:ctrlPr>
                                <a:rPr lang="en-GB" sz="24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</m:ctrlPr>
                            </m:funcPr>
                            <m:fName>
                              <m:sSub>
                                <m:sSubPr>
                                  <m:ctrlPr>
                                    <a:rPr lang="en-GB" sz="2400" b="0" i="1" smtClean="0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GB" sz="2400" b="0" i="0" smtClean="0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  <m:t>log</m:t>
                                  </m:r>
                                </m:e>
                                <m:sub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  <m:t>7</m:t>
                                  </m:r>
                                </m:sub>
                              </m:sSub>
                            </m:fName>
                            <m:e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4</m:t>
                              </m:r>
                            </m:e>
                          </m:func>
                        </m:e>
                      </m:func>
                    </m:oMath>
                  </m:oMathPara>
                </a14:m>
                <a:endParaRPr lang="en-GB" sz="24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8CD43752-8B1C-4850-9C8C-698A1B61B9F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47009" y="3399921"/>
                <a:ext cx="3834581" cy="78380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08B2EC54-3F06-465E-9B78-48A86844D0F8}"/>
                  </a:ext>
                </a:extLst>
              </p:cNvPr>
              <p:cNvSpPr txBox="1"/>
              <p:nvPr/>
            </p:nvSpPr>
            <p:spPr>
              <a:xfrm>
                <a:off x="1347013" y="4426068"/>
                <a:ext cx="383458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40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GB" sz="240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GB" sz="2400" i="0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11</m:t>
                              </m:r>
                            </m:sub>
                          </m:sSub>
                        </m:fName>
                        <m:e>
                          <m:sSup>
                            <m:sSupPr>
                              <m:ctrlPr>
                                <a:rPr lang="en-GB" sz="24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9</m:t>
                              </m:r>
                            </m:e>
                            <m:sup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−4</m:t>
                              </m:r>
                            </m:sup>
                          </m:sSup>
                          <m:r>
                            <a:rPr lang="en-GB" sz="2400" b="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=−4</m:t>
                          </m:r>
                          <m:func>
                            <m:funcPr>
                              <m:ctrlPr>
                                <a:rPr lang="en-GB" sz="24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</m:ctrlPr>
                            </m:funcPr>
                            <m:fName>
                              <m:sSub>
                                <m:sSubPr>
                                  <m:ctrlPr>
                                    <a:rPr lang="en-GB" sz="2400" b="0" i="1" smtClean="0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GB" sz="2400" b="0" i="0" smtClean="0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  <m:t>log</m:t>
                                  </m:r>
                                </m:e>
                                <m:sub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  <m:t>11</m:t>
                                  </m:r>
                                </m:sub>
                              </m:sSub>
                            </m:fName>
                            <m:e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9</m:t>
                              </m:r>
                            </m:e>
                          </m:func>
                        </m:e>
                      </m:func>
                    </m:oMath>
                  </m:oMathPara>
                </a14:m>
                <a:endParaRPr lang="en-GB" sz="24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08B2EC54-3F06-465E-9B78-48A86844D0F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47013" y="4426068"/>
                <a:ext cx="3834581" cy="461665"/>
              </a:xfrm>
              <a:prstGeom prst="rect">
                <a:avLst/>
              </a:prstGeom>
              <a:blipFill>
                <a:blip r:embed="rId6"/>
                <a:stretch>
                  <a:fillRect b="-1973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97448447-0F3C-4327-B92E-95D970CCEC14}"/>
                  </a:ext>
                </a:extLst>
              </p:cNvPr>
              <p:cNvSpPr txBox="1"/>
              <p:nvPr/>
            </p:nvSpPr>
            <p:spPr>
              <a:xfrm>
                <a:off x="1347013" y="5358153"/>
                <a:ext cx="383458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40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GB" sz="240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GB" sz="2400" i="0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13</m:t>
                              </m:r>
                            </m:sub>
                          </m:sSub>
                        </m:fName>
                        <m:e>
                          <m:sSup>
                            <m:sSupPr>
                              <m:ctrlPr>
                                <a:rPr lang="en-GB" sz="24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3</m:t>
                              </m:r>
                            </m:e>
                            <m:sup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−3</m:t>
                              </m:r>
                            </m:sup>
                          </m:sSup>
                          <m:r>
                            <a:rPr lang="en-GB" sz="2400" b="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=−</m:t>
                          </m:r>
                          <m:func>
                            <m:funcPr>
                              <m:ctrlPr>
                                <a:rPr lang="en-GB" sz="24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</m:ctrlPr>
                            </m:funcPr>
                            <m:fName>
                              <m:sSub>
                                <m:sSubPr>
                                  <m:ctrlPr>
                                    <a:rPr lang="en-GB" sz="2400" b="0" i="1" smtClean="0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GB" sz="2400" b="0" i="0" smtClean="0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  <m:t>log</m:t>
                                  </m:r>
                                </m:e>
                                <m:sub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  <m:t>13</m:t>
                                  </m:r>
                                </m:sub>
                              </m:sSub>
                            </m:fName>
                            <m:e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27</m:t>
                              </m:r>
                            </m:e>
                          </m:func>
                        </m:e>
                      </m:func>
                    </m:oMath>
                  </m:oMathPara>
                </a14:m>
                <a:endParaRPr lang="en-GB" sz="24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97448447-0F3C-4327-B92E-95D970CCEC1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47013" y="5358153"/>
                <a:ext cx="3834581" cy="461665"/>
              </a:xfrm>
              <a:prstGeom prst="rect">
                <a:avLst/>
              </a:prstGeom>
              <a:blipFill>
                <a:blip r:embed="rId7"/>
                <a:stretch>
                  <a:fillRect b="-1973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Oval 19">
            <a:extLst>
              <a:ext uri="{FF2B5EF4-FFF2-40B4-BE49-F238E27FC236}">
                <a16:creationId xmlns:a16="http://schemas.microsoft.com/office/drawing/2014/main" id="{9926B16D-0B4D-4C5F-8D87-007339F1149F}"/>
              </a:ext>
            </a:extLst>
          </p:cNvPr>
          <p:cNvSpPr/>
          <p:nvPr/>
        </p:nvSpPr>
        <p:spPr>
          <a:xfrm>
            <a:off x="6648428" y="1445383"/>
            <a:ext cx="578069" cy="578069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8F62D62B-C283-4F03-8687-76280E6040FD}"/>
              </a:ext>
            </a:extLst>
          </p:cNvPr>
          <p:cNvSpPr/>
          <p:nvPr/>
        </p:nvSpPr>
        <p:spPr>
          <a:xfrm>
            <a:off x="5770811" y="2458430"/>
            <a:ext cx="578069" cy="578069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C4A136BB-ACFE-473B-A1B9-779D1C8E9C12}"/>
              </a:ext>
            </a:extLst>
          </p:cNvPr>
          <p:cNvSpPr/>
          <p:nvPr/>
        </p:nvSpPr>
        <p:spPr>
          <a:xfrm>
            <a:off x="5770810" y="341228"/>
            <a:ext cx="578069" cy="578069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BAC0717A-0701-4FDE-B1E4-003913305224}"/>
              </a:ext>
            </a:extLst>
          </p:cNvPr>
          <p:cNvSpPr/>
          <p:nvPr/>
        </p:nvSpPr>
        <p:spPr>
          <a:xfrm>
            <a:off x="5770809" y="3502788"/>
            <a:ext cx="578069" cy="578069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DE1A56E2-6037-4724-9ADA-B4F821FF1CAB}"/>
              </a:ext>
            </a:extLst>
          </p:cNvPr>
          <p:cNvSpPr/>
          <p:nvPr/>
        </p:nvSpPr>
        <p:spPr>
          <a:xfrm>
            <a:off x="5770808" y="4419219"/>
            <a:ext cx="578069" cy="578069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ABE58970-3FC0-4FF2-8967-778D5A8DB226}"/>
              </a:ext>
            </a:extLst>
          </p:cNvPr>
          <p:cNvSpPr/>
          <p:nvPr/>
        </p:nvSpPr>
        <p:spPr>
          <a:xfrm>
            <a:off x="5770807" y="5292875"/>
            <a:ext cx="578069" cy="578069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06113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Box 27">
            <a:extLst>
              <a:ext uri="{FF2B5EF4-FFF2-40B4-BE49-F238E27FC236}">
                <a16:creationId xmlns:a16="http://schemas.microsoft.com/office/drawing/2014/main" id="{A6968F59-73AF-4EE1-B7E3-275C27E49647}"/>
              </a:ext>
            </a:extLst>
          </p:cNvPr>
          <p:cNvSpPr txBox="1"/>
          <p:nvPr/>
        </p:nvSpPr>
        <p:spPr>
          <a:xfrm>
            <a:off x="380595" y="210241"/>
            <a:ext cx="27011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C079DE58-40E9-412E-AE9A-9B001DA8A4C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2415" y="165528"/>
            <a:ext cx="551089" cy="551089"/>
          </a:xfrm>
          <a:prstGeom prst="rect">
            <a:avLst/>
          </a:prstGeom>
        </p:spPr>
      </p:pic>
      <p:sp>
        <p:nvSpPr>
          <p:cNvPr id="26" name="TextBox 25">
            <a:extLst>
              <a:ext uri="{FF2B5EF4-FFF2-40B4-BE49-F238E27FC236}">
                <a16:creationId xmlns:a16="http://schemas.microsoft.com/office/drawing/2014/main" id="{50F01EED-34C2-4C98-ADE9-F31108CBDBCE}"/>
              </a:ext>
            </a:extLst>
          </p:cNvPr>
          <p:cNvSpPr txBox="1"/>
          <p:nvPr/>
        </p:nvSpPr>
        <p:spPr>
          <a:xfrm>
            <a:off x="4952165" y="1103732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0253463A-8823-4A9C-85F1-D3B535D75585}"/>
              </a:ext>
            </a:extLst>
          </p:cNvPr>
          <p:cNvSpPr txBox="1"/>
          <p:nvPr/>
        </p:nvSpPr>
        <p:spPr>
          <a:xfrm>
            <a:off x="4952164" y="2223084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2F4DDB8B-E08A-4128-9DBD-EF2C444E2CA5}"/>
              </a:ext>
            </a:extLst>
          </p:cNvPr>
          <p:cNvSpPr txBox="1"/>
          <p:nvPr/>
        </p:nvSpPr>
        <p:spPr>
          <a:xfrm>
            <a:off x="4952162" y="3179123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BD2C0123-7885-47E5-905D-37763075BBF3}"/>
              </a:ext>
            </a:extLst>
          </p:cNvPr>
          <p:cNvSpPr txBox="1"/>
          <p:nvPr/>
        </p:nvSpPr>
        <p:spPr>
          <a:xfrm>
            <a:off x="4952162" y="4180076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B71ED12D-51FD-42C6-A50D-0232FAD0C639}"/>
              </a:ext>
            </a:extLst>
          </p:cNvPr>
          <p:cNvSpPr txBox="1"/>
          <p:nvPr/>
        </p:nvSpPr>
        <p:spPr>
          <a:xfrm>
            <a:off x="4952162" y="5117596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DC1F726-55A8-4D16-88B3-249F4891665A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mrbartonmaths</a:t>
            </a:r>
            <a:endParaRPr lang="en-GB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E3A79A7E-9D11-45EE-88B1-758064DA84F3}"/>
                  </a:ext>
                </a:extLst>
              </p:cNvPr>
              <p:cNvSpPr txBox="1"/>
              <p:nvPr/>
            </p:nvSpPr>
            <p:spPr>
              <a:xfrm>
                <a:off x="737418" y="1089958"/>
                <a:ext cx="383458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40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GB" sz="240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GB" sz="2400" i="0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fName>
                        <m:e>
                          <m:sSup>
                            <m:sSupPr>
                              <m:ctrlPr>
                                <a:rPr lang="en-GB" sz="24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8</m:t>
                              </m:r>
                            </m:e>
                            <m:sup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−7</m:t>
                              </m:r>
                            </m:sup>
                          </m:sSup>
                          <m:r>
                            <a:rPr lang="en-GB" sz="2400" b="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=−7</m:t>
                          </m:r>
                          <m:func>
                            <m:funcPr>
                              <m:ctrlPr>
                                <a:rPr lang="en-GB" sz="24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</m:ctrlPr>
                            </m:funcPr>
                            <m:fName>
                              <m:sSub>
                                <m:sSubPr>
                                  <m:ctrlPr>
                                    <a:rPr lang="en-GB" sz="2400" b="0" i="1" smtClean="0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GB" sz="2400" b="0" i="0" smtClean="0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  <m:t>log</m:t>
                                  </m:r>
                                </m:e>
                                <m:sub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fName>
                            <m:e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8</m:t>
                              </m:r>
                            </m:e>
                          </m:func>
                        </m:e>
                      </m:func>
                    </m:oMath>
                  </m:oMathPara>
                </a14:m>
                <a:endParaRPr lang="en-GB" sz="24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E3A79A7E-9D11-45EE-88B1-758064DA84F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7418" y="1089958"/>
                <a:ext cx="3834581" cy="461665"/>
              </a:xfrm>
              <a:prstGeom prst="rect">
                <a:avLst/>
              </a:prstGeom>
              <a:blipFill>
                <a:blip r:embed="rId3"/>
                <a:stretch>
                  <a:fillRect b="-1973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6609ABA2-2C7F-4871-B15D-B506930285C6}"/>
                  </a:ext>
                </a:extLst>
              </p:cNvPr>
              <p:cNvSpPr txBox="1"/>
              <p:nvPr/>
            </p:nvSpPr>
            <p:spPr>
              <a:xfrm>
                <a:off x="737419" y="2161529"/>
                <a:ext cx="3834581" cy="4658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40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GB" sz="240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GB" sz="2400" i="0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7</m:t>
                              </m:r>
                            </m:sub>
                          </m:sSub>
                        </m:fName>
                        <m:e>
                          <m:sSup>
                            <m:sSupPr>
                              <m:ctrlPr>
                                <a:rPr lang="en-GB" sz="24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8</m:t>
                              </m:r>
                            </m:e>
                            <m:sup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5</m:t>
                              </m:r>
                            </m:sup>
                          </m:sSup>
                          <m:r>
                            <a:rPr lang="en-GB" sz="2400" b="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=3</m:t>
                          </m:r>
                          <m:func>
                            <m:funcPr>
                              <m:ctrlPr>
                                <a:rPr lang="en-GB" sz="24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</m:ctrlPr>
                            </m:funcPr>
                            <m:fName>
                              <m:sSub>
                                <m:sSubPr>
                                  <m:ctrlPr>
                                    <a:rPr lang="en-GB" sz="2400" b="0" i="1" smtClean="0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GB" sz="2400" b="0" i="0" smtClean="0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  <m:t>log</m:t>
                                  </m:r>
                                </m:e>
                                <m:sub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  <m:t>9</m:t>
                                  </m:r>
                                </m:sub>
                              </m:sSub>
                            </m:fName>
                            <m:e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8</m:t>
                              </m:r>
                            </m:e>
                          </m:func>
                        </m:e>
                      </m:func>
                    </m:oMath>
                  </m:oMathPara>
                </a14:m>
                <a:endParaRPr lang="en-GB" sz="24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6609ABA2-2C7F-4871-B15D-B506930285C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7419" y="2161529"/>
                <a:ext cx="3834581" cy="465833"/>
              </a:xfrm>
              <a:prstGeom prst="rect">
                <a:avLst/>
              </a:prstGeom>
              <a:blipFill>
                <a:blip r:embed="rId4"/>
                <a:stretch>
                  <a:fillRect b="-1973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0D7ACE6F-E3F3-452D-9432-FAF9DC12A782}"/>
                  </a:ext>
                </a:extLst>
              </p:cNvPr>
              <p:cNvSpPr txBox="1"/>
              <p:nvPr/>
            </p:nvSpPr>
            <p:spPr>
              <a:xfrm>
                <a:off x="737420" y="3035651"/>
                <a:ext cx="3834581" cy="7838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40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GB" sz="240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GB" sz="2400" i="0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</m:fName>
                        <m:e>
                          <m:rad>
                            <m:radPr>
                              <m:degHide m:val="on"/>
                              <m:ctrlPr>
                                <a:rPr lang="en-GB" sz="24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7</m:t>
                              </m:r>
                            </m:e>
                          </m:rad>
                          <m:r>
                            <a:rPr lang="en-GB" sz="2400" b="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=</m:t>
                          </m:r>
                          <m:f>
                            <m:fPr>
                              <m:ctrlPr>
                                <a:rPr lang="en-GB" sz="24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func>
                            <m:funcPr>
                              <m:ctrlPr>
                                <a:rPr lang="en-GB" sz="24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</m:ctrlPr>
                            </m:funcPr>
                            <m:fName>
                              <m:sSub>
                                <m:sSubPr>
                                  <m:ctrlPr>
                                    <a:rPr lang="en-GB" sz="2400" b="0" i="1" smtClean="0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GB" sz="2400" b="0" i="0" smtClean="0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  <m:t>log</m:t>
                                  </m:r>
                                </m:e>
                                <m:sub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  <m:t>3</m:t>
                                  </m:r>
                                </m:sub>
                              </m:sSub>
                            </m:fName>
                            <m:e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7</m:t>
                              </m:r>
                            </m:e>
                          </m:func>
                        </m:e>
                      </m:func>
                    </m:oMath>
                  </m:oMathPara>
                </a14:m>
                <a:endParaRPr lang="en-GB" sz="24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0D7ACE6F-E3F3-452D-9432-FAF9DC12A78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7420" y="3035651"/>
                <a:ext cx="3834581" cy="78380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826AC041-3064-45E4-A0E2-2A8F71E2ECF7}"/>
                  </a:ext>
                </a:extLst>
              </p:cNvPr>
              <p:cNvSpPr txBox="1"/>
              <p:nvPr/>
            </p:nvSpPr>
            <p:spPr>
              <a:xfrm>
                <a:off x="737417" y="4057864"/>
                <a:ext cx="3834581" cy="7838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40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GB" sz="240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GB" sz="2400" i="0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7</m:t>
                              </m:r>
                            </m:sub>
                          </m:sSub>
                        </m:fName>
                        <m:e>
                          <m:f>
                            <m:fPr>
                              <m:ctrlPr>
                                <a:rPr lang="en-GB" sz="24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11</m:t>
                              </m:r>
                            </m:den>
                          </m:f>
                          <m:r>
                            <a:rPr lang="en-GB" sz="2400" b="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=−</m:t>
                          </m:r>
                          <m:func>
                            <m:funcPr>
                              <m:ctrlPr>
                                <a:rPr lang="en-GB" sz="24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</m:ctrlPr>
                            </m:funcPr>
                            <m:fName>
                              <m:sSub>
                                <m:sSubPr>
                                  <m:ctrlPr>
                                    <a:rPr lang="en-GB" sz="2400" b="0" i="1" smtClean="0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GB" sz="2400" b="0" i="0" smtClean="0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  <m:t>log</m:t>
                                  </m:r>
                                </m:e>
                                <m:sub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  <m:t>7</m:t>
                                  </m:r>
                                </m:sub>
                              </m:sSub>
                            </m:fName>
                            <m:e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11</m:t>
                              </m:r>
                            </m:e>
                          </m:func>
                        </m:e>
                      </m:func>
                    </m:oMath>
                  </m:oMathPara>
                </a14:m>
                <a:endParaRPr lang="en-GB" sz="24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826AC041-3064-45E4-A0E2-2A8F71E2ECF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7417" y="4057864"/>
                <a:ext cx="3834581" cy="78380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TextBox 34">
            <a:extLst>
              <a:ext uri="{FF2B5EF4-FFF2-40B4-BE49-F238E27FC236}">
                <a16:creationId xmlns:a16="http://schemas.microsoft.com/office/drawing/2014/main" id="{B162745B-5DED-49B4-A422-7EC72ACF8ED8}"/>
              </a:ext>
            </a:extLst>
          </p:cNvPr>
          <p:cNvSpPr txBox="1"/>
          <p:nvPr/>
        </p:nvSpPr>
        <p:spPr>
          <a:xfrm>
            <a:off x="4952162" y="6016096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1AA07ECB-BA94-44AF-B052-8BEFB9E1B93A}"/>
                  </a:ext>
                </a:extLst>
              </p:cNvPr>
              <p:cNvSpPr txBox="1"/>
              <p:nvPr/>
            </p:nvSpPr>
            <p:spPr>
              <a:xfrm>
                <a:off x="737417" y="4944812"/>
                <a:ext cx="3834581" cy="7838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40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GB" sz="240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GB" sz="2400" i="0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10</m:t>
                              </m:r>
                            </m:sub>
                          </m:sSub>
                        </m:fName>
                        <m:e>
                          <m:f>
                            <m:fPr>
                              <m:ctrlPr>
                                <a:rPr lang="en-GB" sz="24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9</m:t>
                              </m:r>
                            </m:den>
                          </m:f>
                          <m:r>
                            <a:rPr lang="en-GB" sz="2400" b="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=−2</m:t>
                          </m:r>
                          <m:func>
                            <m:funcPr>
                              <m:ctrlPr>
                                <a:rPr lang="en-GB" sz="24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</m:ctrlPr>
                            </m:funcPr>
                            <m:fName>
                              <m:sSub>
                                <m:sSubPr>
                                  <m:ctrlPr>
                                    <a:rPr lang="en-GB" sz="2400" b="0" i="1" smtClean="0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GB" sz="2400" b="0" i="0" smtClean="0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  <m:t>log</m:t>
                                  </m:r>
                                </m:e>
                                <m:sub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  <m:t>7</m:t>
                                  </m:r>
                                </m:sub>
                              </m:sSub>
                            </m:fName>
                            <m:e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3</m:t>
                              </m:r>
                            </m:e>
                          </m:func>
                        </m:e>
                      </m:func>
                    </m:oMath>
                  </m:oMathPara>
                </a14:m>
                <a:endParaRPr lang="en-GB" sz="24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1AA07ECB-BA94-44AF-B052-8BEFB9E1B93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7417" y="4944812"/>
                <a:ext cx="3834581" cy="783804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7BB57D8A-207D-47BE-AD16-8D61E95876DE}"/>
                  </a:ext>
                </a:extLst>
              </p:cNvPr>
              <p:cNvSpPr txBox="1"/>
              <p:nvPr/>
            </p:nvSpPr>
            <p:spPr>
              <a:xfrm>
                <a:off x="737416" y="5736782"/>
                <a:ext cx="3834581" cy="7838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40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GB" sz="240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GB" sz="2400" i="0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6</m:t>
                              </m:r>
                            </m:sub>
                          </m:sSub>
                        </m:fName>
                        <m:e>
                          <m:sSup>
                            <m:sSupPr>
                              <m:ctrlPr>
                                <a:rPr lang="en-GB" sz="24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GB" sz="2400" b="0" i="1" smtClean="0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</m:ctrlPr>
                                </m:dPr>
                                <m:e>
                                  <m:rad>
                                    <m:radPr>
                                      <m:degHide m:val="on"/>
                                      <m:ctrlPr>
                                        <a:rPr lang="en-GB" sz="2400" b="0" i="1" smtClean="0">
                                          <a:latin typeface="Cambria Math" panose="02040503050406030204" pitchFamily="18" charset="0"/>
                                          <a:ea typeface="Cambria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GB" sz="2400" b="0" i="1" smtClean="0">
                                          <a:latin typeface="Cambria Math" panose="02040503050406030204" pitchFamily="18" charset="0"/>
                                          <a:ea typeface="Cambria" panose="02040503050406030204" pitchFamily="18" charset="0"/>
                                        </a:rPr>
                                        <m:t>2</m:t>
                                      </m:r>
                                    </m:e>
                                  </m:rad>
                                </m:e>
                              </m:d>
                            </m:e>
                            <m:sup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  <m:r>
                            <a:rPr lang="en-GB" sz="2400" b="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=</m:t>
                          </m:r>
                          <m:f>
                            <m:fPr>
                              <m:ctrlPr>
                                <a:rPr lang="en-GB" sz="24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func>
                            <m:funcPr>
                              <m:ctrlPr>
                                <a:rPr lang="en-GB" sz="24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</m:ctrlPr>
                            </m:funcPr>
                            <m:fName>
                              <m:sSub>
                                <m:sSubPr>
                                  <m:ctrlPr>
                                    <a:rPr lang="en-GB" sz="2400" b="0" i="1" smtClean="0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GB" sz="2400" b="0" i="0" smtClean="0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  <m:t>log</m:t>
                                  </m:r>
                                </m:e>
                                <m:sub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  <m:t>6</m:t>
                                  </m:r>
                                </m:sub>
                              </m:sSub>
                            </m:fName>
                            <m:e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2</m:t>
                              </m:r>
                            </m:e>
                          </m:func>
                        </m:e>
                      </m:func>
                    </m:oMath>
                  </m:oMathPara>
                </a14:m>
                <a:endParaRPr lang="en-GB" sz="24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7BB57D8A-207D-47BE-AD16-8D61E95876D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7416" y="5736782"/>
                <a:ext cx="3834581" cy="783804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536833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Box 27">
            <a:extLst>
              <a:ext uri="{FF2B5EF4-FFF2-40B4-BE49-F238E27FC236}">
                <a16:creationId xmlns:a16="http://schemas.microsoft.com/office/drawing/2014/main" id="{A6968F59-73AF-4EE1-B7E3-275C27E49647}"/>
              </a:ext>
            </a:extLst>
          </p:cNvPr>
          <p:cNvSpPr txBox="1"/>
          <p:nvPr/>
        </p:nvSpPr>
        <p:spPr>
          <a:xfrm>
            <a:off x="380595" y="210241"/>
            <a:ext cx="27011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C079DE58-40E9-412E-AE9A-9B001DA8A4C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2415" y="165528"/>
            <a:ext cx="551089" cy="551089"/>
          </a:xfrm>
          <a:prstGeom prst="rect">
            <a:avLst/>
          </a:prstGeom>
        </p:spPr>
      </p:pic>
      <p:sp>
        <p:nvSpPr>
          <p:cNvPr id="26" name="TextBox 25">
            <a:extLst>
              <a:ext uri="{FF2B5EF4-FFF2-40B4-BE49-F238E27FC236}">
                <a16:creationId xmlns:a16="http://schemas.microsoft.com/office/drawing/2014/main" id="{50F01EED-34C2-4C98-ADE9-F31108CBDBCE}"/>
              </a:ext>
            </a:extLst>
          </p:cNvPr>
          <p:cNvSpPr txBox="1"/>
          <p:nvPr/>
        </p:nvSpPr>
        <p:spPr>
          <a:xfrm>
            <a:off x="4952165" y="1103732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0253463A-8823-4A9C-85F1-D3B535D75585}"/>
              </a:ext>
            </a:extLst>
          </p:cNvPr>
          <p:cNvSpPr txBox="1"/>
          <p:nvPr/>
        </p:nvSpPr>
        <p:spPr>
          <a:xfrm>
            <a:off x="4952164" y="2223084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2F4DDB8B-E08A-4128-9DBD-EF2C444E2CA5}"/>
              </a:ext>
            </a:extLst>
          </p:cNvPr>
          <p:cNvSpPr txBox="1"/>
          <p:nvPr/>
        </p:nvSpPr>
        <p:spPr>
          <a:xfrm>
            <a:off x="4952162" y="3179123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BD2C0123-7885-47E5-905D-37763075BBF3}"/>
              </a:ext>
            </a:extLst>
          </p:cNvPr>
          <p:cNvSpPr txBox="1"/>
          <p:nvPr/>
        </p:nvSpPr>
        <p:spPr>
          <a:xfrm>
            <a:off x="4952162" y="4180076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B71ED12D-51FD-42C6-A50D-0232FAD0C639}"/>
              </a:ext>
            </a:extLst>
          </p:cNvPr>
          <p:cNvSpPr txBox="1"/>
          <p:nvPr/>
        </p:nvSpPr>
        <p:spPr>
          <a:xfrm>
            <a:off x="4952162" y="5117596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DC1F726-55A8-4D16-88B3-249F4891665A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mrbartonmaths</a:t>
            </a:r>
            <a:endParaRPr lang="en-GB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E3A79A7E-9D11-45EE-88B1-758064DA84F3}"/>
                  </a:ext>
                </a:extLst>
              </p:cNvPr>
              <p:cNvSpPr txBox="1"/>
              <p:nvPr/>
            </p:nvSpPr>
            <p:spPr>
              <a:xfrm>
                <a:off x="737418" y="1089958"/>
                <a:ext cx="383458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40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GB" sz="240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GB" sz="2400" i="0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fName>
                        <m:e>
                          <m:sSup>
                            <m:sSupPr>
                              <m:ctrlPr>
                                <a:rPr lang="en-GB" sz="24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8</m:t>
                              </m:r>
                            </m:e>
                            <m:sup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−7</m:t>
                              </m:r>
                            </m:sup>
                          </m:sSup>
                          <m:r>
                            <a:rPr lang="en-GB" sz="2400" b="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=−7</m:t>
                          </m:r>
                          <m:func>
                            <m:funcPr>
                              <m:ctrlPr>
                                <a:rPr lang="en-GB" sz="24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</m:ctrlPr>
                            </m:funcPr>
                            <m:fName>
                              <m:sSub>
                                <m:sSubPr>
                                  <m:ctrlPr>
                                    <a:rPr lang="en-GB" sz="2400" b="0" i="1" smtClean="0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GB" sz="2400" b="0" i="0" smtClean="0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  <m:t>log</m:t>
                                  </m:r>
                                </m:e>
                                <m:sub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fName>
                            <m:e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8</m:t>
                              </m:r>
                            </m:e>
                          </m:func>
                        </m:e>
                      </m:func>
                    </m:oMath>
                  </m:oMathPara>
                </a14:m>
                <a:endParaRPr lang="en-GB" sz="24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E3A79A7E-9D11-45EE-88B1-758064DA84F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7418" y="1089958"/>
                <a:ext cx="3834581" cy="461665"/>
              </a:xfrm>
              <a:prstGeom prst="rect">
                <a:avLst/>
              </a:prstGeom>
              <a:blipFill>
                <a:blip r:embed="rId3"/>
                <a:stretch>
                  <a:fillRect b="-1973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6609ABA2-2C7F-4871-B15D-B506930285C6}"/>
                  </a:ext>
                </a:extLst>
              </p:cNvPr>
              <p:cNvSpPr txBox="1"/>
              <p:nvPr/>
            </p:nvSpPr>
            <p:spPr>
              <a:xfrm>
                <a:off x="737419" y="2161529"/>
                <a:ext cx="3834581" cy="4658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40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GB" sz="240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GB" sz="2400" i="0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7</m:t>
                              </m:r>
                            </m:sub>
                          </m:sSub>
                        </m:fName>
                        <m:e>
                          <m:sSup>
                            <m:sSupPr>
                              <m:ctrlPr>
                                <a:rPr lang="en-GB" sz="24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8</m:t>
                              </m:r>
                            </m:e>
                            <m:sup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5</m:t>
                              </m:r>
                            </m:sup>
                          </m:sSup>
                          <m:r>
                            <a:rPr lang="en-GB" sz="2400" b="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=3</m:t>
                          </m:r>
                          <m:func>
                            <m:funcPr>
                              <m:ctrlPr>
                                <a:rPr lang="en-GB" sz="24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</m:ctrlPr>
                            </m:funcPr>
                            <m:fName>
                              <m:sSub>
                                <m:sSubPr>
                                  <m:ctrlPr>
                                    <a:rPr lang="en-GB" sz="2400" b="0" i="1" smtClean="0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GB" sz="2400" b="0" i="0" smtClean="0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  <m:t>log</m:t>
                                  </m:r>
                                </m:e>
                                <m:sub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  <m:t>9</m:t>
                                  </m:r>
                                </m:sub>
                              </m:sSub>
                            </m:fName>
                            <m:e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8</m:t>
                              </m:r>
                            </m:e>
                          </m:func>
                        </m:e>
                      </m:func>
                    </m:oMath>
                  </m:oMathPara>
                </a14:m>
                <a:endParaRPr lang="en-GB" sz="24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6609ABA2-2C7F-4871-B15D-B506930285C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7419" y="2161529"/>
                <a:ext cx="3834581" cy="465833"/>
              </a:xfrm>
              <a:prstGeom prst="rect">
                <a:avLst/>
              </a:prstGeom>
              <a:blipFill>
                <a:blip r:embed="rId4"/>
                <a:stretch>
                  <a:fillRect b="-1973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0D7ACE6F-E3F3-452D-9432-FAF9DC12A782}"/>
                  </a:ext>
                </a:extLst>
              </p:cNvPr>
              <p:cNvSpPr txBox="1"/>
              <p:nvPr/>
            </p:nvSpPr>
            <p:spPr>
              <a:xfrm>
                <a:off x="737420" y="3035651"/>
                <a:ext cx="3834581" cy="7838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40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GB" sz="240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GB" sz="2400" i="0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</m:fName>
                        <m:e>
                          <m:rad>
                            <m:radPr>
                              <m:degHide m:val="on"/>
                              <m:ctrlPr>
                                <a:rPr lang="en-GB" sz="24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7</m:t>
                              </m:r>
                            </m:e>
                          </m:rad>
                          <m:r>
                            <a:rPr lang="en-GB" sz="2400" b="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=</m:t>
                          </m:r>
                          <m:f>
                            <m:fPr>
                              <m:ctrlPr>
                                <a:rPr lang="en-GB" sz="24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func>
                            <m:funcPr>
                              <m:ctrlPr>
                                <a:rPr lang="en-GB" sz="24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</m:ctrlPr>
                            </m:funcPr>
                            <m:fName>
                              <m:sSub>
                                <m:sSubPr>
                                  <m:ctrlPr>
                                    <a:rPr lang="en-GB" sz="2400" b="0" i="1" smtClean="0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GB" sz="2400" b="0" i="0" smtClean="0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  <m:t>log</m:t>
                                  </m:r>
                                </m:e>
                                <m:sub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  <m:t>3</m:t>
                                  </m:r>
                                </m:sub>
                              </m:sSub>
                            </m:fName>
                            <m:e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7</m:t>
                              </m:r>
                            </m:e>
                          </m:func>
                        </m:e>
                      </m:func>
                    </m:oMath>
                  </m:oMathPara>
                </a14:m>
                <a:endParaRPr lang="en-GB" sz="24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0D7ACE6F-E3F3-452D-9432-FAF9DC12A78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7420" y="3035651"/>
                <a:ext cx="3834581" cy="78380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826AC041-3064-45E4-A0E2-2A8F71E2ECF7}"/>
                  </a:ext>
                </a:extLst>
              </p:cNvPr>
              <p:cNvSpPr txBox="1"/>
              <p:nvPr/>
            </p:nvSpPr>
            <p:spPr>
              <a:xfrm>
                <a:off x="737417" y="4057864"/>
                <a:ext cx="3834581" cy="7838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40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GB" sz="240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GB" sz="2400" i="0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7</m:t>
                              </m:r>
                            </m:sub>
                          </m:sSub>
                        </m:fName>
                        <m:e>
                          <m:f>
                            <m:fPr>
                              <m:ctrlPr>
                                <a:rPr lang="en-GB" sz="24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11</m:t>
                              </m:r>
                            </m:den>
                          </m:f>
                          <m:r>
                            <a:rPr lang="en-GB" sz="2400" b="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=−</m:t>
                          </m:r>
                          <m:func>
                            <m:funcPr>
                              <m:ctrlPr>
                                <a:rPr lang="en-GB" sz="24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</m:ctrlPr>
                            </m:funcPr>
                            <m:fName>
                              <m:sSub>
                                <m:sSubPr>
                                  <m:ctrlPr>
                                    <a:rPr lang="en-GB" sz="2400" b="0" i="1" smtClean="0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GB" sz="2400" b="0" i="0" smtClean="0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  <m:t>log</m:t>
                                  </m:r>
                                </m:e>
                                <m:sub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  <m:t>7</m:t>
                                  </m:r>
                                </m:sub>
                              </m:sSub>
                            </m:fName>
                            <m:e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11</m:t>
                              </m:r>
                            </m:e>
                          </m:func>
                        </m:e>
                      </m:func>
                    </m:oMath>
                  </m:oMathPara>
                </a14:m>
                <a:endParaRPr lang="en-GB" sz="24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826AC041-3064-45E4-A0E2-2A8F71E2ECF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7417" y="4057864"/>
                <a:ext cx="3834581" cy="78380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TextBox 34">
            <a:extLst>
              <a:ext uri="{FF2B5EF4-FFF2-40B4-BE49-F238E27FC236}">
                <a16:creationId xmlns:a16="http://schemas.microsoft.com/office/drawing/2014/main" id="{B162745B-5DED-49B4-A422-7EC72ACF8ED8}"/>
              </a:ext>
            </a:extLst>
          </p:cNvPr>
          <p:cNvSpPr txBox="1"/>
          <p:nvPr/>
        </p:nvSpPr>
        <p:spPr>
          <a:xfrm>
            <a:off x="4952162" y="6016096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1AA07ECB-BA94-44AF-B052-8BEFB9E1B93A}"/>
                  </a:ext>
                </a:extLst>
              </p:cNvPr>
              <p:cNvSpPr txBox="1"/>
              <p:nvPr/>
            </p:nvSpPr>
            <p:spPr>
              <a:xfrm>
                <a:off x="737417" y="4944812"/>
                <a:ext cx="3834581" cy="7838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40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GB" sz="240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GB" sz="2400" i="0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10</m:t>
                              </m:r>
                            </m:sub>
                          </m:sSub>
                        </m:fName>
                        <m:e>
                          <m:f>
                            <m:fPr>
                              <m:ctrlPr>
                                <a:rPr lang="en-GB" sz="24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9</m:t>
                              </m:r>
                            </m:den>
                          </m:f>
                          <m:r>
                            <a:rPr lang="en-GB" sz="2400" b="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=−2</m:t>
                          </m:r>
                          <m:func>
                            <m:funcPr>
                              <m:ctrlPr>
                                <a:rPr lang="en-GB" sz="24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</m:ctrlPr>
                            </m:funcPr>
                            <m:fName>
                              <m:sSub>
                                <m:sSubPr>
                                  <m:ctrlPr>
                                    <a:rPr lang="en-GB" sz="2400" b="0" i="1" smtClean="0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GB" sz="2400" b="0" i="0" smtClean="0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  <m:t>log</m:t>
                                  </m:r>
                                </m:e>
                                <m:sub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  <m:t>7</m:t>
                                  </m:r>
                                </m:sub>
                              </m:sSub>
                            </m:fName>
                            <m:e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3</m:t>
                              </m:r>
                            </m:e>
                          </m:func>
                        </m:e>
                      </m:func>
                    </m:oMath>
                  </m:oMathPara>
                </a14:m>
                <a:endParaRPr lang="en-GB" sz="24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1AA07ECB-BA94-44AF-B052-8BEFB9E1B93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7417" y="4944812"/>
                <a:ext cx="3834581" cy="783804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7BB57D8A-207D-47BE-AD16-8D61E95876DE}"/>
                  </a:ext>
                </a:extLst>
              </p:cNvPr>
              <p:cNvSpPr txBox="1"/>
              <p:nvPr/>
            </p:nvSpPr>
            <p:spPr>
              <a:xfrm>
                <a:off x="737416" y="5736782"/>
                <a:ext cx="3834581" cy="7838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40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GB" sz="240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GB" sz="2400" i="0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6</m:t>
                              </m:r>
                            </m:sub>
                          </m:sSub>
                        </m:fName>
                        <m:e>
                          <m:sSup>
                            <m:sSupPr>
                              <m:ctrlPr>
                                <a:rPr lang="en-GB" sz="24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GB" sz="2400" b="0" i="1" smtClean="0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</m:ctrlPr>
                                </m:dPr>
                                <m:e>
                                  <m:rad>
                                    <m:radPr>
                                      <m:degHide m:val="on"/>
                                      <m:ctrlPr>
                                        <a:rPr lang="en-GB" sz="2400" b="0" i="1" smtClean="0">
                                          <a:latin typeface="Cambria Math" panose="02040503050406030204" pitchFamily="18" charset="0"/>
                                          <a:ea typeface="Cambria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GB" sz="2400" b="0" i="1" smtClean="0">
                                          <a:latin typeface="Cambria Math" panose="02040503050406030204" pitchFamily="18" charset="0"/>
                                          <a:ea typeface="Cambria" panose="02040503050406030204" pitchFamily="18" charset="0"/>
                                        </a:rPr>
                                        <m:t>2</m:t>
                                      </m:r>
                                    </m:e>
                                  </m:rad>
                                </m:e>
                              </m:d>
                            </m:e>
                            <m:sup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  <m:r>
                            <a:rPr lang="en-GB" sz="2400" b="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=</m:t>
                          </m:r>
                          <m:f>
                            <m:fPr>
                              <m:ctrlPr>
                                <a:rPr lang="en-GB" sz="24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func>
                            <m:funcPr>
                              <m:ctrlPr>
                                <a:rPr lang="en-GB" sz="24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</m:ctrlPr>
                            </m:funcPr>
                            <m:fName>
                              <m:sSub>
                                <m:sSubPr>
                                  <m:ctrlPr>
                                    <a:rPr lang="en-GB" sz="2400" b="0" i="1" smtClean="0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GB" sz="2400" b="0" i="0" smtClean="0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  <m:t>log</m:t>
                                  </m:r>
                                </m:e>
                                <m:sub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  <m:t>6</m:t>
                                  </m:r>
                                </m:sub>
                              </m:sSub>
                            </m:fName>
                            <m:e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2</m:t>
                              </m:r>
                            </m:e>
                          </m:func>
                        </m:e>
                      </m:func>
                    </m:oMath>
                  </m:oMathPara>
                </a14:m>
                <a:endParaRPr lang="en-GB" sz="24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7BB57D8A-207D-47BE-AD16-8D61E95876D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7416" y="5736782"/>
                <a:ext cx="3834581" cy="783804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Oval 16">
            <a:extLst>
              <a:ext uri="{FF2B5EF4-FFF2-40B4-BE49-F238E27FC236}">
                <a16:creationId xmlns:a16="http://schemas.microsoft.com/office/drawing/2014/main" id="{E354DA39-3F12-447D-B664-E29450A56FFF}"/>
              </a:ext>
            </a:extLst>
          </p:cNvPr>
          <p:cNvSpPr/>
          <p:nvPr/>
        </p:nvSpPr>
        <p:spPr>
          <a:xfrm>
            <a:off x="4952162" y="1008241"/>
            <a:ext cx="578069" cy="578069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C498727A-4772-4E06-9788-8D9A192F47A6}"/>
              </a:ext>
            </a:extLst>
          </p:cNvPr>
          <p:cNvSpPr/>
          <p:nvPr/>
        </p:nvSpPr>
        <p:spPr>
          <a:xfrm>
            <a:off x="4952161" y="4072949"/>
            <a:ext cx="578069" cy="578069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DF4540BE-CF77-41A7-BABE-379E1AD8B216}"/>
              </a:ext>
            </a:extLst>
          </p:cNvPr>
          <p:cNvSpPr/>
          <p:nvPr/>
        </p:nvSpPr>
        <p:spPr>
          <a:xfrm>
            <a:off x="4952161" y="3144055"/>
            <a:ext cx="578069" cy="578069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19A25D65-1537-4277-BBC3-FCD31A81D42B}"/>
              </a:ext>
            </a:extLst>
          </p:cNvPr>
          <p:cNvSpPr/>
          <p:nvPr/>
        </p:nvSpPr>
        <p:spPr>
          <a:xfrm>
            <a:off x="5780205" y="2134104"/>
            <a:ext cx="578069" cy="578069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B13A1666-64E2-4BEA-A450-670E01E2DCAC}"/>
              </a:ext>
            </a:extLst>
          </p:cNvPr>
          <p:cNvSpPr/>
          <p:nvPr/>
        </p:nvSpPr>
        <p:spPr>
          <a:xfrm>
            <a:off x="4922249" y="4990834"/>
            <a:ext cx="578069" cy="578069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1D80A017-A12F-40EE-A5BB-77F81EC4A5B2}"/>
              </a:ext>
            </a:extLst>
          </p:cNvPr>
          <p:cNvSpPr/>
          <p:nvPr/>
        </p:nvSpPr>
        <p:spPr>
          <a:xfrm>
            <a:off x="4922249" y="5946873"/>
            <a:ext cx="578069" cy="578069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951925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789</TotalTime>
  <Words>134</Words>
  <Application>Microsoft Office PowerPoint</Application>
  <PresentationFormat>On-screen Show (4:3)</PresentationFormat>
  <Paragraphs>64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Cambria</vt:lpstr>
      <vt:lpstr>Cambria Math</vt:lpstr>
      <vt:lpstr>Office Theme</vt:lpstr>
      <vt:lpstr>Power law of logarithms:  Is this correct?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Berwick, Chris</cp:lastModifiedBy>
  <cp:revision>84</cp:revision>
  <dcterms:created xsi:type="dcterms:W3CDTF">2018-01-26T08:52:52Z</dcterms:created>
  <dcterms:modified xsi:type="dcterms:W3CDTF">2018-07-01T17:34:51Z</dcterms:modified>
</cp:coreProperties>
</file>