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5" r:id="rId4"/>
    <p:sldId id="30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Set Notation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Writing the sub sets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420024" y="3585234"/>
                <a:ext cx="7135717" cy="26161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1, 2, 3, 4, 5, 6, 7, 8, 9, 10, 11, 12, 13, 14, 15</m:t>
                          </m:r>
                        </m:e>
                      </m:d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A = Even numbers		B= Multiples of 3</a:t>
                </a:r>
              </a:p>
              <a:p>
                <a:pPr lvl="0">
                  <a:defRPr/>
                </a:pPr>
                <a:endParaRPr lang="en-GB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Write down numbers in Set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A=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A’ =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0024" y="3585234"/>
                <a:ext cx="7135717" cy="2616101"/>
              </a:xfrm>
              <a:prstGeom prst="rect">
                <a:avLst/>
              </a:prstGeom>
              <a:blipFill>
                <a:blip r:embed="rId7"/>
                <a:stretch>
                  <a:fillRect l="-1793" b="-58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115614" y="783136"/>
                <a:ext cx="4282405" cy="35702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∈=</m:t>
                      </m:r>
                      <m:d>
                        <m:dPr>
                          <m:begChr m:val="{"/>
                          <m:endChr m:val="}"/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1, 2, 3, 4, 5, 6, 7, 8, 9, 10, 11, 12, 13, 14, 15</m:t>
                          </m:r>
                        </m:e>
                      </m:d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</a:rPr>
                  <a:t>A = Even numbers	B= Multiples</a:t>
                </a:r>
                <a:r>
                  <a:rPr kumimoji="0" lang="en-GB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</a:rPr>
                  <a:t> of 3</a:t>
                </a: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</a:rPr>
                  <a:t>Write down numbers in Set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</a:rPr>
                  <a:t>A=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dirty="0">
                    <a:latin typeface="Calibri" panose="020F0502020204030204"/>
                    <a:ea typeface="Cambria Math" panose="02040503050406030204" pitchFamily="18" charset="0"/>
                  </a:rPr>
                  <a:t>A’ =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dirty="0">
                    <a:latin typeface="Calibri" panose="020F0502020204030204"/>
                    <a:ea typeface="Cambria Math" panose="02040503050406030204" pitchFamily="18" charset="0"/>
                  </a:rPr>
                  <a:t>A U B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dirty="0">
                    <a:latin typeface="Calibri" panose="020F0502020204030204"/>
                    <a:ea typeface="Cambria Math" panose="02040503050406030204" pitchFamily="18" charset="0"/>
                  </a:rPr>
                  <a:t>A </a:t>
                </a:r>
                <a:r>
                  <a:rPr lang="en-GB" dirty="0">
                    <a:latin typeface="Calibri" panose="020F0502020204030204" pitchFamily="34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∩ B</a:t>
                </a: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14" y="783136"/>
                <a:ext cx="4282405" cy="3570208"/>
              </a:xfrm>
              <a:prstGeom prst="rect">
                <a:avLst/>
              </a:prstGeom>
              <a:blipFill>
                <a:blip r:embed="rId2"/>
                <a:stretch>
                  <a:fillRect l="-34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776952" y="623977"/>
                <a:ext cx="4282405" cy="35702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∈=</m:t>
                      </m:r>
                      <m:d>
                        <m:dPr>
                          <m:begChr m:val="{"/>
                          <m:endChr m:val="}"/>
                          <m:ctrlP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GB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1, 2, 3, 4, 5, 6, 7, 8, 9, 10, 11, 12, 13, 14, 15</m:t>
                          </m:r>
                        </m:e>
                      </m:d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</a:rPr>
                  <a:t>A = Even numbers	B= Multiples of 3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</a:rPr>
                  <a:t>Write down numbers in Set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dirty="0">
                    <a:latin typeface="Calibri" panose="020F0502020204030204"/>
                    <a:ea typeface="Cambria Math" panose="02040503050406030204" pitchFamily="18" charset="0"/>
                  </a:rPr>
                  <a:t>B</a:t>
                </a: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</a:rPr>
                  <a:t>=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</a:rPr>
                  <a:t>B’ =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dirty="0">
                    <a:ea typeface="Cambria Math" panose="02040503050406030204" pitchFamily="18" charset="0"/>
                  </a:rPr>
                  <a:t>B U A</a:t>
                </a:r>
              </a:p>
              <a:p>
                <a:pPr lvl="0">
                  <a:defRPr/>
                </a:pPr>
                <a:endParaRPr lang="en-GB" dirty="0">
                  <a:ea typeface="Cambria Math" panose="02040503050406030204" pitchFamily="18" charset="0"/>
                </a:endParaRPr>
              </a:p>
              <a:p>
                <a:pPr lvl="0">
                  <a:defRPr/>
                </a:pPr>
                <a:r>
                  <a:rPr lang="en-GB" dirty="0">
                    <a:ea typeface="Cambria Math" panose="02040503050406030204" pitchFamily="18" charset="0"/>
                  </a:rPr>
                  <a:t>B </a:t>
                </a:r>
                <a:r>
                  <a:rPr lang="en-GB" dirty="0">
                    <a:latin typeface="Calibri" panose="020F0502020204030204" pitchFamily="34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∩ A</a:t>
                </a:r>
                <a:endParaRPr lang="en-GB" dirty="0">
                  <a:ea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952" y="623977"/>
                <a:ext cx="4282405" cy="3570208"/>
              </a:xfrm>
              <a:prstGeom prst="rect">
                <a:avLst/>
              </a:prstGeom>
              <a:blipFill>
                <a:blip r:embed="rId3"/>
                <a:stretch>
                  <a:fillRect l="-34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0868" y="0"/>
                <a:ext cx="7909035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1, 2, 3, 4, 5, 6, 7, 8, 9, 10, 11, 12, 13, 14, 15</m:t>
                          </m:r>
                        </m:e>
                      </m:d>
                    </m:oMath>
                  </m:oMathPara>
                </a14:m>
                <a:endParaRPr lang="en-GB" sz="2400" dirty="0">
                  <a:ea typeface="Cambria Math" panose="02040503050406030204" pitchFamily="18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ea typeface="Cambria Math" panose="02040503050406030204" pitchFamily="18" charset="0"/>
                  </a:rPr>
                  <a:t>A = Even numbers				B= Prime numbers</a:t>
                </a:r>
              </a:p>
              <a:p>
                <a:pPr lvl="0">
                  <a:defRPr/>
                </a:pPr>
                <a:r>
                  <a:rPr lang="en-GB" sz="2800" dirty="0">
                    <a:ea typeface="Cambria Math" panose="02040503050406030204" pitchFamily="18" charset="0"/>
                  </a:rPr>
                  <a:t>Write down numbers in Set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68" y="0"/>
                <a:ext cx="7909035" cy="1323439"/>
              </a:xfrm>
              <a:prstGeom prst="rect">
                <a:avLst/>
              </a:prstGeom>
              <a:blipFill>
                <a:blip r:embed="rId2"/>
                <a:stretch>
                  <a:fillRect l="-1619" b="-12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311997" y="1410966"/>
            <a:ext cx="208390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306867" y="2359808"/>
            <a:ext cx="61291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B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311997" y="1885387"/>
            <a:ext cx="61291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latin typeface="Calibri" panose="020F0502020204030204"/>
              </a:rPr>
              <a:t>A’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306866" y="2790695"/>
            <a:ext cx="61291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B</a:t>
            </a:r>
            <a:r>
              <a:rPr lang="en-GB" sz="2800" noProof="0" dirty="0">
                <a:latin typeface="Calibri" panose="020F0502020204030204"/>
              </a:rPr>
              <a:t>’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335580" y="6058870"/>
            <a:ext cx="96488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A U B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280714" y="3261478"/>
            <a:ext cx="96488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A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∩</a:t>
            </a:r>
            <a:r>
              <a:rPr lang="en-GB" sz="2800" dirty="0">
                <a:latin typeface="Calibri" panose="020F0502020204030204"/>
              </a:rPr>
              <a:t> B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240863" y="4229495"/>
            <a:ext cx="96488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A’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∩</a:t>
            </a:r>
            <a:r>
              <a:rPr lang="en-GB" sz="2800" dirty="0">
                <a:latin typeface="Calibri" panose="020F0502020204030204"/>
              </a:rPr>
              <a:t> B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247152" y="4700278"/>
            <a:ext cx="118982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B’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∩</a:t>
            </a:r>
            <a:r>
              <a:rPr lang="en-GB" sz="2800" dirty="0">
                <a:latin typeface="Calibri" panose="020F0502020204030204"/>
              </a:rPr>
              <a:t> A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256753" y="5127527"/>
            <a:ext cx="1122541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A’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∩</a:t>
            </a:r>
            <a:r>
              <a:rPr lang="en-GB" sz="2800" dirty="0">
                <a:latin typeface="Calibri" panose="020F0502020204030204"/>
              </a:rPr>
              <a:t> B’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240863" y="5554776"/>
            <a:ext cx="119611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(A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∩</a:t>
            </a:r>
            <a:r>
              <a:rPr lang="en-GB" sz="2800" dirty="0">
                <a:latin typeface="Calibri" panose="020F0502020204030204"/>
              </a:rPr>
              <a:t> B)’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4574190" y="1339891"/>
            <a:ext cx="96488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A’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GB" sz="2800" dirty="0">
                <a:latin typeface="Calibri" panose="020F0502020204030204"/>
              </a:rPr>
              <a:t> B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4574190" y="1861571"/>
            <a:ext cx="96488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B’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GB" sz="2800" dirty="0">
                <a:latin typeface="Calibri" panose="020F0502020204030204"/>
              </a:rPr>
              <a:t> A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4574190" y="2343541"/>
            <a:ext cx="96488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A’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GB" sz="2800" dirty="0">
                <a:latin typeface="Calibri" panose="020F0502020204030204"/>
              </a:rPr>
              <a:t> B’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4574190" y="2790695"/>
            <a:ext cx="115394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(A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GB" sz="2800" dirty="0">
                <a:latin typeface="Calibri" panose="020F0502020204030204"/>
              </a:rPr>
              <a:t> B)’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4574189" y="3430517"/>
            <a:ext cx="137466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(A’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GB" sz="2800" dirty="0">
                <a:latin typeface="Calibri" panose="020F0502020204030204"/>
              </a:rPr>
              <a:t> B’)’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256753" y="3751436"/>
            <a:ext cx="96488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B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∩</a:t>
            </a:r>
            <a:r>
              <a:rPr lang="en-GB" sz="2800" dirty="0">
                <a:latin typeface="Calibri" panose="020F0502020204030204"/>
              </a:rPr>
              <a:t> A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7608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0868" y="0"/>
                <a:ext cx="7909035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1, 2, 3, 4, 5, 6, 7, 8, 9, 10, 11, 12, 13, 14, 15</m:t>
                          </m:r>
                        </m:e>
                      </m:d>
                    </m:oMath>
                  </m:oMathPara>
                </a14:m>
                <a:endParaRPr lang="en-GB" sz="2400" dirty="0">
                  <a:ea typeface="Cambria Math" panose="02040503050406030204" pitchFamily="18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ea typeface="Cambria Math" panose="02040503050406030204" pitchFamily="18" charset="0"/>
                  </a:rPr>
                  <a:t>A = Even numbers				B= Prime numbers</a:t>
                </a:r>
              </a:p>
              <a:p>
                <a:pPr lvl="0">
                  <a:defRPr/>
                </a:pPr>
                <a:r>
                  <a:rPr lang="en-GB" sz="2800" dirty="0">
                    <a:ea typeface="Cambria Math" panose="02040503050406030204" pitchFamily="18" charset="0"/>
                  </a:rPr>
                  <a:t>Write down numbers in Set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68" y="0"/>
                <a:ext cx="7909035" cy="1323439"/>
              </a:xfrm>
              <a:prstGeom prst="rect">
                <a:avLst/>
              </a:prstGeom>
              <a:blipFill>
                <a:blip r:embed="rId2"/>
                <a:stretch>
                  <a:fillRect l="-1619" b="-12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120868" y="1410507"/>
            <a:ext cx="31005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120868" y="2379755"/>
            <a:ext cx="47822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>
                <a:latin typeface="Calibri" panose="020F0502020204030204"/>
              </a:rPr>
              <a:t>B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120868" y="1896301"/>
            <a:ext cx="31005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latin typeface="Calibri" panose="020F0502020204030204"/>
              </a:rPr>
              <a:t>A’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120869" y="2790695"/>
            <a:ext cx="47822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B</a:t>
            </a:r>
            <a:r>
              <a:rPr lang="en-GB" sz="2800" noProof="0" dirty="0">
                <a:latin typeface="Calibri" panose="020F0502020204030204"/>
              </a:rPr>
              <a:t>’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4732842" y="1362183"/>
            <a:ext cx="116764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A U B </a:t>
            </a:r>
            <a:r>
              <a:rPr lang="en-GB" sz="2800" dirty="0">
                <a:solidFill>
                  <a:srgbClr val="FF0000"/>
                </a:solidFill>
                <a:latin typeface="Calibri" panose="020F0502020204030204"/>
              </a:rPr>
              <a:t>=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120868" y="3261320"/>
            <a:ext cx="219140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A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∩</a:t>
            </a:r>
            <a:r>
              <a:rPr lang="en-GB" sz="2800" dirty="0">
                <a:latin typeface="Calibri" panose="020F0502020204030204"/>
              </a:rPr>
              <a:t> B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150948" y="4252822"/>
            <a:ext cx="107731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A’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∩</a:t>
            </a:r>
            <a:r>
              <a:rPr lang="en-GB" sz="2800" dirty="0">
                <a:latin typeface="Calibri" panose="020F0502020204030204"/>
              </a:rPr>
              <a:t> B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150948" y="4733185"/>
            <a:ext cx="128512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B’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∩</a:t>
            </a:r>
            <a:r>
              <a:rPr lang="en-GB" sz="2800" dirty="0">
                <a:latin typeface="Calibri" panose="020F0502020204030204"/>
              </a:rPr>
              <a:t> A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150948" y="5156796"/>
            <a:ext cx="331601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A’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∩</a:t>
            </a:r>
            <a:r>
              <a:rPr lang="en-GB" sz="2800" dirty="0">
                <a:latin typeface="Calibri" panose="020F0502020204030204"/>
              </a:rPr>
              <a:t> B’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77376" y="5580407"/>
            <a:ext cx="158180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(A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∩</a:t>
            </a:r>
            <a:r>
              <a:rPr lang="en-GB" sz="2800" dirty="0">
                <a:latin typeface="Calibri" panose="020F0502020204030204"/>
              </a:rPr>
              <a:t> B)’ </a:t>
            </a:r>
            <a:r>
              <a:rPr lang="en-GB" sz="2800" dirty="0">
                <a:solidFill>
                  <a:srgbClr val="FF0000"/>
                </a:solidFill>
                <a:latin typeface="Calibri" panose="020F0502020204030204"/>
              </a:rPr>
              <a:t>=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4776621" y="2115432"/>
            <a:ext cx="115394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A’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GB" sz="2800" dirty="0">
                <a:latin typeface="Calibri" panose="020F0502020204030204"/>
              </a:rPr>
              <a:t> B</a:t>
            </a:r>
            <a:r>
              <a:rPr lang="en-GB" sz="2800" dirty="0">
                <a:solidFill>
                  <a:srgbClr val="FF0000"/>
                </a:solidFill>
                <a:latin typeface="Calibri" panose="020F0502020204030204"/>
              </a:rPr>
              <a:t>=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4762719" y="2923581"/>
            <a:ext cx="1167849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B’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GB" sz="2800" dirty="0">
                <a:latin typeface="Calibri" panose="020F0502020204030204"/>
              </a:rPr>
              <a:t> A </a:t>
            </a:r>
            <a:r>
              <a:rPr lang="en-GB" sz="2800" dirty="0">
                <a:solidFill>
                  <a:srgbClr val="FF0000"/>
                </a:solidFill>
                <a:latin typeface="Calibri" panose="020F0502020204030204"/>
              </a:rPr>
              <a:t>=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4732842" y="3729957"/>
            <a:ext cx="115394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A’</a:t>
            </a:r>
            <a:r>
              <a:rPr lang="en-GB" sz="2800" dirty="0">
                <a:solidFill>
                  <a:srgbClr val="FF0000"/>
                </a:solidFill>
                <a:latin typeface="Calibri" panose="020F0502020204030204"/>
              </a:rPr>
              <a:t>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GB" sz="2800" dirty="0">
                <a:latin typeface="Calibri" panose="020F0502020204030204"/>
              </a:rPr>
              <a:t> B’</a:t>
            </a:r>
            <a:r>
              <a:rPr lang="en-GB" sz="2800" dirty="0">
                <a:solidFill>
                  <a:srgbClr val="FF0000"/>
                </a:solidFill>
                <a:latin typeface="Calibri" panose="020F0502020204030204"/>
              </a:rPr>
              <a:t>=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4722003" y="4664561"/>
            <a:ext cx="135766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(A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GB" sz="2800" dirty="0">
                <a:latin typeface="Calibri" panose="020F0502020204030204"/>
              </a:rPr>
              <a:t> B)’</a:t>
            </a:r>
            <a:r>
              <a:rPr lang="en-GB" sz="2800" dirty="0">
                <a:solidFill>
                  <a:srgbClr val="FF0000"/>
                </a:solidFill>
                <a:latin typeface="Calibri" panose="020F0502020204030204"/>
              </a:rPr>
              <a:t>=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4776621" y="5307948"/>
            <a:ext cx="160315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(A’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GB" sz="2800" dirty="0">
                <a:latin typeface="Calibri" panose="020F0502020204030204"/>
              </a:rPr>
              <a:t> B’)’</a:t>
            </a:r>
            <a:r>
              <a:rPr lang="en-GB" sz="2800" dirty="0">
                <a:solidFill>
                  <a:srgbClr val="FF0000"/>
                </a:solidFill>
                <a:latin typeface="Calibri" panose="020F0502020204030204"/>
              </a:rPr>
              <a:t>=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36068" y="5524892"/>
            <a:ext cx="33405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srgbClr val="FF0000"/>
                </a:solidFill>
              </a:rPr>
              <a:t>{1, 3, 4, 5, 6, 7, 8, 9, 10, 11, 12, 13, 14, 15}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803447" y="1269259"/>
            <a:ext cx="33405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srgbClr val="FF0000"/>
                </a:solidFill>
              </a:rPr>
              <a:t>{2, 3, 4, 5, 6, 7, 8, 10, 11, 12, 13, 14}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827947" y="2069265"/>
            <a:ext cx="33405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srgbClr val="FF0000"/>
                </a:solidFill>
              </a:rPr>
              <a:t>{1, 2, 3, 5, 7, 9, 11, 13, 15}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60461" y="2869271"/>
            <a:ext cx="33405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srgbClr val="FF0000"/>
                </a:solidFill>
              </a:rPr>
              <a:t>{1, 2, 4, 6, 8, 9, 10, 12, 14, 15}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89844" y="3692207"/>
            <a:ext cx="33405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srgbClr val="FF0000"/>
                </a:solidFill>
              </a:rPr>
              <a:t>{1, 3, 4, 5, 6, 7, 8, 9, 10, 11, 12, 13, 14 15}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48493" y="4601438"/>
            <a:ext cx="33405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srgbClr val="FF0000"/>
                </a:solidFill>
              </a:rPr>
              <a:t>{1, 9, 15}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118602" y="5197548"/>
            <a:ext cx="33405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srgbClr val="FF0000"/>
                </a:solidFill>
              </a:rPr>
              <a:t>{1, 9, 15}</a:t>
            </a:r>
          </a:p>
        </p:txBody>
      </p:sp>
      <p:sp>
        <p:nvSpPr>
          <p:cNvPr id="3" name="Rectangle 2"/>
          <p:cNvSpPr/>
          <p:nvPr/>
        </p:nvSpPr>
        <p:spPr>
          <a:xfrm>
            <a:off x="413969" y="1404504"/>
            <a:ext cx="3608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srgbClr val="FF0000"/>
                </a:solidFill>
              </a:rPr>
              <a:t>= {2, 4, 6, 8, 10, 12, 14 }</a:t>
            </a:r>
          </a:p>
        </p:txBody>
      </p:sp>
      <p:sp>
        <p:nvSpPr>
          <p:cNvPr id="6" name="Rectangle 5"/>
          <p:cNvSpPr/>
          <p:nvPr/>
        </p:nvSpPr>
        <p:spPr>
          <a:xfrm>
            <a:off x="498410" y="1973014"/>
            <a:ext cx="3635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srgbClr val="FF0000"/>
                </a:solidFill>
              </a:rPr>
              <a:t>={1, 3, 5, 7, 9, 11,13,15}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68534" y="2393242"/>
            <a:ext cx="30716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srgbClr val="FF0000"/>
                </a:solidFill>
              </a:rPr>
              <a:t>= {2, 3, 5, 7, 11, 13 }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41222" y="2803491"/>
            <a:ext cx="43364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srgbClr val="FF0000"/>
                </a:solidFill>
              </a:rPr>
              <a:t>={1, 4, 6, 8, 9, 10, 12, 14, 15}</a:t>
            </a:r>
          </a:p>
        </p:txBody>
      </p:sp>
      <p:sp>
        <p:nvSpPr>
          <p:cNvPr id="30" name="Rectangle 29"/>
          <p:cNvSpPr/>
          <p:nvPr/>
        </p:nvSpPr>
        <p:spPr>
          <a:xfrm>
            <a:off x="980922" y="3253928"/>
            <a:ext cx="10166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srgbClr val="FF0000"/>
                </a:solidFill>
              </a:rPr>
              <a:t>= { 2 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069751" y="4272291"/>
            <a:ext cx="27174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srgbClr val="FF0000"/>
                </a:solidFill>
              </a:rPr>
              <a:t>= {3, 5, 7, 11, 13 }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78777" y="4712305"/>
            <a:ext cx="3172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srgbClr val="FF0000"/>
                </a:solidFill>
              </a:rPr>
              <a:t>= {4, 6, 8, 10, 12, 14}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143994" y="5165732"/>
            <a:ext cx="17443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srgbClr val="FF0000"/>
                </a:solidFill>
              </a:rPr>
              <a:t>= {1, 9, 15}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150948" y="3791577"/>
            <a:ext cx="219140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B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∩</a:t>
            </a:r>
            <a:r>
              <a:rPr lang="en-GB" sz="2800" dirty="0">
                <a:latin typeface="Calibri" panose="020F0502020204030204"/>
              </a:rPr>
              <a:t> A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11002" y="3784185"/>
            <a:ext cx="10166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srgbClr val="FF0000"/>
                </a:solidFill>
              </a:rPr>
              <a:t>= { 2 }</a:t>
            </a:r>
          </a:p>
        </p:txBody>
      </p:sp>
    </p:spTree>
    <p:extLst>
      <p:ext uri="{BB962C8B-B14F-4D97-AF65-F5344CB8AC3E}">
        <p14:creationId xmlns:p14="http://schemas.microsoft.com/office/powerpoint/2010/main" val="397347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3" grpId="0"/>
      <p:bldP spid="24" grpId="0"/>
      <p:bldP spid="25" grpId="0"/>
      <p:bldP spid="26" grpId="0"/>
      <p:bldP spid="27" grpId="0"/>
      <p:bldP spid="3" grpId="0"/>
      <p:bldP spid="6" grpId="0"/>
      <p:bldP spid="29" grpId="0"/>
      <p:bldP spid="30" grpId="0"/>
      <p:bldP spid="31" grpId="0"/>
      <p:bldP spid="32" grpId="0"/>
      <p:bldP spid="33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1690</TotalTime>
  <Words>417</Words>
  <Application>Microsoft Office PowerPoint</Application>
  <PresentationFormat>On-screen Show (4:3)</PresentationFormat>
  <Paragraphs>95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Set Notation Writing the sub sets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87</cp:revision>
  <dcterms:created xsi:type="dcterms:W3CDTF">2018-01-26T08:52:52Z</dcterms:created>
  <dcterms:modified xsi:type="dcterms:W3CDTF">2018-07-10T09:59:16Z</dcterms:modified>
</cp:coreProperties>
</file>