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5" r:id="rId4"/>
    <p:sldId id="30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65" d="100"/>
          <a:sy n="65" d="100"/>
        </p:scale>
        <p:origin x="15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8085" y="220005"/>
            <a:ext cx="6741187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Logarithms: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Using the laws of logarithms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41409F33-99FA-44C2-84FF-5CF75F24D16D}"/>
                  </a:ext>
                </a:extLst>
              </p:cNvPr>
              <p:cNvSpPr/>
              <p:nvPr/>
            </p:nvSpPr>
            <p:spPr>
              <a:xfrm>
                <a:off x="3621344" y="3742646"/>
                <a:ext cx="211455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24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en-GB" sz="24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(</m:t>
                            </m:r>
                            <m:r>
                              <a:rPr lang="en-GB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𝑦</m:t>
                        </m:r>
                        <m:sSup>
                          <m:sSupPr>
                            <m:ctrlPr>
                              <a:rPr lang="en-GB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GB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GB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GB" sz="2400" dirty="0">
                    <a:solidFill>
                      <a:schemeClr val="bg1"/>
                    </a:solidFill>
                  </a:rPr>
                  <a:t>=?</a:t>
                </a:r>
              </a:p>
            </p:txBody>
          </p:sp>
        </mc:Choice>
        <mc:Fallback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41409F33-99FA-44C2-84FF-5CF75F24D1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1344" y="3742646"/>
                <a:ext cx="2114553" cy="461665"/>
              </a:xfrm>
              <a:prstGeom prst="rect">
                <a:avLst/>
              </a:prstGeom>
              <a:blipFill>
                <a:blip r:embed="rId7"/>
                <a:stretch>
                  <a:fillRect l="-2305" t="-10526" r="-3458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26CD8525-C2F2-4A81-8D72-9E78FE87BF93}"/>
                  </a:ext>
                </a:extLst>
              </p:cNvPr>
              <p:cNvSpPr/>
              <p:nvPr/>
            </p:nvSpPr>
            <p:spPr>
              <a:xfrm>
                <a:off x="3660585" y="4385866"/>
                <a:ext cx="1805944" cy="7096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GB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24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sz="24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GB" sz="24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40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GB" sz="240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2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" panose="02040503050406030204" pitchFamily="18" charset="0"/>
                                      </a:rPr>
                                      <m:t>−3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GB" sz="2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GB" sz="2400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ea typeface="Cambria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GB" sz="2400" dirty="0">
                    <a:solidFill>
                      <a:schemeClr val="bg1"/>
                    </a:solidFill>
                  </a:rPr>
                  <a:t>=?</a:t>
                </a:r>
              </a:p>
            </p:txBody>
          </p:sp>
        </mc:Choice>
        <mc:Fallback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26CD8525-C2F2-4A81-8D72-9E78FE87BF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0585" y="4385866"/>
                <a:ext cx="1805944" cy="709618"/>
              </a:xfrm>
              <a:prstGeom prst="rect">
                <a:avLst/>
              </a:prstGeom>
              <a:blipFill>
                <a:blip r:embed="rId8"/>
                <a:stretch>
                  <a:fillRect r="-4040" b="-17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96D4FB26-B383-4122-9E17-03EAAF2180F2}"/>
                  </a:ext>
                </a:extLst>
              </p:cNvPr>
              <p:cNvSpPr/>
              <p:nvPr/>
            </p:nvSpPr>
            <p:spPr>
              <a:xfrm>
                <a:off x="3621344" y="5588982"/>
                <a:ext cx="2237985" cy="4629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GB" sz="24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𝑎𝑥𝑦</m:t>
                                  </m:r>
                                </m:e>
                              </m:rad>
                            </m:e>
                          </m:d>
                        </m:e>
                      </m:func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96D4FB26-B383-4122-9E17-03EAAF2180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1344" y="5588982"/>
                <a:ext cx="2237985" cy="462947"/>
              </a:xfrm>
              <a:prstGeom prst="rect">
                <a:avLst/>
              </a:prstGeom>
              <a:blipFill>
                <a:blip r:embed="rId9"/>
                <a:stretch>
                  <a:fillRect l="-272"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7F70F93-AA64-4817-BEC4-2879E1D6D2B0}"/>
                  </a:ext>
                </a:extLst>
              </p:cNvPr>
              <p:cNvSpPr txBox="1"/>
              <p:nvPr/>
            </p:nvSpPr>
            <p:spPr>
              <a:xfrm>
                <a:off x="615775" y="3973478"/>
                <a:ext cx="2497855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Write in terms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20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sz="20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GB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,</m:t>
                    </m:r>
                    <m:func>
                      <m:funcPr>
                        <m:ctrlPr>
                          <a:rPr lang="en-GB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20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GB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𝑦</m:t>
                        </m:r>
                        <m:r>
                          <a:rPr lang="en-GB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,</m:t>
                        </m:r>
                      </m:e>
                    </m:func>
                  </m:oMath>
                </a14:m>
                <a:r>
                  <a:rPr lang="en-GB" sz="2000" dirty="0">
                    <a:solidFill>
                      <a:schemeClr val="bg1"/>
                    </a:solidFill>
                    <a:latin typeface="Cambria" panose="02040503050406030204" pitchFamily="18" charset="0"/>
                    <a:ea typeface="Cambria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20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GB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𝑧</m:t>
                        </m:r>
                      </m:e>
                    </m:func>
                    <m:r>
                      <a:rPr lang="en-GB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.</m:t>
                    </m:r>
                  </m:oMath>
                </a14:m>
                <a:endParaRPr lang="en-GB" sz="2000" dirty="0">
                  <a:solidFill>
                    <a:schemeClr val="bg1"/>
                  </a:solidFill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7F70F93-AA64-4817-BEC4-2879E1D6D2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775" y="3973478"/>
                <a:ext cx="2497855" cy="1015663"/>
              </a:xfrm>
              <a:prstGeom prst="rect">
                <a:avLst/>
              </a:prstGeom>
              <a:blipFill>
                <a:blip r:embed="rId10"/>
                <a:stretch>
                  <a:fillRect t="-3614" b="-66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E74EDFA-6B3C-4144-85D6-A9AA992CAAD0}"/>
                  </a:ext>
                </a:extLst>
              </p:cNvPr>
              <p:cNvSpPr txBox="1"/>
              <p:nvPr/>
            </p:nvSpPr>
            <p:spPr>
              <a:xfrm>
                <a:off x="147484" y="618753"/>
                <a:ext cx="377558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Write in terms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200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,</m:t>
                    </m:r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200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𝑦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,</m:t>
                        </m:r>
                      </m:e>
                    </m:func>
                  </m:oMath>
                </a14:m>
                <a:r>
                  <a:rPr lang="en-GB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200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𝑧</m:t>
                        </m:r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.</m:t>
                    </m:r>
                  </m:oMath>
                </a14:m>
                <a:endParaRPr lang="en-GB" sz="2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E74EDFA-6B3C-4144-85D6-A9AA992CAA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484" y="618753"/>
                <a:ext cx="3775584" cy="707886"/>
              </a:xfrm>
              <a:prstGeom prst="rect">
                <a:avLst/>
              </a:prstGeom>
              <a:blipFill>
                <a:blip r:embed="rId2"/>
                <a:stretch>
                  <a:fillRect t="-5172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1A42869-79D6-4B48-BB03-6121CC5CDF2F}"/>
                  </a:ext>
                </a:extLst>
              </p:cNvPr>
              <p:cNvSpPr txBox="1"/>
              <p:nvPr/>
            </p:nvSpPr>
            <p:spPr>
              <a:xfrm>
                <a:off x="4745982" y="618753"/>
                <a:ext cx="377558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Write in terms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200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,</m:t>
                    </m:r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200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𝑦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,</m:t>
                        </m:r>
                      </m:e>
                    </m:func>
                  </m:oMath>
                </a14:m>
                <a:r>
                  <a:rPr lang="en-GB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200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𝑧</m:t>
                        </m:r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.</m:t>
                    </m:r>
                  </m:oMath>
                </a14:m>
                <a:endParaRPr lang="en-GB" sz="2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1A42869-79D6-4B48-BB03-6121CC5CDF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982" y="618753"/>
                <a:ext cx="3775584" cy="707886"/>
              </a:xfrm>
              <a:prstGeom prst="rect">
                <a:avLst/>
              </a:prstGeom>
              <a:blipFill>
                <a:blip r:embed="rId3"/>
                <a:stretch>
                  <a:fillRect t="-5172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11ACC71-3843-4AC3-9F9F-A2EE65EAC690}"/>
                  </a:ext>
                </a:extLst>
              </p:cNvPr>
              <p:cNvSpPr/>
              <p:nvPr/>
            </p:nvSpPr>
            <p:spPr>
              <a:xfrm>
                <a:off x="1194405" y="1695751"/>
                <a:ext cx="188692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(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𝑦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11ACC71-3843-4AC3-9F9F-A2EE65EAC6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405" y="1695751"/>
                <a:ext cx="1886927" cy="461665"/>
              </a:xfrm>
              <a:prstGeom prst="rect">
                <a:avLst/>
              </a:prstGeom>
              <a:blipFill>
                <a:blip r:embed="rId4"/>
                <a:stretch>
                  <a:fillRect l="-647" r="-647"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57AB24C5-39B9-46DE-B154-6D4C0F256BE8}"/>
                  </a:ext>
                </a:extLst>
              </p:cNvPr>
              <p:cNvSpPr/>
              <p:nvPr/>
            </p:nvSpPr>
            <p:spPr>
              <a:xfrm>
                <a:off x="5906464" y="1695752"/>
                <a:ext cx="188692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(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𝑦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57AB24C5-39B9-46DE-B154-6D4C0F256B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6464" y="1695752"/>
                <a:ext cx="1886927" cy="461665"/>
              </a:xfrm>
              <a:prstGeom prst="rect">
                <a:avLst/>
              </a:prstGeom>
              <a:blipFill>
                <a:blip r:embed="rId5"/>
                <a:stretch>
                  <a:fillRect l="-647" r="-647"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5DF645E-836E-4985-A5DD-D713F571DF15}"/>
                  </a:ext>
                </a:extLst>
              </p:cNvPr>
              <p:cNvSpPr/>
              <p:nvPr/>
            </p:nvSpPr>
            <p:spPr>
              <a:xfrm>
                <a:off x="1197222" y="2961826"/>
                <a:ext cx="1734449" cy="9296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40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GB" sz="240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−3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5DF645E-836E-4985-A5DD-D713F571DF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7222" y="2961826"/>
                <a:ext cx="1734449" cy="92967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D60C184-D068-4BD4-BCC5-FC534F1D1A70}"/>
                  </a:ext>
                </a:extLst>
              </p:cNvPr>
              <p:cNvSpPr/>
              <p:nvPr/>
            </p:nvSpPr>
            <p:spPr>
              <a:xfrm>
                <a:off x="5906464" y="2951043"/>
                <a:ext cx="1714957" cy="934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40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GB" sz="240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−5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D60C184-D068-4BD4-BCC5-FC534F1D1A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6464" y="2951043"/>
                <a:ext cx="1714957" cy="93493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97FD78F-6B8C-472A-9903-07BB8AC02A70}"/>
                  </a:ext>
                </a:extLst>
              </p:cNvPr>
              <p:cNvSpPr/>
              <p:nvPr/>
            </p:nvSpPr>
            <p:spPr>
              <a:xfrm>
                <a:off x="1194405" y="4851917"/>
                <a:ext cx="1793440" cy="4629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GB" sz="240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𝑎𝑥𝑦</m:t>
                                  </m:r>
                                </m:e>
                              </m:rad>
                            </m:e>
                          </m:d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97FD78F-6B8C-472A-9903-07BB8AC02A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405" y="4851917"/>
                <a:ext cx="1793440" cy="462947"/>
              </a:xfrm>
              <a:prstGeom prst="rect">
                <a:avLst/>
              </a:prstGeom>
              <a:blipFill>
                <a:blip r:embed="rId8"/>
                <a:stretch>
                  <a:fillRect l="-680"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CE0915B2-10A6-48D1-819F-0CDCAAA8E277}"/>
                  </a:ext>
                </a:extLst>
              </p:cNvPr>
              <p:cNvSpPr/>
              <p:nvPr/>
            </p:nvSpPr>
            <p:spPr>
              <a:xfrm>
                <a:off x="5906464" y="4851918"/>
                <a:ext cx="1942519" cy="4629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GB" sz="240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𝑎𝑥𝑦𝑧</m:t>
                                  </m:r>
                                </m:e>
                              </m:rad>
                            </m:e>
                          </m:d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CE0915B2-10A6-48D1-819F-0CDCAAA8E2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6464" y="4851918"/>
                <a:ext cx="1942519" cy="462947"/>
              </a:xfrm>
              <a:prstGeom prst="rect">
                <a:avLst/>
              </a:prstGeom>
              <a:blipFill>
                <a:blip r:embed="rId9"/>
                <a:stretch>
                  <a:fillRect l="-627"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EEA030E-61FD-4DBA-816A-9FC9F08167F8}"/>
                  </a:ext>
                </a:extLst>
              </p:cNvPr>
              <p:cNvSpPr txBox="1"/>
              <p:nvPr/>
            </p:nvSpPr>
            <p:spPr>
              <a:xfrm>
                <a:off x="-737421" y="235295"/>
                <a:ext cx="682850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Write in terms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200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,</m:t>
                    </m:r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200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𝑦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,</m:t>
                        </m:r>
                      </m:e>
                    </m:func>
                  </m:oMath>
                </a14:m>
                <a:r>
                  <a:rPr lang="en-GB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200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𝑧</m:t>
                        </m:r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.</m:t>
                    </m:r>
                  </m:oMath>
                </a14:m>
                <a:endParaRPr lang="en-GB" sz="2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EEA030E-61FD-4DBA-816A-9FC9F08167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37421" y="235295"/>
                <a:ext cx="6828503" cy="400110"/>
              </a:xfrm>
              <a:prstGeom prst="rect">
                <a:avLst/>
              </a:prstGeom>
              <a:blipFill>
                <a:blip r:embed="rId2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201A8E33-A4FA-4DC4-B7AE-DDA1F9A5C2D5}"/>
                  </a:ext>
                </a:extLst>
              </p:cNvPr>
              <p:cNvSpPr/>
              <p:nvPr/>
            </p:nvSpPr>
            <p:spPr>
              <a:xfrm>
                <a:off x="1194405" y="1922159"/>
                <a:ext cx="170886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(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201A8E33-A4FA-4DC4-B7AE-DDA1F9A5C2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405" y="1922159"/>
                <a:ext cx="1708865" cy="461665"/>
              </a:xfrm>
              <a:prstGeom prst="rect">
                <a:avLst/>
              </a:prstGeom>
              <a:blipFill>
                <a:blip r:embed="rId3"/>
                <a:stretch>
                  <a:fillRect l="-714" r="-714"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3C16F412-5D8D-40EB-AD9E-879EAB1C1DDC}"/>
                  </a:ext>
                </a:extLst>
              </p:cNvPr>
              <p:cNvSpPr/>
              <p:nvPr/>
            </p:nvSpPr>
            <p:spPr>
              <a:xfrm>
                <a:off x="1194405" y="2511267"/>
                <a:ext cx="1714957" cy="9296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40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GB" sz="240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−5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𝑧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3C16F412-5D8D-40EB-AD9E-879EAB1C1D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405" y="2511267"/>
                <a:ext cx="1714957" cy="92967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61E9AEA6-AD59-4224-95DA-D56EB7296D3B}"/>
                  </a:ext>
                </a:extLst>
              </p:cNvPr>
              <p:cNvSpPr/>
              <p:nvPr/>
            </p:nvSpPr>
            <p:spPr>
              <a:xfrm>
                <a:off x="1274395" y="4692019"/>
                <a:ext cx="1633460" cy="4657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GB" sz="240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𝑎</m:t>
                                  </m:r>
                                </m:e>
                              </m:rad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61E9AEA6-AD59-4224-95DA-D56EB7296D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4395" y="4692019"/>
                <a:ext cx="1633460" cy="465769"/>
              </a:xfrm>
              <a:prstGeom prst="rect">
                <a:avLst/>
              </a:prstGeom>
              <a:blipFill>
                <a:blip r:embed="rId5"/>
                <a:stretch>
                  <a:fillRect l="-373" b="-184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074A1391-BEC6-46A9-AF78-F8F38C136226}"/>
                  </a:ext>
                </a:extLst>
              </p:cNvPr>
              <p:cNvSpPr/>
              <p:nvPr/>
            </p:nvSpPr>
            <p:spPr>
              <a:xfrm>
                <a:off x="1210243" y="3568388"/>
                <a:ext cx="1761764" cy="9623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40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GB" sz="240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𝑧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074A1391-BEC6-46A9-AF78-F8F38C1362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0243" y="3568388"/>
                <a:ext cx="1761764" cy="96237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142D961F-94CA-44AD-9139-71B20A1AAD54}"/>
                  </a:ext>
                </a:extLst>
              </p:cNvPr>
              <p:cNvSpPr/>
              <p:nvPr/>
            </p:nvSpPr>
            <p:spPr>
              <a:xfrm>
                <a:off x="1194404" y="1113284"/>
                <a:ext cx="205043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(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𝑦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142D961F-94CA-44AD-9139-71B20A1AAD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404" y="1113284"/>
                <a:ext cx="2050433" cy="461665"/>
              </a:xfrm>
              <a:prstGeom prst="rect">
                <a:avLst/>
              </a:prstGeom>
              <a:blipFill>
                <a:blip r:embed="rId7"/>
                <a:stretch>
                  <a:fillRect l="-595" r="-595" b="-18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DF533CEC-7DF9-4473-913D-44A99CEDDA70}"/>
                  </a:ext>
                </a:extLst>
              </p:cNvPr>
              <p:cNvSpPr/>
              <p:nvPr/>
            </p:nvSpPr>
            <p:spPr>
              <a:xfrm>
                <a:off x="1274395" y="5609340"/>
                <a:ext cx="1962589" cy="4657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GB" sz="240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𝑎</m:t>
                                  </m:r>
                                </m:e>
                              </m:rad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𝑥</m:t>
                              </m:r>
                              <m:sSup>
                                <m:sSup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DF533CEC-7DF9-4473-913D-44A99CEDDA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4395" y="5609340"/>
                <a:ext cx="1962589" cy="465769"/>
              </a:xfrm>
              <a:prstGeom prst="rect">
                <a:avLst/>
              </a:prstGeom>
              <a:blipFill>
                <a:blip r:embed="rId8"/>
                <a:stretch>
                  <a:fillRect l="-311" b="-168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2805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EEA030E-61FD-4DBA-816A-9FC9F08167F8}"/>
                  </a:ext>
                </a:extLst>
              </p:cNvPr>
              <p:cNvSpPr txBox="1"/>
              <p:nvPr/>
            </p:nvSpPr>
            <p:spPr>
              <a:xfrm>
                <a:off x="-737421" y="235295"/>
                <a:ext cx="682850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Write in terms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200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,</m:t>
                    </m:r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200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𝑦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,</m:t>
                        </m:r>
                      </m:e>
                    </m:func>
                  </m:oMath>
                </a14:m>
                <a:r>
                  <a:rPr lang="en-GB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GB" sz="200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𝑧</m:t>
                        </m:r>
                      </m:e>
                    </m:func>
                    <m:r>
                      <a:rPr lang="en-GB" sz="20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.</m:t>
                    </m:r>
                  </m:oMath>
                </a14:m>
                <a:endParaRPr lang="en-GB" sz="2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EEA030E-61FD-4DBA-816A-9FC9F08167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37421" y="235295"/>
                <a:ext cx="6828503" cy="400110"/>
              </a:xfrm>
              <a:prstGeom prst="rect">
                <a:avLst/>
              </a:prstGeom>
              <a:blipFill>
                <a:blip r:embed="rId2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201A8E33-A4FA-4DC4-B7AE-DDA1F9A5C2D5}"/>
                  </a:ext>
                </a:extLst>
              </p:cNvPr>
              <p:cNvSpPr/>
              <p:nvPr/>
            </p:nvSpPr>
            <p:spPr>
              <a:xfrm>
                <a:off x="1194405" y="1922159"/>
                <a:ext cx="170886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(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201A8E33-A4FA-4DC4-B7AE-DDA1F9A5C2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405" y="1922159"/>
                <a:ext cx="1708865" cy="461665"/>
              </a:xfrm>
              <a:prstGeom prst="rect">
                <a:avLst/>
              </a:prstGeom>
              <a:blipFill>
                <a:blip r:embed="rId3"/>
                <a:stretch>
                  <a:fillRect l="-714" r="-714"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3C16F412-5D8D-40EB-AD9E-879EAB1C1DDC}"/>
                  </a:ext>
                </a:extLst>
              </p:cNvPr>
              <p:cNvSpPr/>
              <p:nvPr/>
            </p:nvSpPr>
            <p:spPr>
              <a:xfrm>
                <a:off x="1194405" y="2511267"/>
                <a:ext cx="1714957" cy="9296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40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GB" sz="240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−5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𝑧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3C16F412-5D8D-40EB-AD9E-879EAB1C1D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405" y="2511267"/>
                <a:ext cx="1714957" cy="92967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61E9AEA6-AD59-4224-95DA-D56EB7296D3B}"/>
                  </a:ext>
                </a:extLst>
              </p:cNvPr>
              <p:cNvSpPr/>
              <p:nvPr/>
            </p:nvSpPr>
            <p:spPr>
              <a:xfrm>
                <a:off x="1274395" y="4692019"/>
                <a:ext cx="1633460" cy="4657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GB" sz="240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𝑎</m:t>
                                  </m:r>
                                </m:e>
                              </m:rad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61E9AEA6-AD59-4224-95DA-D56EB7296D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4395" y="4692019"/>
                <a:ext cx="1633460" cy="465769"/>
              </a:xfrm>
              <a:prstGeom prst="rect">
                <a:avLst/>
              </a:prstGeom>
              <a:blipFill>
                <a:blip r:embed="rId5"/>
                <a:stretch>
                  <a:fillRect l="-373" b="-184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074A1391-BEC6-46A9-AF78-F8F38C136226}"/>
                  </a:ext>
                </a:extLst>
              </p:cNvPr>
              <p:cNvSpPr/>
              <p:nvPr/>
            </p:nvSpPr>
            <p:spPr>
              <a:xfrm>
                <a:off x="1210243" y="3568388"/>
                <a:ext cx="1761764" cy="9623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40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GB" sz="240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𝑧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2400" b="0" i="1" smtClean="0">
                                          <a:latin typeface="Cambria Math" panose="02040503050406030204" pitchFamily="18" charset="0"/>
                                          <a:ea typeface="Cambria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074A1391-BEC6-46A9-AF78-F8F38C1362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0243" y="3568388"/>
                <a:ext cx="1761764" cy="96237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142D961F-94CA-44AD-9139-71B20A1AAD54}"/>
                  </a:ext>
                </a:extLst>
              </p:cNvPr>
              <p:cNvSpPr/>
              <p:nvPr/>
            </p:nvSpPr>
            <p:spPr>
              <a:xfrm>
                <a:off x="1194404" y="1113284"/>
                <a:ext cx="205043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(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𝑦</m:t>
                          </m:r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142D961F-94CA-44AD-9139-71B20A1AAD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4404" y="1113284"/>
                <a:ext cx="2050433" cy="461665"/>
              </a:xfrm>
              <a:prstGeom prst="rect">
                <a:avLst/>
              </a:prstGeom>
              <a:blipFill>
                <a:blip r:embed="rId7"/>
                <a:stretch>
                  <a:fillRect l="-595" r="-595" b="-18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DF533CEC-7DF9-4473-913D-44A99CEDDA70}"/>
                  </a:ext>
                </a:extLst>
              </p:cNvPr>
              <p:cNvSpPr/>
              <p:nvPr/>
            </p:nvSpPr>
            <p:spPr>
              <a:xfrm>
                <a:off x="1274395" y="5609340"/>
                <a:ext cx="1962589" cy="4657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dPr>
                            <m:e>
                              <m:rad>
                                <m:radPr>
                                  <m:degHide m:val="on"/>
                                  <m:ctrlPr>
                                    <a:rPr lang="en-GB" sz="240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𝑎</m:t>
                                  </m:r>
                                </m:e>
                              </m:rad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𝑥</m:t>
                              </m:r>
                              <m:sSup>
                                <m:sSupPr>
                                  <m:ctrlP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GB" sz="24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DF533CEC-7DF9-4473-913D-44A99CEDDA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4395" y="5609340"/>
                <a:ext cx="1962589" cy="465769"/>
              </a:xfrm>
              <a:prstGeom prst="rect">
                <a:avLst/>
              </a:prstGeom>
              <a:blipFill>
                <a:blip r:embed="rId8"/>
                <a:stretch>
                  <a:fillRect l="-311" b="-168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F5C1C326-C0E0-407C-913E-896B4BEF00B8}"/>
                  </a:ext>
                </a:extLst>
              </p:cNvPr>
              <p:cNvSpPr/>
              <p:nvPr/>
            </p:nvSpPr>
            <p:spPr>
              <a:xfrm>
                <a:off x="4686367" y="1111670"/>
                <a:ext cx="391119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𝑦</m:t>
                          </m:r>
                        </m:e>
                      </m:func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−2</m:t>
                      </m:r>
                      <m:func>
                        <m:func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𝑧</m:t>
                          </m:r>
                        </m:e>
                      </m:func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F5C1C326-C0E0-407C-913E-896B4BEF00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6367" y="1111670"/>
                <a:ext cx="3911199" cy="461665"/>
              </a:xfrm>
              <a:prstGeom prst="rect">
                <a:avLst/>
              </a:prstGeom>
              <a:blipFill>
                <a:blip r:embed="rId9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7F9E73E-034D-44D2-9038-8A30AAEE5E5F}"/>
                  </a:ext>
                </a:extLst>
              </p:cNvPr>
              <p:cNvSpPr/>
              <p:nvPr/>
            </p:nvSpPr>
            <p:spPr>
              <a:xfrm>
                <a:off x="4686367" y="1922159"/>
                <a:ext cx="190071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2+3</m:t>
                      </m:r>
                      <m:func>
                        <m:func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𝑧</m:t>
                          </m:r>
                        </m:e>
                      </m:func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7F9E73E-034D-44D2-9038-8A30AAEE5E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6367" y="1922159"/>
                <a:ext cx="1900712" cy="461665"/>
              </a:xfrm>
              <a:prstGeom prst="rect">
                <a:avLst/>
              </a:prstGeom>
              <a:blipFill>
                <a:blip r:embed="rId10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65B838DF-B649-4EDB-BD4A-3D0219353A73}"/>
                  </a:ext>
                </a:extLst>
              </p:cNvPr>
              <p:cNvSpPr/>
              <p:nvPr/>
            </p:nvSpPr>
            <p:spPr>
              <a:xfrm>
                <a:off x="4686366" y="2745273"/>
                <a:ext cx="414042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−5</m:t>
                      </m:r>
                      <m:func>
                        <m:func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−4</m:t>
                      </m:r>
                      <m:func>
                        <m:func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𝑦</m:t>
                          </m:r>
                        </m:e>
                      </m:func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𝑧</m:t>
                          </m:r>
                        </m:e>
                      </m:func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65B838DF-B649-4EDB-BD4A-3D0219353A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6366" y="2745273"/>
                <a:ext cx="4140428" cy="461665"/>
              </a:xfrm>
              <a:prstGeom prst="rect">
                <a:avLst/>
              </a:prstGeom>
              <a:blipFill>
                <a:blip r:embed="rId11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523FAD7D-FFEA-4783-B741-0CC4D4AFC11D}"/>
                  </a:ext>
                </a:extLst>
              </p:cNvPr>
              <p:cNvSpPr/>
              <p:nvPr/>
            </p:nvSpPr>
            <p:spPr>
              <a:xfrm>
                <a:off x="4686366" y="3598084"/>
                <a:ext cx="3911199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</m:t>
                          </m:r>
                        </m:den>
                      </m:f>
                      <m:func>
                        <m:func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𝑦</m:t>
                          </m:r>
                        </m:e>
                      </m:func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𝑧</m:t>
                          </m:r>
                        </m:e>
                      </m:func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523FAD7D-FFEA-4783-B741-0CC4D4AFC1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6366" y="3598084"/>
                <a:ext cx="3911199" cy="78380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6336CA0-D572-411C-82B8-04050F81EB19}"/>
                  </a:ext>
                </a:extLst>
              </p:cNvPr>
              <p:cNvSpPr/>
              <p:nvPr/>
            </p:nvSpPr>
            <p:spPr>
              <a:xfrm>
                <a:off x="4787740" y="4533002"/>
                <a:ext cx="1697965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6336CA0-D572-411C-82B8-04050F81EB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7740" y="4533002"/>
                <a:ext cx="1697965" cy="78380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795CA086-C1F1-46C7-A310-0134D3C65509}"/>
                  </a:ext>
                </a:extLst>
              </p:cNvPr>
              <p:cNvSpPr/>
              <p:nvPr/>
            </p:nvSpPr>
            <p:spPr>
              <a:xfrm>
                <a:off x="4785812" y="5450322"/>
                <a:ext cx="3083793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+2</m:t>
                      </m:r>
                      <m:func>
                        <m:func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GB" sz="24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GB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𝑦</m:t>
                          </m:r>
                        </m:e>
                      </m:func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795CA086-C1F1-46C7-A310-0134D3C655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5812" y="5450322"/>
                <a:ext cx="3083793" cy="78380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8067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1615</TotalTime>
  <Words>143</Words>
  <Application>Microsoft Office PowerPoint</Application>
  <PresentationFormat>On-screen Show (4:3)</PresentationFormat>
  <Paragraphs>46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Cambria Math</vt:lpstr>
      <vt:lpstr>Office Theme</vt:lpstr>
      <vt:lpstr>Logarithms:  Using the laws of logarithms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Berwick, Chris</cp:lastModifiedBy>
  <cp:revision>81</cp:revision>
  <dcterms:created xsi:type="dcterms:W3CDTF">2018-01-26T08:52:52Z</dcterms:created>
  <dcterms:modified xsi:type="dcterms:W3CDTF">2018-07-01T18:00:44Z</dcterms:modified>
</cp:coreProperties>
</file>