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8" r:id="rId2"/>
    <p:sldId id="302" r:id="rId3"/>
    <p:sldId id="299" r:id="rId4"/>
    <p:sldId id="300" r:id="rId5"/>
    <p:sldId id="30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4502" y="129567"/>
            <a:ext cx="7845490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Order of Operations (BIDMAS):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Inserting brackets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1566771" y="4020123"/>
                <a:ext cx="6074356" cy="26263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Insert brackets to make these calculations true: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8 + 4 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5 – 2 = 20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8 + 4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5 – 2 = 58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8 + 4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5 – 2 = 26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771" y="4020123"/>
                <a:ext cx="6074356" cy="2626360"/>
              </a:xfrm>
              <a:prstGeom prst="rect">
                <a:avLst/>
              </a:prstGeom>
              <a:blipFill rotWithShape="1">
                <a:blip r:embed="rId3"/>
                <a:stretch>
                  <a:fillRect l="-1004" r="-11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-12481" y="762100"/>
            <a:ext cx="4296449" cy="5150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 brackets to make this true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+ 4 x 5 – 2 = 20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+ 4 x 5 – 2 = 58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+ 4 x 5 – 2 = 26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+ 4 x 5 – 2 = 36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16016" y="765136"/>
            <a:ext cx="4296449" cy="5150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 brackets to make this true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+ 3 x 5 – 1 = 49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+ 3 x 5 – 1 = 40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+ 3 x 5 – 1 = 19 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+ 3 x 5 – 1 = 21</a:t>
            </a:r>
          </a:p>
        </p:txBody>
      </p:sp>
    </p:spTree>
    <p:extLst>
      <p:ext uri="{BB962C8B-B14F-4D97-AF65-F5344CB8AC3E}">
        <p14:creationId xmlns:p14="http://schemas.microsoft.com/office/powerpoint/2010/main" val="275796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-12481" y="762100"/>
            <a:ext cx="4410500" cy="5150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 brackets to make these true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+ 4 x 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2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20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+ 4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 5 – 2 = 58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+ 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x 5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2 = 26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+ 4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 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2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36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16016" y="765136"/>
            <a:ext cx="4427984" cy="5150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 brackets to make these true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+ 3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 5 – 1 = 49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+ 3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 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1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40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+ 3 x 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1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19 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+ 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x 5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1 = 21</a:t>
            </a:r>
          </a:p>
        </p:txBody>
      </p:sp>
    </p:spTree>
    <p:extLst>
      <p:ext uri="{BB962C8B-B14F-4D97-AF65-F5344CB8AC3E}">
        <p14:creationId xmlns:p14="http://schemas.microsoft.com/office/powerpoint/2010/main" val="166424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260648"/>
                <a:ext cx="9144000" cy="6678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Insert brackets here to make the calculation true:</a:t>
                </a:r>
              </a:p>
              <a:p>
                <a:endParaRPr lang="en-GB" sz="2400" dirty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5+4 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×2=13</m:t>
                    </m:r>
                  </m:oMath>
                </a14:m>
                <a:endParaRPr lang="en-GB" sz="2000" b="0" dirty="0">
                  <a:ea typeface="Cambria Math"/>
                </a:endParaRPr>
              </a:p>
              <a:p>
                <a:pPr marL="457200" indent="-457200">
                  <a:buAutoNum type="arabicParenR"/>
                </a:pPr>
                <a:endParaRPr lang="en-GB" sz="2000" dirty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5+4 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×3=22</m:t>
                    </m:r>
                  </m:oMath>
                </a14:m>
                <a:endParaRPr lang="en-GB" sz="2000" b="0" dirty="0">
                  <a:ea typeface="Cambria Math"/>
                </a:endParaRPr>
              </a:p>
              <a:p>
                <a:pPr marL="457200" indent="-457200">
                  <a:buAutoNum type="arabicParenR"/>
                </a:pPr>
                <a:endParaRPr lang="en-GB" sz="2000" dirty="0"/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5+4 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×3=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27</m:t>
                    </m:r>
                  </m:oMath>
                </a14:m>
                <a:endParaRPr lang="en-GB" sz="2000" b="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:endParaRPr lang="en-GB" sz="200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5+4 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81</m:t>
                    </m:r>
                  </m:oMath>
                </a14:m>
                <a:endParaRPr lang="en-GB" sz="2000" b="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:endParaRPr lang="en-GB" sz="200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5+4 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0" smtClean="0">
                        <a:latin typeface="Cambria Math"/>
                        <a:ea typeface="Cambria Math"/>
                      </a:rPr>
                      <m:t>=41</m:t>
                    </m:r>
                  </m:oMath>
                </a14:m>
                <a:endParaRPr lang="en-GB" sz="2000" b="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:endParaRPr lang="en-GB" sz="200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5+4 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  <a:ea typeface="Cambria Math"/>
                      </a:rPr>
                      <m:t>=149</m:t>
                    </m:r>
                  </m:oMath>
                </a14:m>
                <a:endParaRPr lang="en-GB" sz="2000" b="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:endParaRPr lang="en-GB" sz="200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5+4 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  <a:ea typeface="Cambria Math"/>
                      </a:rPr>
                      <m:t>−2=147</m:t>
                    </m:r>
                  </m:oMath>
                </a14:m>
                <a:endParaRPr lang="en-GB" sz="2000" b="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:endParaRPr lang="en-GB" sz="200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5+4 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  <a:ea typeface="Cambria Math"/>
                      </a:rPr>
                      <m:t>−2=63</m:t>
                    </m:r>
                  </m:oMath>
                </a14:m>
                <a:endParaRPr lang="en-GB" sz="2000" b="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:endParaRPr lang="en-GB" sz="200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5</m:t>
                    </m:r>
                    <m:r>
                      <a:rPr lang="en-GB" sz="2000" b="0" i="1" smtClean="0">
                        <a:latin typeface="Cambria Math"/>
                      </a:rPr>
                      <m:t>−</m:t>
                    </m:r>
                    <m:r>
                      <a:rPr lang="en-GB" sz="2000" i="1">
                        <a:latin typeface="Cambria Math"/>
                      </a:rPr>
                      <m:t>4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2000" b="0" i="0" smtClean="0">
                        <a:latin typeface="Cambria Math"/>
                        <a:ea typeface="Cambria Math"/>
                      </a:rPr>
                      <m:t>2=</m:t>
                    </m:r>
                  </m:oMath>
                </a14:m>
                <a:r>
                  <a:rPr lang="en-GB" sz="2000" b="0" dirty="0">
                    <a:ea typeface="Cambria Math"/>
                  </a:rPr>
                  <a:t> 19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00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5−4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2000">
                        <a:latin typeface="Cambria Math"/>
                        <a:ea typeface="Cambria Math"/>
                      </a:rPr>
                      <m:t>2=</m:t>
                    </m:r>
                    <m:r>
                      <a:rPr lang="en-GB" sz="2000" b="0" i="0" smtClean="0">
                        <a:latin typeface="Cambria Math"/>
                        <a:ea typeface="Cambria Math"/>
                      </a:rPr>
                      <m:t>20</m:t>
                    </m:r>
                  </m:oMath>
                </a14:m>
                <a:endParaRPr lang="en-GB" sz="2000" dirty="0">
                  <a:ea typeface="Cambria Math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60648"/>
                <a:ext cx="9144000" cy="6678751"/>
              </a:xfrm>
              <a:prstGeom prst="rect">
                <a:avLst/>
              </a:prstGeom>
              <a:blipFill rotWithShape="1">
                <a:blip r:embed="rId2"/>
                <a:stretch>
                  <a:fillRect l="-1000" t="-731" b="-4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034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260648"/>
                <a:ext cx="9144000" cy="6678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Insert brackets here to make the calculation true:</a:t>
                </a:r>
              </a:p>
              <a:p>
                <a:endParaRPr lang="en-GB" sz="2400" dirty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5+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(4 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×2)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=13</m:t>
                    </m:r>
                  </m:oMath>
                </a14:m>
                <a:endParaRPr lang="en-GB" sz="2000" b="0" dirty="0">
                  <a:ea typeface="Cambria Math"/>
                </a:endParaRPr>
              </a:p>
              <a:p>
                <a:pPr marL="457200" indent="-457200">
                  <a:buAutoNum type="arabicParenR"/>
                </a:pPr>
                <a:endParaRPr lang="en-GB" sz="2000" dirty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5+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(4 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×3)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=17</m:t>
                    </m:r>
                  </m:oMath>
                </a14:m>
                <a:endParaRPr lang="en-GB" sz="2000" b="0" dirty="0">
                  <a:ea typeface="Cambria Math"/>
                </a:endParaRPr>
              </a:p>
              <a:p>
                <a:pPr marL="457200" indent="-457200">
                  <a:buAutoNum type="arabicParenR"/>
                </a:pPr>
                <a:endParaRPr lang="en-GB" sz="2000" dirty="0"/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/>
                      </a:rPr>
                      <m:t>5+4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  <m:r>
                      <a:rPr lang="en-GB" sz="2000" i="1">
                        <a:latin typeface="Cambria Math"/>
                      </a:rPr>
                      <m:t> 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×3=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27</m:t>
                    </m:r>
                  </m:oMath>
                </a14:m>
                <a:endParaRPr lang="en-GB" sz="2000" b="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:endParaRPr lang="en-GB" sz="200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/>
                      </a:rPr>
                      <m:t>5+4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  <m:r>
                      <a:rPr lang="en-GB" sz="2000" i="1">
                        <a:latin typeface="Cambria Math"/>
                      </a:rPr>
                      <m:t> 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81</m:t>
                    </m:r>
                  </m:oMath>
                </a14:m>
                <a:endParaRPr lang="en-GB" sz="2000" b="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:endParaRPr lang="en-GB" sz="200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5+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/>
                      </a:rPr>
                      <m:t>4 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)</m:t>
                    </m:r>
                    <m:r>
                      <a:rPr lang="en-GB" sz="2000" b="0" i="0" smtClean="0">
                        <a:latin typeface="Cambria Math"/>
                        <a:ea typeface="Cambria Math"/>
                      </a:rPr>
                      <m:t>=41</m:t>
                    </m:r>
                  </m:oMath>
                </a14:m>
                <a:endParaRPr lang="en-GB" sz="2000" b="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:endParaRPr lang="en-GB" sz="200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5+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/>
                      </a:rPr>
                      <m:t>4 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  <a:ea typeface="Cambria Math"/>
                      </a:rPr>
                      <m:t>=149</m:t>
                    </m:r>
                  </m:oMath>
                </a14:m>
                <a:endParaRPr lang="en-GB" sz="2000" b="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:endParaRPr lang="en-GB" sz="200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5+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/>
                      </a:rPr>
                      <m:t>4 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)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−2=147</m:t>
                    </m:r>
                  </m:oMath>
                </a14:m>
                <a:endParaRPr lang="en-GB" sz="2000" b="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:endParaRPr lang="en-GB" sz="200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:r>
                  <a:rPr lang="en-GB" sz="2000" dirty="0">
                    <a:solidFill>
                      <a:srgbClr val="FF0000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/>
                      </a:rPr>
                      <m:t>5+4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−2)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 =63</m:t>
                    </m:r>
                  </m:oMath>
                </a14:m>
                <a:endParaRPr lang="en-GB" sz="2000" b="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:endParaRPr lang="en-GB" sz="200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5</m:t>
                    </m:r>
                    <m:r>
                      <a:rPr lang="en-GB" sz="2000" b="0" i="1" smtClean="0">
                        <a:latin typeface="Cambria Math"/>
                      </a:rPr>
                      <m:t>−</m:t>
                    </m:r>
                    <m:r>
                      <a:rPr lang="en-GB" sz="2000" i="1">
                        <a:latin typeface="Cambria Math"/>
                      </a:rPr>
                      <m:t>4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(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2000" b="0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2)</m:t>
                    </m:r>
                    <m:r>
                      <a:rPr lang="en-GB" sz="2000" b="0" i="0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GB" sz="2000" b="0" dirty="0">
                    <a:ea typeface="Cambria Math"/>
                  </a:rPr>
                  <a:t> 19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000" dirty="0">
                  <a:ea typeface="Cambria Math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/>
                      </a:rPr>
                      <m:t>5−4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)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2000">
                        <a:latin typeface="Cambria Math"/>
                        <a:ea typeface="Cambria Math"/>
                      </a:rPr>
                      <m:t>2=</m:t>
                    </m:r>
                    <m:r>
                      <a:rPr lang="en-GB" sz="2000" b="0" i="0" smtClean="0">
                        <a:latin typeface="Cambria Math"/>
                        <a:ea typeface="Cambria Math"/>
                      </a:rPr>
                      <m:t>20</m:t>
                    </m:r>
                  </m:oMath>
                </a14:m>
                <a:endParaRPr lang="en-GB" sz="2000" dirty="0">
                  <a:ea typeface="Cambria Math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60648"/>
                <a:ext cx="9144000" cy="6678751"/>
              </a:xfrm>
              <a:prstGeom prst="rect">
                <a:avLst/>
              </a:prstGeom>
              <a:blipFill rotWithShape="1">
                <a:blip r:embed="rId2"/>
                <a:stretch>
                  <a:fillRect l="-1000" t="-731" b="-4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0364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1597</TotalTime>
  <Words>389</Words>
  <Application>Microsoft Office PowerPoint</Application>
  <PresentationFormat>On-screen Show (4:3)</PresentationFormat>
  <Paragraphs>90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 New Roman</vt:lpstr>
      <vt:lpstr>Office Theme</vt:lpstr>
      <vt:lpstr>Order of Operations (BIDMAS):  Inserting brackets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78</cp:revision>
  <dcterms:created xsi:type="dcterms:W3CDTF">2018-01-26T08:52:52Z</dcterms:created>
  <dcterms:modified xsi:type="dcterms:W3CDTF">2018-08-23T08:33:46Z</dcterms:modified>
</cp:coreProperties>
</file>