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299" r:id="rId3"/>
    <p:sldId id="300" r:id="rId4"/>
    <p:sldId id="30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>
        <p:scale>
          <a:sx n="107" d="100"/>
          <a:sy n="107" d="100"/>
        </p:scale>
        <p:origin x="-171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idea here is to follow</a:t>
            </a:r>
            <a:r>
              <a:rPr lang="en-GB" baseline="0" dirty="0" smtClean="0"/>
              <a:t> the order of operations but keep the calculation written in the same order from left to right.</a:t>
            </a:r>
          </a:p>
          <a:p>
            <a:r>
              <a:rPr lang="en-GB" baseline="0" dirty="0" smtClean="0"/>
              <a:t>For example, 20 – 4 x 2.5 would become 20 – 10, not 10 – 20. Subtraction is NOT commutative so it matters that the 20 stays at the front of the calculation.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42CD-0344-47A2-B9B8-D2A1FF76EFB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862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4502" y="129567"/>
            <a:ext cx="7845490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Order of Operations (BIDMAS): </a:t>
            </a:r>
            <a:r>
              <a:rPr lang="en-GB" sz="4400" b="1" dirty="0">
                <a:solidFill>
                  <a:schemeClr val="bg1"/>
                </a:solidFill>
              </a:rPr>
              <a:t/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 smtClean="0">
                <a:solidFill>
                  <a:schemeClr val="bg1"/>
                </a:solidFill>
              </a:rPr>
              <a:t>Commutativity involving subtraction</a:t>
            </a:r>
            <a:endParaRPr lang="en-GB" sz="4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486447" y="3445294"/>
                <a:ext cx="1813060" cy="3946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+mj-lt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+mj-lt"/>
                            </a:rPr>
                            <m:t>1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+mj-lt"/>
                            </a:rPr>
                            <m:t>0−2</m:t>
                          </m:r>
                        </m:e>
                      </m:d>
                      <m:r>
                        <a:rPr lang="en-GB" sz="2400" i="1">
                          <a:solidFill>
                            <a:schemeClr val="bg1"/>
                          </a:solidFill>
                          <a:latin typeface="+mj-lt"/>
                          <a:ea typeface="Cambria Math"/>
                        </a:rPr>
                        <m:t>×3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+mj-lt"/>
                  <a:ea typeface="Cambria Math"/>
                </a:endParaRPr>
              </a:p>
              <a:p>
                <a:endParaRPr lang="en-GB" sz="2400" dirty="0">
                  <a:solidFill>
                    <a:schemeClr val="bg1"/>
                  </a:solidFill>
                  <a:latin typeface="+mj-lt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+mj-lt"/>
                        </a:rPr>
                        <m:t>10−2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+mj-lt"/>
                          <a:ea typeface="Cambria Math"/>
                        </a:rPr>
                        <m:t>×3</m:t>
                      </m:r>
                    </m:oMath>
                  </m:oMathPara>
                </a14:m>
                <a:endParaRPr lang="en-GB" sz="2400" dirty="0" smtClean="0">
                  <a:solidFill>
                    <a:schemeClr val="bg1"/>
                  </a:solidFill>
                  <a:latin typeface="+mj-lt"/>
                  <a:ea typeface="Cambria Math"/>
                </a:endParaRPr>
              </a:p>
              <a:p>
                <a:endParaRPr lang="en-GB" sz="2400" dirty="0">
                  <a:solidFill>
                    <a:schemeClr val="bg1"/>
                  </a:solidFill>
                  <a:latin typeface="+mj-lt"/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×3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−10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ea typeface="Cambria Math"/>
                </a:endParaRPr>
              </a:p>
              <a:p>
                <a:endParaRPr lang="en-GB" sz="2400" dirty="0">
                  <a:solidFill>
                    <a:schemeClr val="bg1"/>
                  </a:solidFill>
                  <a:latin typeface="+mj-lt"/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+mj-lt"/>
                        </a:rPr>
                        <m:t>10−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+mj-lt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+mj-lt"/>
                            </a:rPr>
                            <m:t>2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+mj-lt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+mj-lt"/>
                          <a:ea typeface="Cambria Math"/>
                        </a:rPr>
                        <m:t>×3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+mj-lt"/>
                  <a:ea typeface="Cambria Math"/>
                </a:endParaRPr>
              </a:p>
              <a:p>
                <a:endParaRPr lang="en-GB" sz="2400" dirty="0">
                  <a:solidFill>
                    <a:schemeClr val="bg1"/>
                  </a:solidFill>
                  <a:latin typeface="+mj-lt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+mj-lt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+mj-lt"/>
                            </a:rPr>
                            <m:t>2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+mj-lt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+mj-lt"/>
                          <a:ea typeface="Cambria Math"/>
                        </a:rPr>
                        <m:t>×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+mj-lt"/>
                          <a:ea typeface="Cambria Math"/>
                        </a:rPr>
                        <m:t>3−10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+mj-lt"/>
                  <a:ea typeface="Cambria Math"/>
                </a:endParaRPr>
              </a:p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:endParaRPr lang="en-GB" sz="2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447" y="3445294"/>
                <a:ext cx="1813060" cy="3946080"/>
              </a:xfrm>
              <a:prstGeom prst="rect">
                <a:avLst/>
              </a:prstGeom>
              <a:blipFill rotWithShape="1">
                <a:blip r:embed="rId3"/>
                <a:stretch>
                  <a:fillRect r="-13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xmlns="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-12481" y="762100"/>
                <a:ext cx="4296449" cy="53450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4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Work out: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20 – 4 </m:t>
                      </m:r>
                      <m:r>
                        <a:rPr lang="en-GB" sz="2400" i="1" dirty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400" i="1" dirty="0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2.5</m:t>
                      </m:r>
                    </m:oMath>
                  </m:oMathPara>
                </a14:m>
                <a:endParaRPr lang="en-GB" sz="2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4 </m:t>
                      </m:r>
                      <m:r>
                        <a:rPr lang="en-GB" sz="2400" i="1" dirty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400" i="1" dirty="0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2.5 − 20</m:t>
                      </m:r>
                    </m:oMath>
                  </m:oMathPara>
                </a14:m>
                <a:endParaRPr lang="en-GB" sz="2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20 – 4 </m:t>
                      </m:r>
                      <m:r>
                        <a:rPr lang="en-GB" sz="2400" i="1" dirty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400" i="1" dirty="0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2.5 + 3</m:t>
                      </m:r>
                    </m:oMath>
                  </m:oMathPara>
                </a14:m>
                <a:endParaRPr lang="en-GB" sz="2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20 – 4 </m:t>
                      </m:r>
                      <m:r>
                        <a:rPr lang="en-GB" sz="2400" i="1" dirty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400" i="1" dirty="0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2.5 + 3</m:t>
                      </m:r>
                      <m:r>
                        <a:rPr lang="en-GB" sz="2400" i="1" baseline="30000" dirty="0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481" y="762100"/>
                <a:ext cx="4296449" cy="5345053"/>
              </a:xfrm>
              <a:prstGeom prst="rect">
                <a:avLst/>
              </a:prstGeom>
              <a:blipFill rotWithShape="1">
                <a:blip r:embed="rId3"/>
                <a:stretch>
                  <a:fillRect l="-2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4716016" y="762100"/>
                <a:ext cx="4296449" cy="53450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4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Work out: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30 – 3.5 </m:t>
                      </m:r>
                      <m:r>
                        <a:rPr lang="en-GB" sz="2400" i="1" dirty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400" i="1" dirty="0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</m:t>
                      </m:r>
                    </m:oMath>
                  </m:oMathPara>
                </a14:m>
                <a:endParaRPr lang="en-GB" sz="2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:endParaRPr lang="en-GB" sz="2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3.5 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×2−30</m:t>
                      </m:r>
                    </m:oMath>
                  </m:oMathPara>
                </a14:m>
                <a:endParaRPr lang="en-GB" sz="2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30 – 3.5 </m:t>
                      </m:r>
                      <m:r>
                        <a:rPr lang="en-GB" sz="2400" i="1" dirty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400" i="1" dirty="0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 + 5</m:t>
                      </m:r>
                    </m:oMath>
                  </m:oMathPara>
                </a14:m>
                <a:endParaRPr lang="en-GB" sz="2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30 – 3.5 </m:t>
                      </m:r>
                      <m:r>
                        <a:rPr lang="en-GB" sz="2400" i="1" dirty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400" i="1" dirty="0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 + 5</m:t>
                      </m:r>
                      <m:r>
                        <a:rPr lang="en-GB" sz="2400" i="1" baseline="30000" dirty="0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762100"/>
                <a:ext cx="4296449" cy="5345053"/>
              </a:xfrm>
              <a:prstGeom prst="rect">
                <a:avLst/>
              </a:prstGeom>
              <a:blipFill rotWithShape="1">
                <a:blip r:embed="rId4"/>
                <a:stretch>
                  <a:fillRect l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164280" y="6502893"/>
            <a:ext cx="197972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mathsmrgordon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01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-26516" y="0"/>
                <a:ext cx="9144000" cy="10248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Work out:</a:t>
                </a:r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10 −3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×2</m:t>
                    </m:r>
                  </m:oMath>
                </a14:m>
                <a:endParaRPr lang="en-GB" sz="2000" dirty="0" smtClean="0"/>
              </a:p>
              <a:p>
                <a:pPr marL="457200" indent="-457200">
                  <a:buAutoNum type="arabicParenR"/>
                </a:pPr>
                <a:endParaRPr lang="en-GB" sz="2000" dirty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3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×2−10</m:t>
                    </m:r>
                  </m:oMath>
                </a14:m>
                <a:endParaRPr lang="en-GB" sz="2000" b="0" dirty="0" smtClean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3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×10−2</m:t>
                    </m:r>
                  </m:oMath>
                </a14:m>
                <a:endParaRPr lang="en-GB" sz="2000" b="0" dirty="0" smtClean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3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10−2</m:t>
                        </m:r>
                      </m:e>
                    </m:d>
                  </m:oMath>
                </a14:m>
                <a:endParaRPr lang="en-GB" sz="2000" b="0" dirty="0" smtClean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/>
                          </a:rPr>
                          <m:t>1</m:t>
                        </m:r>
                        <m:r>
                          <a:rPr lang="en-GB" sz="2000" b="0" i="1" smtClean="0">
                            <a:latin typeface="Cambria Math"/>
                          </a:rPr>
                          <m:t>0−2</m:t>
                        </m:r>
                      </m:e>
                    </m:d>
                    <m:r>
                      <a:rPr lang="en-GB" sz="2000" b="0" i="1" smtClean="0">
                        <a:latin typeface="Cambria Math"/>
                        <a:ea typeface="Cambria Math"/>
                      </a:rPr>
                      <m:t>×3</m:t>
                    </m:r>
                  </m:oMath>
                </a14:m>
                <a:endParaRPr lang="en-GB" sz="2000" b="0" dirty="0" smtClean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10−2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×3</m:t>
                    </m:r>
                  </m:oMath>
                </a14:m>
                <a:endParaRPr lang="en-GB" sz="2000" b="0" dirty="0" smtClean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10−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  <a:ea typeface="Cambria Math"/>
                      </a:rPr>
                      <m:t>×3</m:t>
                    </m:r>
                  </m:oMath>
                </a14:m>
                <a:endParaRPr lang="en-GB" sz="2000" b="0" dirty="0" smtClean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3−10</m:t>
                    </m:r>
                  </m:oMath>
                </a14:m>
                <a:endParaRPr lang="en-GB" sz="2000" b="0" dirty="0" smtClean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00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GB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−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3</m:t>
                    </m:r>
                    <m:r>
                      <a:rPr lang="en-GB" sz="20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GB" sz="2000" b="0" dirty="0" smtClean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000" dirty="0" smtClean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  <a:ea typeface="Cambria Math"/>
                      </a:rPr>
                      <m:t>−3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2+4</m:t>
                        </m:r>
                      </m:e>
                    </m:d>
                  </m:oMath>
                </a14:m>
                <a:endParaRPr lang="en-GB" sz="2000" b="0" dirty="0" smtClean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000" i="1" smtClean="0">
                        <a:latin typeface="Cambria Math"/>
                        <a:ea typeface="Cambria Math"/>
                      </a:rPr>
                      <m:t>−3</m:t>
                    </m:r>
                    <m:d>
                      <m:dPr>
                        <m:ctrlPr>
                          <a:rPr lang="en-GB" sz="20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2+4</m:t>
                        </m:r>
                        <m:r>
                          <a:rPr lang="en-GB" sz="200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e>
                    </m:d>
                  </m:oMath>
                </a14:m>
                <a:endParaRPr lang="en-GB" sz="2400" b="0" dirty="0" smtClean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400" dirty="0" smtClean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400" dirty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400" b="0" dirty="0" smtClean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400" dirty="0" smtClean="0"/>
              </a:p>
              <a:p>
                <a:pPr marL="457200" indent="-457200">
                  <a:buAutoNum type="arabicParenR"/>
                </a:pPr>
                <a:endParaRPr lang="en-GB" sz="2400" dirty="0" smtClean="0"/>
              </a:p>
              <a:p>
                <a:endParaRPr lang="en-GB" sz="2400" dirty="0" smtClean="0"/>
              </a:p>
              <a:p>
                <a:endParaRPr lang="en-GB" sz="2400" dirty="0" smtClean="0"/>
              </a:p>
              <a:p>
                <a:endParaRPr lang="en-GB" sz="2400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516" y="0"/>
                <a:ext cx="9144000" cy="10248960"/>
              </a:xfrm>
              <a:prstGeom prst="rect">
                <a:avLst/>
              </a:prstGeom>
              <a:blipFill rotWithShape="1">
                <a:blip r:embed="rId2"/>
                <a:stretch>
                  <a:fillRect l="-1067" t="-4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164280" y="6502893"/>
            <a:ext cx="197972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mathsmrgordon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35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-26516" y="0"/>
                <a:ext cx="3014340" cy="10248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Work out:</a:t>
                </a:r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10 −3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×2</m:t>
                    </m:r>
                  </m:oMath>
                </a14:m>
                <a:endParaRPr lang="en-GB" sz="2000" dirty="0" smtClean="0"/>
              </a:p>
              <a:p>
                <a:pPr marL="457200" indent="-457200">
                  <a:buAutoNum type="arabicParenR"/>
                </a:pPr>
                <a:endParaRPr lang="en-GB" sz="2000" dirty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3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×2−10</m:t>
                    </m:r>
                  </m:oMath>
                </a14:m>
                <a:endParaRPr lang="en-GB" sz="2000" b="0" dirty="0" smtClean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3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×10−2</m:t>
                    </m:r>
                  </m:oMath>
                </a14:m>
                <a:endParaRPr lang="en-GB" sz="2000" b="0" dirty="0" smtClean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3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10−2</m:t>
                        </m:r>
                      </m:e>
                    </m:d>
                  </m:oMath>
                </a14:m>
                <a:endParaRPr lang="en-GB" sz="2000" b="0" dirty="0" smtClean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/>
                          </a:rPr>
                          <m:t>1</m:t>
                        </m:r>
                        <m:r>
                          <a:rPr lang="en-GB" sz="2000" b="0" i="1" smtClean="0">
                            <a:latin typeface="Cambria Math"/>
                          </a:rPr>
                          <m:t>0−2</m:t>
                        </m:r>
                      </m:e>
                    </m:d>
                    <m:r>
                      <a:rPr lang="en-GB" sz="2000" b="0" i="1" smtClean="0">
                        <a:latin typeface="Cambria Math"/>
                        <a:ea typeface="Cambria Math"/>
                      </a:rPr>
                      <m:t>×3</m:t>
                    </m:r>
                  </m:oMath>
                </a14:m>
                <a:endParaRPr lang="en-GB" sz="2000" b="0" dirty="0" smtClean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10−2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×3</m:t>
                    </m:r>
                  </m:oMath>
                </a14:m>
                <a:endParaRPr lang="en-GB" sz="2000" b="0" dirty="0" smtClean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10−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  <a:ea typeface="Cambria Math"/>
                      </a:rPr>
                      <m:t>×3</m:t>
                    </m:r>
                  </m:oMath>
                </a14:m>
                <a:endParaRPr lang="en-GB" sz="2000" b="0" dirty="0" smtClean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3−10</m:t>
                    </m:r>
                  </m:oMath>
                </a14:m>
                <a:endParaRPr lang="en-GB" sz="2000" b="0" dirty="0" smtClean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00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GB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−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3</m:t>
                    </m:r>
                    <m:r>
                      <a:rPr lang="en-GB" sz="20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GB" sz="2000" b="0" dirty="0" smtClean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000" dirty="0" smtClean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  <a:ea typeface="Cambria Math"/>
                      </a:rPr>
                      <m:t>−3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2+4</m:t>
                        </m:r>
                      </m:e>
                    </m:d>
                  </m:oMath>
                </a14:m>
                <a:endParaRPr lang="en-GB" sz="2000" b="0" dirty="0" smtClean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000" i="1" smtClean="0">
                        <a:latin typeface="Cambria Math"/>
                        <a:ea typeface="Cambria Math"/>
                      </a:rPr>
                      <m:t>−3</m:t>
                    </m:r>
                    <m:d>
                      <m:dPr>
                        <m:ctrlPr>
                          <a:rPr lang="en-GB" sz="20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2+4</m:t>
                        </m:r>
                        <m:r>
                          <a:rPr lang="en-GB" sz="200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e>
                    </m:d>
                  </m:oMath>
                </a14:m>
                <a:endParaRPr lang="en-GB" sz="2400" b="0" dirty="0" smtClean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400" dirty="0" smtClean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400" dirty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400" b="0" dirty="0" smtClean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400" dirty="0" smtClean="0"/>
              </a:p>
              <a:p>
                <a:pPr marL="457200" indent="-457200">
                  <a:buAutoNum type="arabicParenR"/>
                </a:pPr>
                <a:endParaRPr lang="en-GB" sz="2400" dirty="0" smtClean="0"/>
              </a:p>
              <a:p>
                <a:endParaRPr lang="en-GB" sz="2400" dirty="0" smtClean="0"/>
              </a:p>
              <a:p>
                <a:endParaRPr lang="en-GB" sz="2400" dirty="0" smtClean="0"/>
              </a:p>
              <a:p>
                <a:endParaRPr lang="en-GB" sz="2400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516" y="0"/>
                <a:ext cx="3014340" cy="10248960"/>
              </a:xfrm>
              <a:prstGeom prst="rect">
                <a:avLst/>
              </a:prstGeom>
              <a:blipFill rotWithShape="1">
                <a:blip r:embed="rId2"/>
                <a:stretch>
                  <a:fillRect l="-3239" t="-4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699792" y="344963"/>
                <a:ext cx="5400600" cy="7109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2000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:endParaRPr lang="en-GB" sz="2000" b="0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GB" sz="2000" b="0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:endParaRPr lang="en-GB" sz="2000" b="0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28</m:t>
                      </m:r>
                    </m:oMath>
                  </m:oMathPara>
                </a14:m>
                <a:endParaRPr lang="en-GB" sz="2000" b="0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:endParaRPr lang="en-GB" sz="2000" b="0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:r>
                  <a:rPr lang="en-GB" sz="2000" dirty="0" smtClean="0">
                    <a:solidFill>
                      <a:srgbClr val="FF0000"/>
                    </a:solidFill>
                    <a:latin typeface="Cambria Math"/>
                  </a:rPr>
                  <a:t>24</a:t>
                </a:r>
              </a:p>
              <a:p>
                <a:pPr/>
                <a:endParaRPr lang="en-GB" sz="2000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:r>
                  <a:rPr lang="en-GB" sz="2000" dirty="0" smtClean="0">
                    <a:solidFill>
                      <a:srgbClr val="FF0000"/>
                    </a:solidFill>
                    <a:latin typeface="Cambria Math"/>
                  </a:rPr>
                  <a:t>24</a:t>
                </a:r>
              </a:p>
              <a:p>
                <a:pPr/>
                <a:endParaRPr lang="en-GB" sz="2000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:r>
                  <a:rPr lang="en-GB" sz="2000" dirty="0" smtClean="0">
                    <a:solidFill>
                      <a:srgbClr val="FF0000"/>
                    </a:solidFill>
                    <a:latin typeface="Cambria Math"/>
                  </a:rPr>
                  <a:t>4</a:t>
                </a:r>
              </a:p>
              <a:p>
                <a:pPr/>
                <a:endParaRPr lang="en-GB" sz="2000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:r>
                  <a:rPr lang="en-GB" sz="2000" dirty="0" smtClean="0">
                    <a:solidFill>
                      <a:srgbClr val="FF0000"/>
                    </a:solidFill>
                    <a:latin typeface="Cambria Math"/>
                  </a:rPr>
                  <a:t>-2</a:t>
                </a:r>
              </a:p>
              <a:p>
                <a:pPr/>
                <a:endParaRPr lang="en-GB" sz="2000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:r>
                  <a:rPr lang="en-GB" sz="2000" dirty="0" smtClean="0">
                    <a:solidFill>
                      <a:srgbClr val="FF0000"/>
                    </a:solidFill>
                    <a:latin typeface="Cambria Math"/>
                  </a:rPr>
                  <a:t>2</a:t>
                </a:r>
              </a:p>
              <a:p>
                <a:pPr/>
                <a:endParaRPr lang="en-GB" sz="2000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:r>
                  <a:rPr lang="en-GB" sz="2000" dirty="0" smtClean="0">
                    <a:solidFill>
                      <a:srgbClr val="FF0000"/>
                    </a:solidFill>
                    <a:latin typeface="Cambria Math"/>
                  </a:rPr>
                  <a:t>94</a:t>
                </a:r>
              </a:p>
              <a:p>
                <a:pPr/>
                <a:endParaRPr lang="en-GB" sz="2000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:r>
                  <a:rPr lang="en-GB" sz="2000" dirty="0" smtClean="0">
                    <a:solidFill>
                      <a:srgbClr val="FF0000"/>
                    </a:solidFill>
                    <a:latin typeface="Cambria Math"/>
                  </a:rPr>
                  <a:t>82</a:t>
                </a:r>
              </a:p>
              <a:p>
                <a:pPr/>
                <a:endParaRPr lang="en-GB" sz="2000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:r>
                  <a:rPr lang="en-GB" sz="2000" dirty="0" smtClean="0">
                    <a:solidFill>
                      <a:srgbClr val="FF0000"/>
                    </a:solidFill>
                    <a:latin typeface="Cambria Math"/>
                  </a:rPr>
                  <a:t>34</a:t>
                </a:r>
              </a:p>
              <a:p>
                <a:pPr/>
                <a:endParaRPr lang="en-GB" b="0" i="1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344963"/>
                <a:ext cx="5400600" cy="7109639"/>
              </a:xfrm>
              <a:prstGeom prst="rect">
                <a:avLst/>
              </a:prstGeom>
              <a:blipFill rotWithShape="1">
                <a:blip r:embed="rId3"/>
                <a:stretch>
                  <a:fillRect l="-1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164280" y="6502893"/>
            <a:ext cx="197972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mathsmrgordon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9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1647</TotalTime>
  <Words>325</Words>
  <Application>Microsoft Office PowerPoint</Application>
  <PresentationFormat>On-screen Show (4:3)</PresentationFormat>
  <Paragraphs>120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Order of Operations (BIDMAS):  Commutativity involving subtraction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Owner</cp:lastModifiedBy>
  <cp:revision>81</cp:revision>
  <dcterms:created xsi:type="dcterms:W3CDTF">2018-01-26T08:52:52Z</dcterms:created>
  <dcterms:modified xsi:type="dcterms:W3CDTF">2018-08-15T11:34:14Z</dcterms:modified>
</cp:coreProperties>
</file>