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8" r:id="rId2"/>
    <p:sldId id="302" r:id="rId3"/>
    <p:sldId id="316" r:id="rId4"/>
    <p:sldId id="31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42" autoAdjust="0"/>
    <p:restoredTop sz="89362" autoAdjust="0"/>
  </p:normalViewPr>
  <p:slideViewPr>
    <p:cSldViewPr snapToGrid="0">
      <p:cViewPr varScale="1">
        <p:scale>
          <a:sx n="106" d="100"/>
          <a:sy n="106" d="100"/>
        </p:scale>
        <p:origin x="644" y="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pPr/>
              <a:t>19/09/2018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19/09/2018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19/09/2018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19/09/2018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19/09/2018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19/09/2018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19/09/2018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19/09/2018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19/09/2018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19/09/2018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19/09/2018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19/09/2018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pPr/>
              <a:t>19/09/2018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9269" y="386623"/>
            <a:ext cx="8622839" cy="1386864"/>
          </a:xfrm>
        </p:spPr>
        <p:txBody>
          <a:bodyPr>
            <a:normAutofit fontScale="90000"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Straight Line Graphs: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Equation of a Tangent to a Circle at a point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41888" y="3642188"/>
                <a:ext cx="8860221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600" dirty="0">
                    <a:solidFill>
                      <a:schemeClr val="bg1"/>
                    </a:solidFill>
                  </a:rPr>
                  <a:t>Find the equation of the tangent to ________ at the point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  ,    </m:t>
                        </m:r>
                      </m:e>
                    </m:d>
                    <m:r>
                      <a:rPr lang="en-GB" sz="26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GB" sz="26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888" y="3642188"/>
                <a:ext cx="8860221" cy="492443"/>
              </a:xfrm>
              <a:prstGeom prst="rect">
                <a:avLst/>
              </a:prstGeom>
              <a:blipFill>
                <a:blip r:embed="rId7"/>
                <a:stretch>
                  <a:fillRect l="-1238" t="-9877" b="-320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2420758" y="3852940"/>
                <a:ext cx="4572000" cy="240758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GB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2</m:t>
                        </m:r>
                      </m:sup>
                    </m:sSup>
                    <m:r>
                      <a:rPr lang="en-GB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+</m:t>
                    </m:r>
                    <m:sSup>
                      <m:sSupPr>
                        <m:ctrlPr>
                          <a:rPr lang="en-GB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GB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𝑦</m:t>
                        </m:r>
                      </m:e>
                      <m:sup>
                        <m:r>
                          <a:rPr lang="en-GB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2</m:t>
                        </m:r>
                      </m:sup>
                    </m:sSup>
                    <m:r>
                      <a:rPr lang="en-GB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=25</m:t>
                    </m:r>
                  </m:oMath>
                </a14:m>
                <a:r>
                  <a:rPr lang="en-GB" sz="2400" dirty="0">
                    <a:solidFill>
                      <a:schemeClr val="bg1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at </a:t>
                </a:r>
                <a14:m>
                  <m:oMath xmlns:m="http://schemas.openxmlformats.org/officeDocument/2006/math">
                    <m:r>
                      <a:rPr lang="en-GB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(3,4)</m:t>
                    </m:r>
                  </m:oMath>
                </a14:m>
                <a:r>
                  <a:rPr lang="en-GB" sz="2400" dirty="0">
                    <a:solidFill>
                      <a:schemeClr val="bg1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.</a:t>
                </a:r>
                <a:endParaRPr lang="en-GB" sz="2400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GB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2</m:t>
                        </m:r>
                      </m:sup>
                    </m:sSup>
                    <m:r>
                      <a:rPr lang="en-GB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+</m:t>
                    </m:r>
                    <m:sSup>
                      <m:sSupPr>
                        <m:ctrlPr>
                          <a:rPr lang="en-GB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GB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𝑦</m:t>
                        </m:r>
                      </m:e>
                      <m:sup>
                        <m:r>
                          <a:rPr lang="en-GB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2</m:t>
                        </m:r>
                      </m:sup>
                    </m:sSup>
                    <m:r>
                      <a:rPr lang="en-GB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=25</m:t>
                    </m:r>
                  </m:oMath>
                </a14:m>
                <a:r>
                  <a:rPr lang="en-GB" sz="2400" dirty="0">
                    <a:solidFill>
                      <a:schemeClr val="bg1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at </a:t>
                </a:r>
                <a14:m>
                  <m:oMath xmlns:m="http://schemas.openxmlformats.org/officeDocument/2006/math">
                    <m:r>
                      <a:rPr lang="en-GB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(4,3)</m:t>
                    </m:r>
                  </m:oMath>
                </a14:m>
                <a:r>
                  <a:rPr lang="en-GB" sz="2400" dirty="0">
                    <a:solidFill>
                      <a:schemeClr val="bg1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.</a:t>
                </a:r>
                <a:endParaRPr lang="en-GB" sz="2400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GB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2</m:t>
                        </m:r>
                      </m:sup>
                    </m:sSup>
                    <m:r>
                      <a:rPr lang="en-GB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+</m:t>
                    </m:r>
                    <m:sSup>
                      <m:sSupPr>
                        <m:ctrlPr>
                          <a:rPr lang="en-GB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GB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𝑦</m:t>
                        </m:r>
                      </m:e>
                      <m:sup>
                        <m:r>
                          <a:rPr lang="en-GB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2</m:t>
                        </m:r>
                      </m:sup>
                    </m:sSup>
                    <m:r>
                      <a:rPr lang="en-GB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=25</m:t>
                    </m:r>
                  </m:oMath>
                </a14:m>
                <a:r>
                  <a:rPr lang="en-GB" sz="2400" dirty="0">
                    <a:solidFill>
                      <a:schemeClr val="bg1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at </a:t>
                </a:r>
                <a14:m>
                  <m:oMath xmlns:m="http://schemas.openxmlformats.org/officeDocument/2006/math">
                    <m:r>
                      <a:rPr lang="en-GB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(−4,−3)</m:t>
                    </m:r>
                  </m:oMath>
                </a14:m>
                <a:r>
                  <a:rPr lang="en-GB" sz="2400" dirty="0">
                    <a:solidFill>
                      <a:schemeClr val="bg1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.</a:t>
                </a:r>
                <a:endParaRPr lang="en-GB" sz="2400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0758" y="3852940"/>
                <a:ext cx="4572000" cy="2407582"/>
              </a:xfrm>
              <a:prstGeom prst="rect">
                <a:avLst/>
              </a:prstGeom>
              <a:blipFill>
                <a:blip r:embed="rId8"/>
                <a:stretch>
                  <a:fillRect b="-48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fortyninecubed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86219" y="424297"/>
                <a:ext cx="4311800" cy="12926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600" dirty="0"/>
                  <a:t>Find the equation of the tangent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6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6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6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600" b="0" i="1" dirty="0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26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600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26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600" b="0" i="1" dirty="0" smtClean="0">
                        <a:latin typeface="Cambria Math" panose="02040503050406030204" pitchFamily="18" charset="0"/>
                      </a:rPr>
                      <m:t>=169</m:t>
                    </m:r>
                  </m:oMath>
                </a14:m>
                <a:r>
                  <a:rPr lang="en-GB" sz="2600" dirty="0"/>
                  <a:t> at the point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600" b="0" i="1" smtClean="0">
                            <a:latin typeface="Cambria Math" panose="02040503050406030204" pitchFamily="18" charset="0"/>
                          </a:rPr>
                          <m:t>5, 12</m:t>
                        </m:r>
                      </m:e>
                    </m:d>
                    <m:r>
                      <a:rPr lang="en-GB" sz="2600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GB" sz="26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219" y="424297"/>
                <a:ext cx="4311800" cy="1292662"/>
              </a:xfrm>
              <a:prstGeom prst="rect">
                <a:avLst/>
              </a:prstGeom>
              <a:blipFill>
                <a:blip r:embed="rId2"/>
                <a:stretch>
                  <a:fillRect l="-2546" t="-4245" b="-113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484238" y="483931"/>
                <a:ext cx="4311800" cy="12926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600" dirty="0"/>
                  <a:t>Find the equation of the tangent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6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6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6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600" b="0" i="1" dirty="0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26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600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26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600" b="0" i="1" dirty="0" smtClean="0">
                        <a:latin typeface="Cambria Math" panose="02040503050406030204" pitchFamily="18" charset="0"/>
                      </a:rPr>
                      <m:t>=169</m:t>
                    </m:r>
                  </m:oMath>
                </a14:m>
                <a:r>
                  <a:rPr lang="en-GB" sz="2600" dirty="0"/>
                  <a:t> at the point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600" b="0" i="1" smtClean="0">
                            <a:latin typeface="Cambria Math" panose="02040503050406030204" pitchFamily="18" charset="0"/>
                          </a:rPr>
                          <m:t>−5, 12</m:t>
                        </m:r>
                      </m:e>
                    </m:d>
                    <m:r>
                      <a:rPr lang="en-GB" sz="2600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GB" sz="26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4238" y="483931"/>
                <a:ext cx="4311800" cy="1292662"/>
              </a:xfrm>
              <a:prstGeom prst="rect">
                <a:avLst/>
              </a:prstGeom>
              <a:blipFill>
                <a:blip r:embed="rId3"/>
                <a:stretch>
                  <a:fillRect l="-2546" t="-3774" b="-117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fortyninecubed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36633" y="629077"/>
                <a:ext cx="4572000" cy="577594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80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𝑥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2</m:t>
                        </m:r>
                      </m:sup>
                    </m:sSup>
                    <m:r>
                      <a:rPr lang="en-GB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+</m:t>
                    </m:r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𝑦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2</m:t>
                        </m:r>
                      </m:sup>
                    </m:sSup>
                    <m:r>
                      <a:rPr lang="en-GB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=25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at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(3,4)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.</a:t>
                </a:r>
                <a:endParaRPr lang="en-GB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𝑥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2</m:t>
                        </m:r>
                      </m:sup>
                    </m:sSup>
                    <m:r>
                      <a:rPr lang="en-GB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+</m:t>
                    </m:r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𝑦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2</m:t>
                        </m:r>
                      </m:sup>
                    </m:sSup>
                    <m:r>
                      <a:rPr lang="en-GB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=25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at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(4,3)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.</a:t>
                </a:r>
                <a:endParaRPr lang="en-GB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𝑥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2</m:t>
                        </m:r>
                      </m:sup>
                    </m:sSup>
                    <m:r>
                      <a:rPr lang="en-GB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+</m:t>
                    </m:r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𝑦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2</m:t>
                        </m:r>
                      </m:sup>
                    </m:sSup>
                    <m:r>
                      <a:rPr lang="en-GB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=25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at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(−4,−3)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.</a:t>
                </a:r>
                <a:endParaRPr lang="en-GB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𝑥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2</m:t>
                        </m:r>
                      </m:sup>
                    </m:sSup>
                    <m:r>
                      <a:rPr lang="en-GB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+</m:t>
                    </m:r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𝑦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2</m:t>
                        </m:r>
                      </m:sup>
                    </m:sSup>
                    <m:r>
                      <a:rPr lang="en-GB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=25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at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(4,−3)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.</a:t>
                </a:r>
                <a:endParaRPr lang="en-GB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𝑥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2</m:t>
                        </m:r>
                      </m:sup>
                    </m:sSup>
                    <m:r>
                      <a:rPr lang="en-GB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+</m:t>
                    </m:r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𝑦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2</m:t>
                        </m:r>
                      </m:sup>
                    </m:sSup>
                    <m:r>
                      <a:rPr lang="en-GB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=100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at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(8,−6)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.</a:t>
                </a:r>
                <a:endParaRPr lang="en-GB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𝑥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2</m:t>
                        </m:r>
                      </m:sup>
                    </m:sSup>
                    <m:r>
                      <a:rPr lang="en-GB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+</m:t>
                    </m:r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𝑦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2</m:t>
                        </m:r>
                      </m:sup>
                    </m:sSup>
                    <m:r>
                      <a:rPr lang="en-GB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=52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at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(4,−6)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.</a:t>
                </a:r>
                <a:endParaRPr lang="en-GB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633" y="629077"/>
                <a:ext cx="4572000" cy="577594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36633" y="136634"/>
                <a:ext cx="8860221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600" dirty="0"/>
                  <a:t>Find the equation of the tangent to ________ at the point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600" b="0" i="1" smtClean="0">
                            <a:latin typeface="Cambria Math" panose="02040503050406030204" pitchFamily="18" charset="0"/>
                          </a:rPr>
                          <m:t>   ,    </m:t>
                        </m:r>
                      </m:e>
                    </m:d>
                    <m:r>
                      <a:rPr lang="en-GB" sz="2600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GB" sz="2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633" y="136634"/>
                <a:ext cx="8860221" cy="492443"/>
              </a:xfrm>
              <a:prstGeom prst="rect">
                <a:avLst/>
              </a:prstGeom>
              <a:blipFill>
                <a:blip r:embed="rId3"/>
                <a:stretch>
                  <a:fillRect l="-1238" t="-9877" b="-320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4566743" y="629077"/>
                <a:ext cx="4572000" cy="5285037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20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8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800" i="1">
                        <a:latin typeface="Cambria Math" panose="02040503050406030204" pitchFamily="18" charset="0"/>
                      </a:rPr>
                      <m:t>=72</m:t>
                    </m:r>
                  </m:oMath>
                </a14:m>
                <a:r>
                  <a:rPr lang="en-GB" sz="2800" dirty="0"/>
                  <a:t> at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(6,−6)</m:t>
                    </m:r>
                  </m:oMath>
                </a14:m>
                <a:r>
                  <a:rPr lang="en-GB" sz="2800" dirty="0"/>
                  <a:t>.</a:t>
                </a:r>
              </a:p>
              <a:p>
                <a:pPr>
                  <a:lnSpc>
                    <a:spcPct val="20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8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800" i="1">
                        <a:latin typeface="Cambria Math" panose="02040503050406030204" pitchFamily="18" charset="0"/>
                      </a:rPr>
                      <m:t>=98</m:t>
                    </m:r>
                  </m:oMath>
                </a14:m>
                <a:r>
                  <a:rPr lang="en-GB" sz="2800" dirty="0"/>
                  <a:t> at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(7,−7)</m:t>
                    </m:r>
                  </m:oMath>
                </a14:m>
                <a:r>
                  <a:rPr lang="en-GB" sz="2800" dirty="0"/>
                  <a:t>.</a:t>
                </a:r>
              </a:p>
              <a:p>
                <a:pPr>
                  <a:lnSpc>
                    <a:spcPct val="20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8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800" i="1">
                        <a:latin typeface="Cambria Math" panose="02040503050406030204" pitchFamily="18" charset="0"/>
                      </a:rPr>
                      <m:t>=98</m:t>
                    </m:r>
                  </m:oMath>
                </a14:m>
                <a:r>
                  <a:rPr lang="en-GB" sz="2800" dirty="0"/>
                  <a:t> at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(−7,−7)</m:t>
                    </m:r>
                  </m:oMath>
                </a14:m>
                <a:r>
                  <a:rPr lang="en-GB" sz="2800" dirty="0"/>
                  <a:t>.</a:t>
                </a:r>
              </a:p>
              <a:p>
                <a:pPr>
                  <a:lnSpc>
                    <a:spcPct val="20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8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800" i="1">
                        <a:latin typeface="Cambria Math" panose="02040503050406030204" pitchFamily="18" charset="0"/>
                      </a:rPr>
                      <m:t>=49</m:t>
                    </m:r>
                  </m:oMath>
                </a14:m>
                <a:r>
                  <a:rPr lang="en-GB" sz="2800" dirty="0"/>
                  <a:t> at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(−7,0)</m:t>
                    </m:r>
                  </m:oMath>
                </a14:m>
                <a:r>
                  <a:rPr lang="en-GB" sz="2800" dirty="0"/>
                  <a:t>.</a:t>
                </a:r>
              </a:p>
              <a:p>
                <a:pPr>
                  <a:lnSpc>
                    <a:spcPct val="20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8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800" i="1">
                        <a:latin typeface="Cambria Math" panose="02040503050406030204" pitchFamily="18" charset="0"/>
                      </a:rPr>
                      <m:t>=49</m:t>
                    </m:r>
                  </m:oMath>
                </a14:m>
                <a:r>
                  <a:rPr lang="en-GB" sz="2800" dirty="0"/>
                  <a:t> at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(0,−7)</m:t>
                    </m:r>
                  </m:oMath>
                </a14:m>
                <a:r>
                  <a:rPr lang="en-GB" sz="2800" dirty="0"/>
                  <a:t>.</a:t>
                </a:r>
              </a:p>
              <a:p>
                <a:pPr>
                  <a:lnSpc>
                    <a:spcPct val="20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8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800" i="1">
                        <a:latin typeface="Cambria Math" panose="02040503050406030204" pitchFamily="18" charset="0"/>
                      </a:rPr>
                      <m:t>=7</m:t>
                    </m:r>
                  </m:oMath>
                </a14:m>
                <a:r>
                  <a:rPr lang="en-GB" sz="2800" dirty="0"/>
                  <a:t> at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(0,−√7)</m:t>
                    </m:r>
                  </m:oMath>
                </a14:m>
                <a:r>
                  <a:rPr lang="en-GB" sz="2800" dirty="0"/>
                  <a:t>.</a:t>
                </a: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743" y="629077"/>
                <a:ext cx="4572000" cy="5285037"/>
              </a:xfrm>
              <a:prstGeom prst="rect">
                <a:avLst/>
              </a:prstGeom>
              <a:blipFill>
                <a:blip r:embed="rId4"/>
                <a:stretch>
                  <a:fillRect b="-24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5048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fortyninecubed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36633" y="629077"/>
                <a:ext cx="4572000" cy="577594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80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𝑥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2</m:t>
                        </m:r>
                      </m:sup>
                    </m:sSup>
                    <m:r>
                      <a:rPr lang="en-GB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+</m:t>
                    </m:r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𝑦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2</m:t>
                        </m:r>
                      </m:sup>
                    </m:sSup>
                    <m:r>
                      <a:rPr lang="en-GB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=25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at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(3,4)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.</a:t>
                </a:r>
                <a:endParaRPr lang="en-GB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𝑥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2</m:t>
                        </m:r>
                      </m:sup>
                    </m:sSup>
                    <m:r>
                      <a:rPr lang="en-GB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+</m:t>
                    </m:r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𝑦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2</m:t>
                        </m:r>
                      </m:sup>
                    </m:sSup>
                    <m:r>
                      <a:rPr lang="en-GB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=25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at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(4,3)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.</a:t>
                </a:r>
                <a:endParaRPr lang="en-GB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𝑥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2</m:t>
                        </m:r>
                      </m:sup>
                    </m:sSup>
                    <m:r>
                      <a:rPr lang="en-GB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+</m:t>
                    </m:r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𝑦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2</m:t>
                        </m:r>
                      </m:sup>
                    </m:sSup>
                    <m:r>
                      <a:rPr lang="en-GB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=25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at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(−4,−3)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.</a:t>
                </a:r>
                <a:endParaRPr lang="en-GB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𝑥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2</m:t>
                        </m:r>
                      </m:sup>
                    </m:sSup>
                    <m:r>
                      <a:rPr lang="en-GB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+</m:t>
                    </m:r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𝑦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2</m:t>
                        </m:r>
                      </m:sup>
                    </m:sSup>
                    <m:r>
                      <a:rPr lang="en-GB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=25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at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(4,−3)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.</a:t>
                </a:r>
                <a:endParaRPr lang="en-GB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𝑥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2</m:t>
                        </m:r>
                      </m:sup>
                    </m:sSup>
                    <m:r>
                      <a:rPr lang="en-GB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+</m:t>
                    </m:r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𝑦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2</m:t>
                        </m:r>
                      </m:sup>
                    </m:sSup>
                    <m:r>
                      <a:rPr lang="en-GB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=100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at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(8,−6)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.</a:t>
                </a:r>
                <a:endParaRPr lang="en-GB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𝑥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2</m:t>
                        </m:r>
                      </m:sup>
                    </m:sSup>
                    <m:r>
                      <a:rPr lang="en-GB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+</m:t>
                    </m:r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𝑦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2</m:t>
                        </m:r>
                      </m:sup>
                    </m:sSup>
                    <m:r>
                      <a:rPr lang="en-GB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=52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at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(4,−6)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.</a:t>
                </a:r>
                <a:endParaRPr lang="en-GB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633" y="629077"/>
                <a:ext cx="4572000" cy="577594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36633" y="136634"/>
                <a:ext cx="8860221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600" dirty="0"/>
                  <a:t>Find the equation of the tangent to ________ at the point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600" b="0" i="1" smtClean="0">
                            <a:latin typeface="Cambria Math" panose="02040503050406030204" pitchFamily="18" charset="0"/>
                          </a:rPr>
                          <m:t>   ,    </m:t>
                        </m:r>
                      </m:e>
                    </m:d>
                    <m:r>
                      <a:rPr lang="en-GB" sz="2600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GB" sz="2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633" y="136634"/>
                <a:ext cx="8860221" cy="492443"/>
              </a:xfrm>
              <a:prstGeom prst="rect">
                <a:avLst/>
              </a:prstGeom>
              <a:blipFill>
                <a:blip r:embed="rId3"/>
                <a:stretch>
                  <a:fillRect l="-1238" t="-9877" b="-320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4566743" y="629077"/>
                <a:ext cx="4572000" cy="5285037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20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8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800" i="1">
                        <a:latin typeface="Cambria Math" panose="02040503050406030204" pitchFamily="18" charset="0"/>
                      </a:rPr>
                      <m:t>=72</m:t>
                    </m:r>
                  </m:oMath>
                </a14:m>
                <a:r>
                  <a:rPr lang="en-GB" sz="2800" dirty="0"/>
                  <a:t> at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(6,−6)</m:t>
                    </m:r>
                  </m:oMath>
                </a14:m>
                <a:r>
                  <a:rPr lang="en-GB" sz="2800" dirty="0"/>
                  <a:t>.</a:t>
                </a:r>
              </a:p>
              <a:p>
                <a:pPr>
                  <a:lnSpc>
                    <a:spcPct val="20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8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800" i="1">
                        <a:latin typeface="Cambria Math" panose="02040503050406030204" pitchFamily="18" charset="0"/>
                      </a:rPr>
                      <m:t>=98</m:t>
                    </m:r>
                  </m:oMath>
                </a14:m>
                <a:r>
                  <a:rPr lang="en-GB" sz="2800" dirty="0"/>
                  <a:t> at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(7,−7)</m:t>
                    </m:r>
                  </m:oMath>
                </a14:m>
                <a:r>
                  <a:rPr lang="en-GB" sz="2800" dirty="0"/>
                  <a:t>.</a:t>
                </a:r>
              </a:p>
              <a:p>
                <a:pPr>
                  <a:lnSpc>
                    <a:spcPct val="20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8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800" i="1">
                        <a:latin typeface="Cambria Math" panose="02040503050406030204" pitchFamily="18" charset="0"/>
                      </a:rPr>
                      <m:t>=98</m:t>
                    </m:r>
                  </m:oMath>
                </a14:m>
                <a:r>
                  <a:rPr lang="en-GB" sz="2800" dirty="0"/>
                  <a:t> at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(−7,−7)</m:t>
                    </m:r>
                  </m:oMath>
                </a14:m>
                <a:r>
                  <a:rPr lang="en-GB" sz="2800" dirty="0"/>
                  <a:t>.</a:t>
                </a:r>
              </a:p>
              <a:p>
                <a:pPr>
                  <a:lnSpc>
                    <a:spcPct val="20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8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800" i="1">
                        <a:latin typeface="Cambria Math" panose="02040503050406030204" pitchFamily="18" charset="0"/>
                      </a:rPr>
                      <m:t>=49</m:t>
                    </m:r>
                  </m:oMath>
                </a14:m>
                <a:r>
                  <a:rPr lang="en-GB" sz="2800" dirty="0"/>
                  <a:t> at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(−7,0)</m:t>
                    </m:r>
                  </m:oMath>
                </a14:m>
                <a:r>
                  <a:rPr lang="en-GB" sz="2800" dirty="0"/>
                  <a:t>.</a:t>
                </a:r>
              </a:p>
              <a:p>
                <a:pPr>
                  <a:lnSpc>
                    <a:spcPct val="20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8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800" i="1">
                        <a:latin typeface="Cambria Math" panose="02040503050406030204" pitchFamily="18" charset="0"/>
                      </a:rPr>
                      <m:t>=49</m:t>
                    </m:r>
                  </m:oMath>
                </a14:m>
                <a:r>
                  <a:rPr lang="en-GB" sz="2800" dirty="0"/>
                  <a:t> at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(0,−7)</m:t>
                    </m:r>
                  </m:oMath>
                </a14:m>
                <a:r>
                  <a:rPr lang="en-GB" sz="2800" dirty="0"/>
                  <a:t>.</a:t>
                </a:r>
              </a:p>
              <a:p>
                <a:pPr>
                  <a:lnSpc>
                    <a:spcPct val="20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8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800" i="1">
                        <a:latin typeface="Cambria Math" panose="02040503050406030204" pitchFamily="18" charset="0"/>
                      </a:rPr>
                      <m:t>=7</m:t>
                    </m:r>
                  </m:oMath>
                </a14:m>
                <a:r>
                  <a:rPr lang="en-GB" sz="2800" dirty="0"/>
                  <a:t> at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(0,−√7)</m:t>
                    </m:r>
                  </m:oMath>
                </a14:m>
                <a:r>
                  <a:rPr lang="en-GB" sz="2800" dirty="0"/>
                  <a:t>.</a:t>
                </a: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743" y="629077"/>
                <a:ext cx="4572000" cy="5285037"/>
              </a:xfrm>
              <a:prstGeom prst="rect">
                <a:avLst/>
              </a:prstGeom>
              <a:blipFill>
                <a:blip r:embed="rId4"/>
                <a:stretch>
                  <a:fillRect b="-24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422633" y="1034980"/>
                <a:ext cx="2280743" cy="59560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𝑦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=−</m:t>
                      </m:r>
                      <m:f>
                        <m:f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3</m:t>
                          </m:r>
                        </m:num>
                        <m:den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4</m:t>
                          </m:r>
                        </m:den>
                      </m:f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𝑥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+</m:t>
                      </m:r>
                      <m:f>
                        <m:f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25</m:t>
                          </m:r>
                        </m:num>
                        <m:den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𝑦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=−</m:t>
                      </m:r>
                      <m:f>
                        <m:f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4</m:t>
                          </m:r>
                        </m:num>
                        <m:den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3</m:t>
                          </m:r>
                        </m:den>
                      </m:f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𝑥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+</m:t>
                      </m:r>
                      <m:f>
                        <m:f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25</m:t>
                          </m:r>
                        </m:num>
                        <m:den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𝑦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=−</m:t>
                      </m:r>
                      <m:f>
                        <m:f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4</m:t>
                          </m:r>
                        </m:num>
                        <m:den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3</m:t>
                          </m:r>
                        </m:den>
                      </m:f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𝑥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−</m:t>
                      </m:r>
                      <m:f>
                        <m:f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25</m:t>
                          </m:r>
                        </m:num>
                        <m:den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𝑦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=</m:t>
                      </m:r>
                      <m:f>
                        <m:f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4</m:t>
                          </m:r>
                        </m:num>
                        <m:den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3</m:t>
                          </m:r>
                        </m:den>
                      </m:f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𝑥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−</m:t>
                      </m:r>
                      <m:f>
                        <m:f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25</m:t>
                          </m:r>
                        </m:num>
                        <m:den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𝑦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=</m:t>
                      </m:r>
                      <m:f>
                        <m:f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4</m:t>
                          </m:r>
                        </m:num>
                        <m:den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3</m:t>
                          </m:r>
                        </m:den>
                      </m:f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𝑥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−</m:t>
                      </m:r>
                      <m:f>
                        <m:f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50</m:t>
                          </m:r>
                        </m:num>
                        <m:den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𝑦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=</m:t>
                      </m:r>
                      <m:f>
                        <m:f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2</m:t>
                          </m:r>
                        </m:num>
                        <m:den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3</m:t>
                          </m:r>
                        </m:den>
                      </m:f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𝑥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−</m:t>
                      </m:r>
                      <m:f>
                        <m:f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26</m:t>
                          </m:r>
                        </m:num>
                        <m:den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2633" y="1034980"/>
                <a:ext cx="2280743" cy="59560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4703376" y="1245064"/>
                <a:ext cx="4572000" cy="519488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𝑦</m:t>
                      </m:r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=</m:t>
                      </m:r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𝑥</m:t>
                      </m:r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−12</m:t>
                      </m:r>
                    </m:oMath>
                  </m:oMathPara>
                </a14:m>
                <a:endParaRPr lang="en-GB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𝑦</m:t>
                      </m:r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=</m:t>
                      </m:r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𝑥</m:t>
                      </m:r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−14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𝑦</m:t>
                      </m:r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=−</m:t>
                      </m:r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𝑥</m:t>
                      </m:r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−14</m:t>
                      </m:r>
                    </m:oMath>
                  </m:oMathPara>
                </a14:m>
                <a:endParaRPr lang="en-GB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𝑥</m:t>
                      </m:r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=−7</m:t>
                      </m:r>
                    </m:oMath>
                  </m:oMathPara>
                </a14:m>
                <a:endParaRPr lang="en-GB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𝑦</m:t>
                      </m:r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=−7</m:t>
                      </m:r>
                    </m:oMath>
                  </m:oMathPara>
                </a14:m>
                <a:endParaRPr lang="en-GB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𝑦</m:t>
                      </m:r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=−√7</m:t>
                      </m:r>
                    </m:oMath>
                  </m:oMathPara>
                </a14:m>
                <a:endParaRPr lang="en-GB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3376" y="1245064"/>
                <a:ext cx="4572000" cy="519488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081559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470</Words>
  <Application>Microsoft Office PowerPoint</Application>
  <PresentationFormat>On-screen Show (4:3)</PresentationFormat>
  <Paragraphs>57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Times New Roman</vt:lpstr>
      <vt:lpstr>Office Theme</vt:lpstr>
      <vt:lpstr>Straight Line Graphs:  Equation of a Tangent to a Circle at a point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Colm Lynch</cp:lastModifiedBy>
  <cp:revision>110</cp:revision>
  <dcterms:created xsi:type="dcterms:W3CDTF">2018-01-26T08:52:52Z</dcterms:created>
  <dcterms:modified xsi:type="dcterms:W3CDTF">2018-09-19T17:22:55Z</dcterms:modified>
</cp:coreProperties>
</file>