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4" r:id="rId4"/>
    <p:sldId id="303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9362" autoAdjust="0"/>
  </p:normalViewPr>
  <p:slideViewPr>
    <p:cSldViewPr snapToGrid="0">
      <p:cViewPr varScale="1">
        <p:scale>
          <a:sx n="65" d="100"/>
          <a:sy n="65" d="100"/>
        </p:scale>
        <p:origin x="159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18" Type="http://schemas.openxmlformats.org/officeDocument/2006/relationships/image" Target="../media/image2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17" Type="http://schemas.openxmlformats.org/officeDocument/2006/relationships/image" Target="../media/image28.png"/><Relationship Id="rId2" Type="http://schemas.openxmlformats.org/officeDocument/2006/relationships/image" Target="../media/image13.png"/><Relationship Id="rId16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18" Type="http://schemas.openxmlformats.org/officeDocument/2006/relationships/image" Target="../media/image29.png"/><Relationship Id="rId26" Type="http://schemas.openxmlformats.org/officeDocument/2006/relationships/image" Target="../media/image37.png"/><Relationship Id="rId3" Type="http://schemas.openxmlformats.org/officeDocument/2006/relationships/image" Target="../media/image14.png"/><Relationship Id="rId21" Type="http://schemas.openxmlformats.org/officeDocument/2006/relationships/image" Target="../media/image32.png"/><Relationship Id="rId34" Type="http://schemas.openxmlformats.org/officeDocument/2006/relationships/image" Target="../media/image45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17" Type="http://schemas.openxmlformats.org/officeDocument/2006/relationships/image" Target="../media/image28.png"/><Relationship Id="rId25" Type="http://schemas.openxmlformats.org/officeDocument/2006/relationships/image" Target="../media/image36.png"/><Relationship Id="rId33" Type="http://schemas.openxmlformats.org/officeDocument/2006/relationships/image" Target="../media/image44.png"/><Relationship Id="rId2" Type="http://schemas.openxmlformats.org/officeDocument/2006/relationships/image" Target="../media/image13.png"/><Relationship Id="rId16" Type="http://schemas.openxmlformats.org/officeDocument/2006/relationships/image" Target="../media/image27.png"/><Relationship Id="rId20" Type="http://schemas.openxmlformats.org/officeDocument/2006/relationships/image" Target="../media/image31.png"/><Relationship Id="rId29" Type="http://schemas.openxmlformats.org/officeDocument/2006/relationships/image" Target="../media/image4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24" Type="http://schemas.openxmlformats.org/officeDocument/2006/relationships/image" Target="../media/image35.png"/><Relationship Id="rId32" Type="http://schemas.openxmlformats.org/officeDocument/2006/relationships/image" Target="../media/image43.png"/><Relationship Id="rId5" Type="http://schemas.openxmlformats.org/officeDocument/2006/relationships/image" Target="../media/image16.png"/><Relationship Id="rId15" Type="http://schemas.openxmlformats.org/officeDocument/2006/relationships/image" Target="../media/image26.png"/><Relationship Id="rId23" Type="http://schemas.openxmlformats.org/officeDocument/2006/relationships/image" Target="../media/image34.png"/><Relationship Id="rId28" Type="http://schemas.openxmlformats.org/officeDocument/2006/relationships/image" Target="../media/image39.png"/><Relationship Id="rId10" Type="http://schemas.openxmlformats.org/officeDocument/2006/relationships/image" Target="../media/image21.png"/><Relationship Id="rId19" Type="http://schemas.openxmlformats.org/officeDocument/2006/relationships/image" Target="../media/image30.png"/><Relationship Id="rId31" Type="http://schemas.openxmlformats.org/officeDocument/2006/relationships/image" Target="../media/image42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Relationship Id="rId22" Type="http://schemas.openxmlformats.org/officeDocument/2006/relationships/image" Target="../media/image33.png"/><Relationship Id="rId27" Type="http://schemas.openxmlformats.org/officeDocument/2006/relationships/image" Target="../media/image38.png"/><Relationship Id="rId30" Type="http://schemas.openxmlformats.org/officeDocument/2006/relationships/image" Target="../media/image41.png"/><Relationship Id="rId35" Type="http://schemas.openxmlformats.org/officeDocument/2006/relationships/image" Target="../media/image4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550" y="0"/>
            <a:ext cx="9041450" cy="1801964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Linear simultaneous equations: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Solving equations in the form </a:t>
            </a:r>
            <a:r>
              <a:rPr lang="en-GB" sz="4400" b="1" dirty="0" err="1">
                <a:solidFill>
                  <a:schemeClr val="bg1"/>
                </a:solidFill>
              </a:rPr>
              <a:t>ax</a:t>
            </a:r>
            <a:r>
              <a:rPr lang="en-GB" sz="4400" b="1" dirty="0">
                <a:solidFill>
                  <a:schemeClr val="bg1"/>
                </a:solidFill>
              </a:rPr>
              <a:t> + by = c using substitution (steps 5 and 6)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726104" y="3789126"/>
                <a:ext cx="374306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chemeClr val="bg1"/>
                    </a:solidFill>
                  </a:rPr>
                  <a:t>Solve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bg1"/>
                        </a:solidFill>
                        <a:latin typeface="Cambria Math"/>
                      </a:rPr>
                      <m:t>4</m:t>
                    </m:r>
                    <m:r>
                      <a:rPr lang="en-GB" b="0" i="1" smtClean="0">
                        <a:solidFill>
                          <a:schemeClr val="bg1"/>
                        </a:solidFill>
                        <a:latin typeface="Cambria Math"/>
                      </a:rPr>
                      <m:t>𝑥</m:t>
                    </m:r>
                    <m:r>
                      <a:rPr lang="en-GB" b="0" i="1" smtClean="0">
                        <a:solidFill>
                          <a:schemeClr val="bg1"/>
                        </a:solidFill>
                        <a:latin typeface="Cambria Math"/>
                      </a:rPr>
                      <m:t>+2</m:t>
                    </m:r>
                    <m:r>
                      <a:rPr lang="en-GB" b="0" i="1" smtClean="0">
                        <a:solidFill>
                          <a:schemeClr val="bg1"/>
                        </a:solidFill>
                        <a:latin typeface="Cambria Math"/>
                      </a:rPr>
                      <m:t>𝑦</m:t>
                    </m:r>
                    <m:r>
                      <a:rPr lang="en-GB" b="0" i="1" smtClean="0">
                        <a:solidFill>
                          <a:schemeClr val="bg1"/>
                        </a:solidFill>
                        <a:latin typeface="Cambria Math"/>
                      </a:rPr>
                      <m:t>=36 </m:t>
                    </m:r>
                    <m:r>
                      <m:rPr>
                        <m:sty m:val="p"/>
                      </m:rPr>
                      <a:rPr lang="en-GB" b="0" i="0" smtClean="0">
                        <a:solidFill>
                          <a:schemeClr val="bg1"/>
                        </a:solidFill>
                        <a:latin typeface="Cambria Math"/>
                      </a:rPr>
                      <m:t>when</m:t>
                    </m:r>
                    <m:r>
                      <a:rPr lang="en-GB" b="0" i="0" smtClean="0">
                        <a:solidFill>
                          <a:schemeClr val="bg1"/>
                        </a:solidFill>
                        <a:latin typeface="Cambria Math"/>
                      </a:rPr>
                      <m:t> </m:t>
                    </m:r>
                    <m:r>
                      <a:rPr lang="en-GB" b="0" i="1" smtClean="0">
                        <a:solidFill>
                          <a:schemeClr val="bg1"/>
                        </a:solidFill>
                        <a:latin typeface="Cambria Math"/>
                      </a:rPr>
                      <m:t>𝑥</m:t>
                    </m:r>
                    <m:r>
                      <a:rPr lang="en-GB" b="0" i="1" smtClean="0">
                        <a:solidFill>
                          <a:schemeClr val="bg1"/>
                        </a:solidFill>
                        <a:latin typeface="Cambria Math"/>
                      </a:rPr>
                      <m:t>=10</m:t>
                    </m:r>
                  </m:oMath>
                </a14:m>
                <a:endParaRPr lang="en-GB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6104" y="3789126"/>
                <a:ext cx="3743062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1303" t="-8333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726103" y="4158458"/>
                <a:ext cx="39310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chemeClr val="bg1"/>
                    </a:solidFill>
                  </a:rPr>
                  <a:t>Solve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bg1"/>
                        </a:solidFill>
                        <a:latin typeface="Cambria Math"/>
                      </a:rPr>
                      <m:t>4</m:t>
                    </m:r>
                    <m:r>
                      <a:rPr lang="en-GB" b="0" i="1" smtClean="0">
                        <a:solidFill>
                          <a:schemeClr val="bg1"/>
                        </a:solidFill>
                        <a:latin typeface="Cambria Math"/>
                      </a:rPr>
                      <m:t>𝑥</m:t>
                    </m:r>
                    <m:r>
                      <a:rPr lang="en-GB" b="0" i="1" smtClean="0">
                        <a:solidFill>
                          <a:schemeClr val="bg1"/>
                        </a:solidFill>
                        <a:latin typeface="Cambria Math"/>
                      </a:rPr>
                      <m:t>+2</m:t>
                    </m:r>
                    <m:r>
                      <a:rPr lang="en-GB" b="0" i="1" smtClean="0">
                        <a:solidFill>
                          <a:schemeClr val="bg1"/>
                        </a:solidFill>
                        <a:latin typeface="Cambria Math"/>
                      </a:rPr>
                      <m:t>𝑦</m:t>
                    </m:r>
                    <m:r>
                      <a:rPr lang="en-GB" b="0" i="1" smtClean="0">
                        <a:solidFill>
                          <a:schemeClr val="bg1"/>
                        </a:solidFill>
                        <a:latin typeface="Cambria Math"/>
                      </a:rPr>
                      <m:t>=36 </m:t>
                    </m:r>
                    <m:r>
                      <m:rPr>
                        <m:sty m:val="p"/>
                      </m:rPr>
                      <a:rPr lang="en-GB" b="0" i="0" smtClean="0">
                        <a:solidFill>
                          <a:schemeClr val="bg1"/>
                        </a:solidFill>
                        <a:latin typeface="Cambria Math"/>
                      </a:rPr>
                      <m:t>when</m:t>
                    </m:r>
                    <m:r>
                      <a:rPr lang="en-GB" b="0" i="0" smtClean="0">
                        <a:solidFill>
                          <a:schemeClr val="bg1"/>
                        </a:solidFill>
                        <a:latin typeface="Cambria Math"/>
                      </a:rPr>
                      <m:t> </m:t>
                    </m:r>
                    <m:r>
                      <a:rPr lang="en-GB" b="0" i="1" smtClean="0">
                        <a:solidFill>
                          <a:schemeClr val="bg1"/>
                        </a:solidFill>
                        <a:latin typeface="Cambria Math"/>
                      </a:rPr>
                      <m:t>𝑥</m:t>
                    </m:r>
                    <m:r>
                      <a:rPr lang="en-GB" b="0" i="1" smtClean="0">
                        <a:solidFill>
                          <a:schemeClr val="bg1"/>
                        </a:solidFill>
                        <a:latin typeface="Cambria Math"/>
                      </a:rPr>
                      <m:t>=−10</m:t>
                    </m:r>
                  </m:oMath>
                </a14:m>
                <a:endParaRPr lang="en-GB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6103" y="4158458"/>
                <a:ext cx="3931069" cy="369332"/>
              </a:xfrm>
              <a:prstGeom prst="rect">
                <a:avLst/>
              </a:prstGeom>
              <a:blipFill rotWithShape="1">
                <a:blip r:embed="rId8"/>
                <a:stretch>
                  <a:fillRect l="-1240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726104" y="4527790"/>
                <a:ext cx="38541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chemeClr val="bg1"/>
                    </a:solidFill>
                  </a:rPr>
                  <a:t>Solve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bg1"/>
                        </a:solidFill>
                        <a:latin typeface="Cambria Math"/>
                      </a:rPr>
                      <m:t>4</m:t>
                    </m:r>
                    <m:r>
                      <a:rPr lang="en-GB" b="0" i="1" smtClean="0">
                        <a:solidFill>
                          <a:schemeClr val="bg1"/>
                        </a:solidFill>
                        <a:latin typeface="Cambria Math"/>
                      </a:rPr>
                      <m:t>𝑥</m:t>
                    </m:r>
                    <m:r>
                      <a:rPr lang="en-GB" b="0" i="1" smtClean="0">
                        <a:solidFill>
                          <a:schemeClr val="bg1"/>
                        </a:solidFill>
                        <a:latin typeface="Cambria Math"/>
                      </a:rPr>
                      <m:t>+2</m:t>
                    </m:r>
                    <m:r>
                      <a:rPr lang="en-GB" b="0" i="1" smtClean="0">
                        <a:solidFill>
                          <a:schemeClr val="bg1"/>
                        </a:solidFill>
                        <a:latin typeface="Cambria Math"/>
                      </a:rPr>
                      <m:t>𝑦</m:t>
                    </m:r>
                    <m:r>
                      <a:rPr lang="en-GB" b="0" i="1" smtClean="0">
                        <a:solidFill>
                          <a:schemeClr val="bg1"/>
                        </a:solidFill>
                        <a:latin typeface="Cambria Math"/>
                      </a:rPr>
                      <m:t>=36 </m:t>
                    </m:r>
                    <m:r>
                      <m:rPr>
                        <m:sty m:val="p"/>
                      </m:rPr>
                      <a:rPr lang="en-GB" b="0" i="0" smtClean="0">
                        <a:solidFill>
                          <a:schemeClr val="bg1"/>
                        </a:solidFill>
                        <a:latin typeface="Cambria Math"/>
                      </a:rPr>
                      <m:t>when</m:t>
                    </m:r>
                    <m:r>
                      <a:rPr lang="en-GB" b="0" i="0" smtClean="0">
                        <a:solidFill>
                          <a:schemeClr val="bg1"/>
                        </a:solidFill>
                        <a:latin typeface="Cambria Math"/>
                      </a:rPr>
                      <m:t> </m:t>
                    </m:r>
                    <m:r>
                      <a:rPr lang="en-GB" b="0" i="1" smtClean="0">
                        <a:solidFill>
                          <a:schemeClr val="bg1"/>
                        </a:solidFill>
                        <a:latin typeface="Cambria Math"/>
                      </a:rPr>
                      <m:t>𝑦</m:t>
                    </m:r>
                    <m:r>
                      <a:rPr lang="en-GB" b="0" i="1" smtClean="0">
                        <a:solidFill>
                          <a:schemeClr val="bg1"/>
                        </a:solidFill>
                        <a:latin typeface="Cambria Math"/>
                      </a:rPr>
                      <m:t>=−10</m:t>
                    </m:r>
                  </m:oMath>
                </a14:m>
                <a:endParaRPr lang="en-GB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6104" y="4527790"/>
                <a:ext cx="3854153" cy="369332"/>
              </a:xfrm>
              <a:prstGeom prst="rect">
                <a:avLst/>
              </a:prstGeom>
              <a:blipFill rotWithShape="1">
                <a:blip r:embed="rId9"/>
                <a:stretch>
                  <a:fillRect l="-1266" t="-8333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726104" y="4879531"/>
                <a:ext cx="38541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chemeClr val="bg1"/>
                    </a:solidFill>
                  </a:rPr>
                  <a:t>Solve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bg1"/>
                        </a:solidFill>
                        <a:latin typeface="Cambria Math"/>
                      </a:rPr>
                      <m:t>4</m:t>
                    </m:r>
                    <m:r>
                      <a:rPr lang="en-GB" b="0" i="1" smtClean="0">
                        <a:solidFill>
                          <a:schemeClr val="bg1"/>
                        </a:solidFill>
                        <a:latin typeface="Cambria Math"/>
                      </a:rPr>
                      <m:t>𝑥</m:t>
                    </m:r>
                    <m:r>
                      <a:rPr lang="en-GB" b="0" i="1" smtClean="0">
                        <a:solidFill>
                          <a:schemeClr val="bg1"/>
                        </a:solidFill>
                        <a:latin typeface="Cambria Math"/>
                      </a:rPr>
                      <m:t>+2</m:t>
                    </m:r>
                    <m:r>
                      <a:rPr lang="en-GB" b="0" i="1" smtClean="0">
                        <a:solidFill>
                          <a:schemeClr val="bg1"/>
                        </a:solidFill>
                        <a:latin typeface="Cambria Math"/>
                      </a:rPr>
                      <m:t>𝑦</m:t>
                    </m:r>
                    <m:r>
                      <a:rPr lang="en-GB" b="0" i="1" smtClean="0">
                        <a:solidFill>
                          <a:schemeClr val="bg1"/>
                        </a:solidFill>
                        <a:latin typeface="Cambria Math"/>
                      </a:rPr>
                      <m:t>=36 </m:t>
                    </m:r>
                    <m:r>
                      <m:rPr>
                        <m:sty m:val="p"/>
                      </m:rPr>
                      <a:rPr lang="en-GB" b="0" i="0" smtClean="0">
                        <a:solidFill>
                          <a:schemeClr val="bg1"/>
                        </a:solidFill>
                        <a:latin typeface="Cambria Math"/>
                      </a:rPr>
                      <m:t>when</m:t>
                    </m:r>
                    <m:r>
                      <a:rPr lang="en-GB" b="0" i="0" smtClean="0">
                        <a:solidFill>
                          <a:schemeClr val="bg1"/>
                        </a:solidFill>
                        <a:latin typeface="Cambria Math"/>
                      </a:rPr>
                      <m:t> </m:t>
                    </m:r>
                    <m:r>
                      <a:rPr lang="en-GB" b="0" i="1" smtClean="0">
                        <a:solidFill>
                          <a:schemeClr val="bg1"/>
                        </a:solidFill>
                        <a:latin typeface="Cambria Math"/>
                      </a:rPr>
                      <m:t>𝑦</m:t>
                    </m:r>
                    <m:r>
                      <a:rPr lang="en-GB" b="0" i="1" smtClean="0">
                        <a:solidFill>
                          <a:schemeClr val="bg1"/>
                        </a:solidFill>
                        <a:latin typeface="Cambria Math"/>
                      </a:rPr>
                      <m:t>=10</m:t>
                    </m:r>
                  </m:oMath>
                </a14:m>
                <a:endParaRPr lang="en-GB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6104" y="4879531"/>
                <a:ext cx="3854153" cy="369332"/>
              </a:xfrm>
              <a:prstGeom prst="rect">
                <a:avLst/>
              </a:prstGeom>
              <a:blipFill rotWithShape="1">
                <a:blip r:embed="rId10"/>
                <a:stretch>
                  <a:fillRect l="-1266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/>
              <p:nvPr/>
            </p:nvSpPr>
            <p:spPr>
              <a:xfrm>
                <a:off x="459995" y="783136"/>
                <a:ext cx="2975686" cy="8617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800" b="0" i="0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Solve</m:t>
                      </m:r>
                      <m:r>
                        <a:rPr kumimoji="0" lang="en-GB" sz="2800" b="0" i="1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 4</m:t>
                      </m:r>
                      <m:r>
                        <a:rPr kumimoji="0" lang="en-GB" sz="2800" b="0" i="1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800" b="0" i="1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=15</m:t>
                      </m:r>
                    </m:oMath>
                  </m:oMathPara>
                </a14:m>
                <a:endParaRPr kumimoji="0" lang="en-GB" sz="2800" b="0" i="0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latin typeface="Calibri" panose="020F0502020204030204"/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/>
                      </a:rPr>
                      <m:t>𝑥</m:t>
                    </m:r>
                    <m:r>
                      <a:rPr lang="en-GB" sz="2800" i="1" dirty="0" smtClean="0">
                        <a:latin typeface="Cambria Math"/>
                      </a:rPr>
                      <m:t> = −3</m:t>
                    </m:r>
                  </m:oMath>
                </a14:m>
                <a:endParaRPr kumimoji="0" lang="en-GB" sz="2800" b="0" i="0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C8E51669-D14C-4D2E-9340-EE8A3B97D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995" y="783136"/>
                <a:ext cx="2975686" cy="861774"/>
              </a:xfrm>
              <a:prstGeom prst="rect">
                <a:avLst/>
              </a:prstGeom>
              <a:blipFill rotWithShape="1">
                <a:blip r:embed="rId2"/>
                <a:stretch>
                  <a:fillRect l="-7157" b="-246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/>
              <p:nvPr/>
            </p:nvSpPr>
            <p:spPr>
              <a:xfrm>
                <a:off x="459995" y="3419550"/>
                <a:ext cx="2975686" cy="8617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800" b="0" i="0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Solve</m:t>
                      </m:r>
                      <m:r>
                        <a:rPr kumimoji="0" lang="en-GB" sz="2800" b="0" i="1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 4</m:t>
                      </m:r>
                      <m:r>
                        <a:rPr kumimoji="0" lang="en-GB" sz="2800" b="0" i="1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800" b="0" i="1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=15</m:t>
                      </m:r>
                    </m:oMath>
                  </m:oMathPara>
                </a14:m>
                <a:endParaRPr kumimoji="0" lang="en-GB" sz="2800" b="0" i="0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latin typeface="Calibri" panose="020F0502020204030204"/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/>
                      </a:rPr>
                      <m:t>𝑦</m:t>
                    </m:r>
                    <m:r>
                      <a:rPr lang="en-GB" sz="2800" i="1" dirty="0" smtClean="0">
                        <a:latin typeface="Cambria Math"/>
                      </a:rPr>
                      <m:t> =3</m:t>
                    </m:r>
                  </m:oMath>
                </a14:m>
                <a:endParaRPr kumimoji="0" lang="en-GB" sz="2800" b="0" i="0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C8E51669-D14C-4D2E-9340-EE8A3B97D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995" y="3419550"/>
                <a:ext cx="2975686" cy="861774"/>
              </a:xfrm>
              <a:prstGeom prst="rect">
                <a:avLst/>
              </a:prstGeom>
              <a:blipFill rotWithShape="1">
                <a:blip r:embed="rId3"/>
                <a:stretch>
                  <a:fillRect l="-7157" b="-248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/>
              <p:nvPr/>
            </p:nvSpPr>
            <p:spPr>
              <a:xfrm>
                <a:off x="5141228" y="783136"/>
                <a:ext cx="3204916" cy="8617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800" b="0" i="0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Solve</m:t>
                      </m:r>
                      <m:r>
                        <a:rPr kumimoji="0" lang="en-GB" sz="2800" b="0" i="1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 4</m:t>
                      </m:r>
                      <m:r>
                        <a:rPr kumimoji="0" lang="en-GB" sz="2800" b="0" i="1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800" b="0" i="1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=30</m:t>
                      </m:r>
                    </m:oMath>
                  </m:oMathPara>
                </a14:m>
                <a:endParaRPr kumimoji="0" lang="en-GB" sz="2800" b="0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latin typeface="Calibri" panose="020F0502020204030204"/>
                  </a:rPr>
                  <a:t>  when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/>
                      </a:rPr>
                      <m:t>𝑥</m:t>
                    </m:r>
                    <m:r>
                      <a:rPr lang="en-GB" sz="2800" b="0" i="0" dirty="0" smtClean="0">
                        <a:latin typeface="Cambria Math"/>
                      </a:rPr>
                      <m:t>=3</m:t>
                    </m:r>
                  </m:oMath>
                </a14:m>
                <a:endParaRPr kumimoji="0" lang="en-GB" sz="2800" b="0" i="0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C8E51669-D14C-4D2E-9340-EE8A3B97D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1228" y="783136"/>
                <a:ext cx="3204916" cy="861774"/>
              </a:xfrm>
              <a:prstGeom prst="rect">
                <a:avLst/>
              </a:prstGeom>
              <a:blipFill rotWithShape="1">
                <a:blip r:embed="rId4"/>
                <a:stretch>
                  <a:fillRect l="-1521" b="-246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/>
              <p:nvPr/>
            </p:nvSpPr>
            <p:spPr>
              <a:xfrm>
                <a:off x="5141228" y="3419550"/>
                <a:ext cx="3204916" cy="8617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800" b="0" i="0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Solve</m:t>
                      </m:r>
                      <m:r>
                        <a:rPr kumimoji="0" lang="en-GB" sz="2800" b="0" i="1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 4</m:t>
                      </m:r>
                      <m:r>
                        <a:rPr kumimoji="0" lang="en-GB" sz="2800" b="0" i="1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800" b="0" i="1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=30</m:t>
                      </m:r>
                    </m:oMath>
                  </m:oMathPara>
                </a14:m>
                <a:endParaRPr kumimoji="0" lang="en-GB" sz="2800" b="0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latin typeface="Calibri" panose="020F0502020204030204"/>
                  </a:rPr>
                  <a:t>  when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/>
                      </a:rPr>
                      <m:t>𝑦</m:t>
                    </m:r>
                    <m:r>
                      <a:rPr lang="en-GB" sz="2800" b="0" i="0" dirty="0" smtClean="0">
                        <a:latin typeface="Cambria Math"/>
                      </a:rPr>
                      <m:t>=−3</m:t>
                    </m:r>
                  </m:oMath>
                </a14:m>
                <a:endParaRPr kumimoji="0" lang="en-GB" sz="2800" b="0" i="0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C8E51669-D14C-4D2E-9340-EE8A3B97D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1228" y="3419550"/>
                <a:ext cx="3204916" cy="861774"/>
              </a:xfrm>
              <a:prstGeom prst="rect">
                <a:avLst/>
              </a:prstGeom>
              <a:blipFill rotWithShape="1">
                <a:blip r:embed="rId5"/>
                <a:stretch>
                  <a:fillRect l="-1521" b="-248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22187" y="37522"/>
                <a:ext cx="374306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A) Solve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+2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=10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7" y="37522"/>
                <a:ext cx="3743062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1303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22186" y="406854"/>
                <a:ext cx="39310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B) Solve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+2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=−10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6" y="406854"/>
                <a:ext cx="3931069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1240" t="-8333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22187" y="776186"/>
                <a:ext cx="38541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C) Solve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+2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=−10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7" y="776186"/>
                <a:ext cx="3854153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1264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22187" y="1127927"/>
                <a:ext cx="38541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D) Solve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+2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=10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7" y="1127927"/>
                <a:ext cx="3854153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1264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22187" y="1503880"/>
                <a:ext cx="38541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E) Solve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−2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=10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7" y="1503880"/>
                <a:ext cx="3854153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1264" t="-8333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22182" y="1873212"/>
                <a:ext cx="38541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F) Solve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−2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=−10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2" y="1873212"/>
                <a:ext cx="3854153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1264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22187" y="2263407"/>
                <a:ext cx="38541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G) Solve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−2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=−1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7" y="2263407"/>
                <a:ext cx="3854153" cy="369332"/>
              </a:xfrm>
              <a:prstGeom prst="rect">
                <a:avLst/>
              </a:prstGeom>
              <a:blipFill rotWithShape="1">
                <a:blip r:embed="rId8"/>
                <a:stretch>
                  <a:fillRect l="-1264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22187" y="2668634"/>
                <a:ext cx="40706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H) Solve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−2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=−1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7" y="2668634"/>
                <a:ext cx="4070650" cy="369332"/>
              </a:xfrm>
              <a:prstGeom prst="rect">
                <a:avLst/>
              </a:prstGeom>
              <a:blipFill rotWithShape="1">
                <a:blip r:embed="rId9"/>
                <a:stretch>
                  <a:fillRect l="-1198" t="-8333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22187" y="3037966"/>
                <a:ext cx="40706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I) Solve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−2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=1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7" y="3037966"/>
                <a:ext cx="4070650" cy="369332"/>
              </a:xfrm>
              <a:prstGeom prst="rect">
                <a:avLst/>
              </a:prstGeom>
              <a:blipFill rotWithShape="1">
                <a:blip r:embed="rId10"/>
                <a:stretch>
                  <a:fillRect l="-1198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22187" y="3407298"/>
                <a:ext cx="40706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J) Solve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/>
                      </a:rPr>
                      <m:t>−</m:t>
                    </m:r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+2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=1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7" y="3407298"/>
                <a:ext cx="4070650" cy="369332"/>
              </a:xfrm>
              <a:prstGeom prst="rect">
                <a:avLst/>
              </a:prstGeom>
              <a:blipFill rotWithShape="1">
                <a:blip r:embed="rId11"/>
                <a:stretch>
                  <a:fillRect l="-1198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22187" y="3798196"/>
                <a:ext cx="40706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K) Solve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/>
                      </a:rPr>
                      <m:t>−</m:t>
                    </m:r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+2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=1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7" y="3798196"/>
                <a:ext cx="4070650" cy="369332"/>
              </a:xfrm>
              <a:prstGeom prst="rect">
                <a:avLst/>
              </a:prstGeom>
              <a:blipFill rotWithShape="1">
                <a:blip r:embed="rId12"/>
                <a:stretch>
                  <a:fillRect l="-1198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22187" y="4202726"/>
                <a:ext cx="40706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L) Solve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/>
                      </a:rPr>
                      <m:t>−</m:t>
                    </m:r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+2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=−1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7" y="4202726"/>
                <a:ext cx="4070650" cy="369332"/>
              </a:xfrm>
              <a:prstGeom prst="rect">
                <a:avLst/>
              </a:prstGeom>
              <a:blipFill rotWithShape="1">
                <a:blip r:embed="rId13"/>
                <a:stretch>
                  <a:fillRect l="-1198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22182" y="4572058"/>
                <a:ext cx="40706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M) Solve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/>
                      </a:rPr>
                      <m:t>−</m:t>
                    </m:r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+2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=−1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2" y="4572058"/>
                <a:ext cx="4070650" cy="369332"/>
              </a:xfrm>
              <a:prstGeom prst="rect">
                <a:avLst/>
              </a:prstGeom>
              <a:blipFill rotWithShape="1">
                <a:blip r:embed="rId14"/>
                <a:stretch>
                  <a:fillRect l="-1198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22187" y="4958978"/>
                <a:ext cx="40706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N) Solve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/>
                      </a:rPr>
                      <m:t>−</m:t>
                    </m:r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−2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=−1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7" y="4958978"/>
                <a:ext cx="4070650" cy="369332"/>
              </a:xfrm>
              <a:prstGeom prst="rect">
                <a:avLst/>
              </a:prstGeom>
              <a:blipFill rotWithShape="1">
                <a:blip r:embed="rId15"/>
                <a:stretch>
                  <a:fillRect l="-1198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22182" y="5328310"/>
                <a:ext cx="40706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O) Solve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+2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=−36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=−1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2" y="5328310"/>
                <a:ext cx="4070650" cy="369332"/>
              </a:xfrm>
              <a:prstGeom prst="rect">
                <a:avLst/>
              </a:prstGeom>
              <a:blipFill rotWithShape="1">
                <a:blip r:embed="rId16"/>
                <a:stretch>
                  <a:fillRect l="-1198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22187" y="5710906"/>
                <a:ext cx="40706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P) Solve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−2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=−36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=−1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7" y="5710906"/>
                <a:ext cx="4070650" cy="369332"/>
              </a:xfrm>
              <a:prstGeom prst="rect">
                <a:avLst/>
              </a:prstGeom>
              <a:blipFill rotWithShape="1">
                <a:blip r:embed="rId17"/>
                <a:stretch>
                  <a:fillRect l="-1198" t="-8333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22182" y="6119336"/>
                <a:ext cx="40706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Q) Solve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/>
                      </a:rPr>
                      <m:t>−</m:t>
                    </m:r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−2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=−36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=−1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2" y="6119336"/>
                <a:ext cx="4070650" cy="369332"/>
              </a:xfrm>
              <a:prstGeom prst="rect">
                <a:avLst/>
              </a:prstGeom>
              <a:blipFill rotWithShape="1">
                <a:blip r:embed="rId18"/>
                <a:stretch>
                  <a:fillRect l="-1198" t="-8333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4280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22187" y="37522"/>
                <a:ext cx="374306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A) Solve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+2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=10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7" y="37522"/>
                <a:ext cx="3743062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1303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22186" y="406854"/>
                <a:ext cx="39310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B) Solve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+2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=−10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6" y="406854"/>
                <a:ext cx="3931069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1240" t="-8333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22187" y="776186"/>
                <a:ext cx="38541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C) Solve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+2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=−10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7" y="776186"/>
                <a:ext cx="3854153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1264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22187" y="1127927"/>
                <a:ext cx="38541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D) Solve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+2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=10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7" y="1127927"/>
                <a:ext cx="3854153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1264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22187" y="1503880"/>
                <a:ext cx="38541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E) Solve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−2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=10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7" y="1503880"/>
                <a:ext cx="3854153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1264" t="-8333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22182" y="1873212"/>
                <a:ext cx="38541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F) Solve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−2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=−10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2" y="1873212"/>
                <a:ext cx="3854153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1264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22187" y="2263407"/>
                <a:ext cx="38541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G) Solve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−2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=−1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7" y="2263407"/>
                <a:ext cx="3854153" cy="369332"/>
              </a:xfrm>
              <a:prstGeom prst="rect">
                <a:avLst/>
              </a:prstGeom>
              <a:blipFill rotWithShape="1">
                <a:blip r:embed="rId8"/>
                <a:stretch>
                  <a:fillRect l="-1264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22187" y="2668634"/>
                <a:ext cx="40706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H) Solve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−2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=−1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7" y="2668634"/>
                <a:ext cx="4070650" cy="369332"/>
              </a:xfrm>
              <a:prstGeom prst="rect">
                <a:avLst/>
              </a:prstGeom>
              <a:blipFill rotWithShape="1">
                <a:blip r:embed="rId9"/>
                <a:stretch>
                  <a:fillRect l="-1198" t="-8333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22187" y="3037966"/>
                <a:ext cx="40706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I) Solve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−2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=1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7" y="3037966"/>
                <a:ext cx="4070650" cy="369332"/>
              </a:xfrm>
              <a:prstGeom prst="rect">
                <a:avLst/>
              </a:prstGeom>
              <a:blipFill rotWithShape="1">
                <a:blip r:embed="rId10"/>
                <a:stretch>
                  <a:fillRect l="-1198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22187" y="3407298"/>
                <a:ext cx="40706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J) Solve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/>
                      </a:rPr>
                      <m:t>−</m:t>
                    </m:r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+2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=1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7" y="3407298"/>
                <a:ext cx="4070650" cy="369332"/>
              </a:xfrm>
              <a:prstGeom prst="rect">
                <a:avLst/>
              </a:prstGeom>
              <a:blipFill rotWithShape="1">
                <a:blip r:embed="rId11"/>
                <a:stretch>
                  <a:fillRect l="-1198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22187" y="3798196"/>
                <a:ext cx="40706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K) Solve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/>
                      </a:rPr>
                      <m:t>−</m:t>
                    </m:r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+2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=1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7" y="3798196"/>
                <a:ext cx="4070650" cy="369332"/>
              </a:xfrm>
              <a:prstGeom prst="rect">
                <a:avLst/>
              </a:prstGeom>
              <a:blipFill rotWithShape="1">
                <a:blip r:embed="rId12"/>
                <a:stretch>
                  <a:fillRect l="-1198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22187" y="4202726"/>
                <a:ext cx="40706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L) Solve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/>
                      </a:rPr>
                      <m:t>−</m:t>
                    </m:r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+2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=−1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7" y="4202726"/>
                <a:ext cx="4070650" cy="369332"/>
              </a:xfrm>
              <a:prstGeom prst="rect">
                <a:avLst/>
              </a:prstGeom>
              <a:blipFill rotWithShape="1">
                <a:blip r:embed="rId13"/>
                <a:stretch>
                  <a:fillRect l="-1198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22182" y="4572058"/>
                <a:ext cx="40706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M) Solve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/>
                      </a:rPr>
                      <m:t>−</m:t>
                    </m:r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+2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=−1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2" y="4572058"/>
                <a:ext cx="4070650" cy="369332"/>
              </a:xfrm>
              <a:prstGeom prst="rect">
                <a:avLst/>
              </a:prstGeom>
              <a:blipFill rotWithShape="1">
                <a:blip r:embed="rId14"/>
                <a:stretch>
                  <a:fillRect l="-1198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22187" y="4958978"/>
                <a:ext cx="40706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N) Solve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/>
                      </a:rPr>
                      <m:t>−</m:t>
                    </m:r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−2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=−1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7" y="4958978"/>
                <a:ext cx="4070650" cy="369332"/>
              </a:xfrm>
              <a:prstGeom prst="rect">
                <a:avLst/>
              </a:prstGeom>
              <a:blipFill rotWithShape="1">
                <a:blip r:embed="rId15"/>
                <a:stretch>
                  <a:fillRect l="-1198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22182" y="5328310"/>
                <a:ext cx="40706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O) Solve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+2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=−36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=−1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2" y="5328310"/>
                <a:ext cx="4070650" cy="369332"/>
              </a:xfrm>
              <a:prstGeom prst="rect">
                <a:avLst/>
              </a:prstGeom>
              <a:blipFill rotWithShape="1">
                <a:blip r:embed="rId16"/>
                <a:stretch>
                  <a:fillRect l="-1198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22187" y="5710906"/>
                <a:ext cx="40706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P) Solve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−2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=−36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=−1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7" y="5710906"/>
                <a:ext cx="4070650" cy="369332"/>
              </a:xfrm>
              <a:prstGeom prst="rect">
                <a:avLst/>
              </a:prstGeom>
              <a:blipFill rotWithShape="1">
                <a:blip r:embed="rId17"/>
                <a:stretch>
                  <a:fillRect l="-1198" t="-8333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22182" y="6119336"/>
                <a:ext cx="40706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Q) Solve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/>
                      </a:rPr>
                      <m:t>−</m:t>
                    </m:r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−2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=−36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=−1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2" y="6119336"/>
                <a:ext cx="4070650" cy="369332"/>
              </a:xfrm>
              <a:prstGeom prst="rect">
                <a:avLst/>
              </a:prstGeom>
              <a:blipFill rotWithShape="1">
                <a:blip r:embed="rId18"/>
                <a:stretch>
                  <a:fillRect l="-1198" t="-8333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153255" y="37522"/>
                <a:ext cx="39225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=−2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255" y="37522"/>
                <a:ext cx="3922521" cy="369332"/>
              </a:xfrm>
              <a:prstGeom prst="rect">
                <a:avLst/>
              </a:prstGeom>
              <a:blipFill rotWithShape="1">
                <a:blip r:embed="rId19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153255" y="406854"/>
                <a:ext cx="39225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=38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255" y="406854"/>
                <a:ext cx="3922521" cy="369332"/>
              </a:xfrm>
              <a:prstGeom prst="rect">
                <a:avLst/>
              </a:prstGeom>
              <a:blipFill rotWithShape="1">
                <a:blip r:embed="rId20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153255" y="776186"/>
                <a:ext cx="39225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=14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255" y="776186"/>
                <a:ext cx="3922521" cy="369332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153255" y="1127927"/>
                <a:ext cx="39225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255" y="1127927"/>
                <a:ext cx="3922521" cy="369332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153255" y="1503880"/>
                <a:ext cx="39225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=14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255" y="1503880"/>
                <a:ext cx="3922521" cy="369332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153255" y="1879833"/>
                <a:ext cx="39225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255" y="1879833"/>
                <a:ext cx="3922521" cy="369332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53255" y="2255786"/>
                <a:ext cx="39225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=9.5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255" y="2255786"/>
                <a:ext cx="3922521" cy="369332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153254" y="2644707"/>
                <a:ext cx="39225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=−20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254" y="2644707"/>
                <a:ext cx="3922521" cy="369332"/>
              </a:xfrm>
              <a:prstGeom prst="rect">
                <a:avLst/>
              </a:prstGeom>
              <a:blipFill rotWithShape="1">
                <a:blip r:embed="rId26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153255" y="3014039"/>
                <a:ext cx="39225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=−16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255" y="3014039"/>
                <a:ext cx="3922521" cy="369332"/>
              </a:xfrm>
              <a:prstGeom prst="rect">
                <a:avLst/>
              </a:prstGeom>
              <a:blipFill rotWithShape="1">
                <a:blip r:embed="rId27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153256" y="3383371"/>
                <a:ext cx="39225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=20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256" y="3383371"/>
                <a:ext cx="3922521" cy="369332"/>
              </a:xfrm>
              <a:prstGeom prst="rect">
                <a:avLst/>
              </a:prstGeom>
              <a:blipFill rotWithShape="1">
                <a:blip r:embed="rId28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153257" y="3752703"/>
                <a:ext cx="39225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=−8.5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257" y="3752703"/>
                <a:ext cx="3922521" cy="369332"/>
              </a:xfrm>
              <a:prstGeom prst="rect">
                <a:avLst/>
              </a:prstGeom>
              <a:blipFill rotWithShape="1"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153258" y="4122035"/>
                <a:ext cx="39225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=16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258" y="4122035"/>
                <a:ext cx="3922521" cy="369332"/>
              </a:xfrm>
              <a:prstGeom prst="rect">
                <a:avLst/>
              </a:prstGeom>
              <a:blipFill rotWithShape="1">
                <a:blip r:embed="rId30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153258" y="4521947"/>
                <a:ext cx="39225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=−9.5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258" y="4521947"/>
                <a:ext cx="3922521" cy="369332"/>
              </a:xfrm>
              <a:prstGeom prst="rect">
                <a:avLst/>
              </a:prstGeom>
              <a:blipFill rotWithShape="1">
                <a:blip r:embed="rId31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153258" y="4921859"/>
                <a:ext cx="39225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=−8.5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258" y="4921859"/>
                <a:ext cx="3922521" cy="369332"/>
              </a:xfrm>
              <a:prstGeom prst="rect">
                <a:avLst/>
              </a:prstGeom>
              <a:blipFill rotWithShape="1">
                <a:blip r:embed="rId32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153258" y="5328310"/>
                <a:ext cx="39225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=−8.5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258" y="5328310"/>
                <a:ext cx="3922521" cy="369332"/>
              </a:xfrm>
              <a:prstGeom prst="rect">
                <a:avLst/>
              </a:prstGeom>
              <a:blipFill rotWithShape="1">
                <a:blip r:embed="rId33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153258" y="5734761"/>
                <a:ext cx="39225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−9.5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258" y="5734761"/>
                <a:ext cx="3922521" cy="369332"/>
              </a:xfrm>
              <a:prstGeom prst="rect">
                <a:avLst/>
              </a:prstGeom>
              <a:blipFill rotWithShape="1">
                <a:blip r:embed="rId3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153258" y="6141212"/>
                <a:ext cx="39225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9.5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258" y="6141212"/>
                <a:ext cx="3922521" cy="369332"/>
              </a:xfrm>
              <a:prstGeom prst="rect">
                <a:avLst/>
              </a:prstGeom>
              <a:blipFill rotWithShape="1">
                <a:blip r:embed="rId35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1633</TotalTime>
  <Words>699</Words>
  <Application>Microsoft Office PowerPoint</Application>
  <PresentationFormat>On-screen Show (4:3)</PresentationFormat>
  <Paragraphs>74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Linear simultaneous equations:  Solving equations in the form ax + by = c using substitution (steps 5 and 6)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Berwick, Chris</cp:lastModifiedBy>
  <cp:revision>83</cp:revision>
  <dcterms:created xsi:type="dcterms:W3CDTF">2018-01-26T08:52:52Z</dcterms:created>
  <dcterms:modified xsi:type="dcterms:W3CDTF">2018-09-11T17:53:30Z</dcterms:modified>
</cp:coreProperties>
</file>