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98" r:id="rId3"/>
    <p:sldId id="522" r:id="rId4"/>
    <p:sldId id="500" r:id="rId5"/>
    <p:sldId id="499" r:id="rId6"/>
    <p:sldId id="516" r:id="rId7"/>
    <p:sldId id="496" r:id="rId8"/>
    <p:sldId id="302" r:id="rId9"/>
    <p:sldId id="515" r:id="rId10"/>
    <p:sldId id="517" r:id="rId11"/>
    <p:sldId id="514" r:id="rId12"/>
    <p:sldId id="519" r:id="rId13"/>
    <p:sldId id="493" r:id="rId14"/>
    <p:sldId id="520" r:id="rId15"/>
    <p:sldId id="512" r:id="rId16"/>
    <p:sldId id="521" r:id="rId17"/>
    <p:sldId id="513" r:id="rId18"/>
    <p:sldId id="411" r:id="rId19"/>
    <p:sldId id="422" r:id="rId20"/>
    <p:sldId id="418" r:id="rId21"/>
    <p:sldId id="419" r:id="rId22"/>
    <p:sldId id="420" r:id="rId23"/>
    <p:sldId id="42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7" autoAdjust="0"/>
    <p:restoredTop sz="73813" autoAdjust="0"/>
  </p:normalViewPr>
  <p:slideViewPr>
    <p:cSldViewPr snapToGrid="0">
      <p:cViewPr varScale="1">
        <p:scale>
          <a:sx n="64" d="100"/>
          <a:sy n="64" d="100"/>
        </p:scale>
        <p:origin x="20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56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91062-EF12-46A9-B437-7769B7E470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5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3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91062-EF12-46A9-B437-7769B7E470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6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BLUE QUSTIONS COULD BE TAKEN  OUT, THIS IS LIKE THE PATTERN QUESTIONS ADDED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91062-EF12-46A9-B437-7769B7E470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8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2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7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1D3D-1A7D-9944-B4BB-A59B75FE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EA260-E211-B440-94C4-4D67F284D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3EB4-14D8-E844-9B05-01A2E67B6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1C96-1A92-9742-90F6-458D310F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0F79B-B9A5-ED4F-B0E0-A5D337DE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7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28FE-760B-E24D-8EDE-73FA242F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409D2-5D16-984A-92CB-9DA06EE9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28FA-F0B5-AE47-BDD5-2125FD3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6303-A4CF-D44D-8148-0FE5767C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8983-4895-744E-8149-EC0022E4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43EF6-9924-814C-9310-8D48A52E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560A6-99DE-7349-A57B-3E8299AA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60DE-BDA1-8B46-89EE-BDFCDBC1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CE4A-0FC5-EA44-A3FE-6483064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CF471-7E6F-BA49-B0DB-ACF3313A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6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F2D-5FE4-8541-9B0F-FCAD6A70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DE824-E19F-5448-80C8-7876C5995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5B88B-894F-404B-820C-72A0487E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D65B7-AB1B-AD48-99E0-2E51846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8D03E-F1D7-F44B-A405-EC6AA6A5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D9928-195D-C048-9567-90EE5DC6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0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3824-0613-0048-9F40-B0E2CBE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03E7-F275-B946-84D4-C92E27A11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E80DA-926A-6440-9727-D4781217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BE838-76E7-CC4E-958C-C8785887B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9E36D-D2A1-D64A-B0A8-79680E231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E5C7D-1980-0044-8C5E-A0AEEEC6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F36B3-9301-3048-B74E-EE6782CB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0182D-46F5-044F-A765-180BB178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7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EF60-19F7-0641-90D8-80A5CC28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7DD68-51AF-3043-B2AD-C6EF2A80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391A8-6482-1B41-9826-C9368C4F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6201C-5813-3144-9C7C-7A6A3A73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038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2CD41-81F8-E640-AD3D-495665D9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2E1A0-2C69-914C-B22F-6EC69AF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3010D-F0A8-CB46-8D80-F5312787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3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6CAC-90DF-A444-BBD5-EB3AEF0D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F26B-C61C-E84F-8E24-E5F9041F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3EFF-D404-0F4D-8571-63967FB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71B30-B657-1E48-BC25-E9E7744A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B8990-1322-6441-A8BB-8FBFBF1A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5894A-CB0E-B84E-8CD3-9EC0E7EE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5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FBD4-C252-C445-8E3B-443664F3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64BFE-652B-C145-B6B8-12D6DD77D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D1677-E23F-EA48-99E9-D5C34240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717CF-C0C7-3A42-801D-6427C2AC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E08AD-AC86-B04B-BAFE-75BD70DE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4C931-0975-3444-8EAF-285BB296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1076-A70F-AD4E-85B9-0CCB0749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C5528-42B7-D146-95E1-C935F36B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BB68-E464-8A4A-AF7B-12DB5DD2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CB476-46C5-8D48-A44A-FB5EF185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AC06-3BDE-2147-A960-39991C52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8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B7B3C-D673-8740-A381-0F3A982B3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E8BDC-A691-0A48-9EEB-A5A92FCE9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E0B9-443A-DE48-934A-261AE6C6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170D3-38AC-D340-B1C4-8250ED7C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5B30-3516-7A44-8A96-66893BD3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6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71CF4-A706-8149-A96C-518140A7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EB1FF-BDBC-104F-BEE4-94A3F828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58D05-90CD-C64A-8CBD-A97031B9D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5939-B29A-4B1C-9214-A2E5F705DF7E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FB44-7A12-B642-B070-FD1AEAC06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AB66-108F-4644-BBE5-F0411B4E5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D49A-3CF4-4982-A811-890D0C0D4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0.png"/><Relationship Id="rId21" Type="http://schemas.openxmlformats.org/officeDocument/2006/relationships/image" Target="../media/image34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24" Type="http://schemas.openxmlformats.org/officeDocument/2006/relationships/image" Target="../media/image37.png"/><Relationship Id="rId5" Type="http://schemas.openxmlformats.org/officeDocument/2006/relationships/image" Target="../media/image180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0.png"/><Relationship Id="rId19" Type="http://schemas.openxmlformats.org/officeDocument/2006/relationships/image" Target="../media/image32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509.png"/><Relationship Id="rId3" Type="http://schemas.openxmlformats.org/officeDocument/2006/relationships/image" Target="../media/image206.png"/><Relationship Id="rId7" Type="http://schemas.openxmlformats.org/officeDocument/2006/relationships/image" Target="../media/image507.png"/><Relationship Id="rId12" Type="http://schemas.openxmlformats.org/officeDocument/2006/relationships/image" Target="../media/image213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8.png"/><Relationship Id="rId11" Type="http://schemas.openxmlformats.org/officeDocument/2006/relationships/image" Target="../media/image212.png"/><Relationship Id="rId5" Type="http://schemas.openxmlformats.org/officeDocument/2006/relationships/image" Target="../media/image207.png"/><Relationship Id="rId10" Type="http://schemas.openxmlformats.org/officeDocument/2006/relationships/image" Target="../media/image508.png"/><Relationship Id="rId4" Type="http://schemas.openxmlformats.org/officeDocument/2006/relationships/image" Target="../media/image506.png"/><Relationship Id="rId9" Type="http://schemas.openxmlformats.org/officeDocument/2006/relationships/image" Target="../media/image2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520.png"/><Relationship Id="rId18" Type="http://schemas.openxmlformats.org/officeDocument/2006/relationships/image" Target="../media/image525.png"/><Relationship Id="rId26" Type="http://schemas.openxmlformats.org/officeDocument/2006/relationships/image" Target="../media/image533.png"/><Relationship Id="rId3" Type="http://schemas.openxmlformats.org/officeDocument/2006/relationships/image" Target="../media/image511.png"/><Relationship Id="rId21" Type="http://schemas.openxmlformats.org/officeDocument/2006/relationships/image" Target="../media/image528.png"/><Relationship Id="rId34" Type="http://schemas.openxmlformats.org/officeDocument/2006/relationships/image" Target="../media/image541.png"/><Relationship Id="rId7" Type="http://schemas.openxmlformats.org/officeDocument/2006/relationships/image" Target="../media/image515.png"/><Relationship Id="rId12" Type="http://schemas.openxmlformats.org/officeDocument/2006/relationships/image" Target="../media/image519.png"/><Relationship Id="rId17" Type="http://schemas.openxmlformats.org/officeDocument/2006/relationships/image" Target="../media/image524.png"/><Relationship Id="rId25" Type="http://schemas.openxmlformats.org/officeDocument/2006/relationships/image" Target="../media/image532.png"/><Relationship Id="rId33" Type="http://schemas.openxmlformats.org/officeDocument/2006/relationships/image" Target="../media/image540.png"/><Relationship Id="rId38" Type="http://schemas.openxmlformats.org/officeDocument/2006/relationships/image" Target="../media/image54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3.png"/><Relationship Id="rId20" Type="http://schemas.openxmlformats.org/officeDocument/2006/relationships/image" Target="../media/image527.png"/><Relationship Id="rId29" Type="http://schemas.openxmlformats.org/officeDocument/2006/relationships/image" Target="../media/image536.png"/><Relationship Id="rId1" Type="http://schemas.openxmlformats.org/officeDocument/2006/relationships/tags" Target="../tags/tag1.xml"/><Relationship Id="rId6" Type="http://schemas.openxmlformats.org/officeDocument/2006/relationships/image" Target="../media/image514.png"/><Relationship Id="rId11" Type="http://schemas.openxmlformats.org/officeDocument/2006/relationships/image" Target="../media/image518.png"/><Relationship Id="rId24" Type="http://schemas.openxmlformats.org/officeDocument/2006/relationships/image" Target="../media/image531.png"/><Relationship Id="rId32" Type="http://schemas.openxmlformats.org/officeDocument/2006/relationships/image" Target="../media/image539.png"/><Relationship Id="rId37" Type="http://schemas.openxmlformats.org/officeDocument/2006/relationships/image" Target="../media/image544.png"/><Relationship Id="rId5" Type="http://schemas.openxmlformats.org/officeDocument/2006/relationships/image" Target="../media/image513.png"/><Relationship Id="rId15" Type="http://schemas.openxmlformats.org/officeDocument/2006/relationships/image" Target="../media/image522.png"/><Relationship Id="rId23" Type="http://schemas.openxmlformats.org/officeDocument/2006/relationships/image" Target="../media/image530.png"/><Relationship Id="rId28" Type="http://schemas.openxmlformats.org/officeDocument/2006/relationships/image" Target="../media/image535.png"/><Relationship Id="rId36" Type="http://schemas.openxmlformats.org/officeDocument/2006/relationships/image" Target="../media/image543.png"/><Relationship Id="rId10" Type="http://schemas.openxmlformats.org/officeDocument/2006/relationships/image" Target="../media/image517.png"/><Relationship Id="rId19" Type="http://schemas.openxmlformats.org/officeDocument/2006/relationships/image" Target="../media/image526.png"/><Relationship Id="rId31" Type="http://schemas.openxmlformats.org/officeDocument/2006/relationships/image" Target="../media/image538.png"/><Relationship Id="rId4" Type="http://schemas.openxmlformats.org/officeDocument/2006/relationships/image" Target="../media/image512.png"/><Relationship Id="rId9" Type="http://schemas.openxmlformats.org/officeDocument/2006/relationships/image" Target="../media/image516.png"/><Relationship Id="rId14" Type="http://schemas.openxmlformats.org/officeDocument/2006/relationships/image" Target="../media/image521.png"/><Relationship Id="rId22" Type="http://schemas.openxmlformats.org/officeDocument/2006/relationships/image" Target="../media/image529.png"/><Relationship Id="rId27" Type="http://schemas.openxmlformats.org/officeDocument/2006/relationships/image" Target="../media/image534.png"/><Relationship Id="rId30" Type="http://schemas.openxmlformats.org/officeDocument/2006/relationships/image" Target="../media/image537.png"/><Relationship Id="rId35" Type="http://schemas.openxmlformats.org/officeDocument/2006/relationships/image" Target="../media/image5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556.png"/><Relationship Id="rId18" Type="http://schemas.openxmlformats.org/officeDocument/2006/relationships/image" Target="../media/image561.png"/><Relationship Id="rId26" Type="http://schemas.openxmlformats.org/officeDocument/2006/relationships/image" Target="../media/image569.png"/><Relationship Id="rId3" Type="http://schemas.openxmlformats.org/officeDocument/2006/relationships/image" Target="../media/image546.png"/><Relationship Id="rId21" Type="http://schemas.openxmlformats.org/officeDocument/2006/relationships/image" Target="../media/image564.png"/><Relationship Id="rId34" Type="http://schemas.openxmlformats.org/officeDocument/2006/relationships/image" Target="../media/image575.png"/><Relationship Id="rId7" Type="http://schemas.openxmlformats.org/officeDocument/2006/relationships/image" Target="../media/image550.png"/><Relationship Id="rId12" Type="http://schemas.openxmlformats.org/officeDocument/2006/relationships/image" Target="../media/image555.png"/><Relationship Id="rId17" Type="http://schemas.openxmlformats.org/officeDocument/2006/relationships/image" Target="../media/image560.png"/><Relationship Id="rId25" Type="http://schemas.openxmlformats.org/officeDocument/2006/relationships/image" Target="../media/image568.png"/><Relationship Id="rId33" Type="http://schemas.openxmlformats.org/officeDocument/2006/relationships/image" Target="../media/image57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9.png"/><Relationship Id="rId20" Type="http://schemas.openxmlformats.org/officeDocument/2006/relationships/image" Target="../media/image563.png"/><Relationship Id="rId29" Type="http://schemas.openxmlformats.org/officeDocument/2006/relationships/image" Target="../media/image572.png"/><Relationship Id="rId1" Type="http://schemas.openxmlformats.org/officeDocument/2006/relationships/tags" Target="../tags/tag2.xml"/><Relationship Id="rId6" Type="http://schemas.openxmlformats.org/officeDocument/2006/relationships/image" Target="../media/image549.png"/><Relationship Id="rId11" Type="http://schemas.openxmlformats.org/officeDocument/2006/relationships/image" Target="../media/image554.png"/><Relationship Id="rId24" Type="http://schemas.openxmlformats.org/officeDocument/2006/relationships/image" Target="../media/image567.png"/><Relationship Id="rId32" Type="http://schemas.openxmlformats.org/officeDocument/2006/relationships/image" Target="../media/image540.png"/><Relationship Id="rId37" Type="http://schemas.openxmlformats.org/officeDocument/2006/relationships/image" Target="../media/image577.png"/><Relationship Id="rId5" Type="http://schemas.openxmlformats.org/officeDocument/2006/relationships/image" Target="../media/image548.png"/><Relationship Id="rId15" Type="http://schemas.openxmlformats.org/officeDocument/2006/relationships/image" Target="../media/image558.png"/><Relationship Id="rId23" Type="http://schemas.openxmlformats.org/officeDocument/2006/relationships/image" Target="../media/image566.png"/><Relationship Id="rId28" Type="http://schemas.openxmlformats.org/officeDocument/2006/relationships/image" Target="../media/image571.png"/><Relationship Id="rId36" Type="http://schemas.openxmlformats.org/officeDocument/2006/relationships/image" Target="../media/image576.png"/><Relationship Id="rId10" Type="http://schemas.openxmlformats.org/officeDocument/2006/relationships/image" Target="../media/image553.png"/><Relationship Id="rId19" Type="http://schemas.openxmlformats.org/officeDocument/2006/relationships/image" Target="../media/image562.png"/><Relationship Id="rId31" Type="http://schemas.openxmlformats.org/officeDocument/2006/relationships/image" Target="../media/image539.png"/><Relationship Id="rId4" Type="http://schemas.openxmlformats.org/officeDocument/2006/relationships/image" Target="../media/image547.png"/><Relationship Id="rId9" Type="http://schemas.openxmlformats.org/officeDocument/2006/relationships/image" Target="../media/image552.png"/><Relationship Id="rId14" Type="http://schemas.openxmlformats.org/officeDocument/2006/relationships/image" Target="../media/image557.png"/><Relationship Id="rId22" Type="http://schemas.openxmlformats.org/officeDocument/2006/relationships/image" Target="../media/image565.png"/><Relationship Id="rId27" Type="http://schemas.openxmlformats.org/officeDocument/2006/relationships/image" Target="../media/image570.png"/><Relationship Id="rId30" Type="http://schemas.openxmlformats.org/officeDocument/2006/relationships/image" Target="../media/image573.png"/><Relationship Id="rId35" Type="http://schemas.openxmlformats.org/officeDocument/2006/relationships/image" Target="../media/image5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585.png"/><Relationship Id="rId18" Type="http://schemas.openxmlformats.org/officeDocument/2006/relationships/image" Target="../media/image588.png"/><Relationship Id="rId26" Type="http://schemas.openxmlformats.org/officeDocument/2006/relationships/image" Target="../media/image533.png"/><Relationship Id="rId3" Type="http://schemas.openxmlformats.org/officeDocument/2006/relationships/image" Target="../media/image578.png"/><Relationship Id="rId21" Type="http://schemas.openxmlformats.org/officeDocument/2006/relationships/image" Target="../media/image590.png"/><Relationship Id="rId34" Type="http://schemas.openxmlformats.org/officeDocument/2006/relationships/image" Target="../media/image599.png"/><Relationship Id="rId7" Type="http://schemas.openxmlformats.org/officeDocument/2006/relationships/image" Target="../media/image581.png"/><Relationship Id="rId12" Type="http://schemas.openxmlformats.org/officeDocument/2006/relationships/image" Target="../media/image584.png"/><Relationship Id="rId17" Type="http://schemas.openxmlformats.org/officeDocument/2006/relationships/image" Target="../media/image524.png"/><Relationship Id="rId25" Type="http://schemas.openxmlformats.org/officeDocument/2006/relationships/image" Target="../media/image593.png"/><Relationship Id="rId33" Type="http://schemas.openxmlformats.org/officeDocument/2006/relationships/image" Target="../media/image598.png"/><Relationship Id="rId38" Type="http://schemas.openxmlformats.org/officeDocument/2006/relationships/image" Target="../media/image54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7.png"/><Relationship Id="rId20" Type="http://schemas.openxmlformats.org/officeDocument/2006/relationships/image" Target="../media/image527.png"/><Relationship Id="rId29" Type="http://schemas.openxmlformats.org/officeDocument/2006/relationships/image" Target="../media/image536.png"/><Relationship Id="rId1" Type="http://schemas.openxmlformats.org/officeDocument/2006/relationships/tags" Target="../tags/tag3.xml"/><Relationship Id="rId6" Type="http://schemas.openxmlformats.org/officeDocument/2006/relationships/image" Target="../media/image580.png"/><Relationship Id="rId11" Type="http://schemas.openxmlformats.org/officeDocument/2006/relationships/image" Target="../media/image518.png"/><Relationship Id="rId24" Type="http://schemas.openxmlformats.org/officeDocument/2006/relationships/image" Target="../media/image592.png"/><Relationship Id="rId32" Type="http://schemas.openxmlformats.org/officeDocument/2006/relationships/image" Target="../media/image539.png"/><Relationship Id="rId37" Type="http://schemas.openxmlformats.org/officeDocument/2006/relationships/image" Target="../media/image601.png"/><Relationship Id="rId5" Type="http://schemas.openxmlformats.org/officeDocument/2006/relationships/image" Target="../media/image513.png"/><Relationship Id="rId15" Type="http://schemas.openxmlformats.org/officeDocument/2006/relationships/image" Target="../media/image586.png"/><Relationship Id="rId23" Type="http://schemas.openxmlformats.org/officeDocument/2006/relationships/image" Target="../media/image530.png"/><Relationship Id="rId28" Type="http://schemas.openxmlformats.org/officeDocument/2006/relationships/image" Target="../media/image595.png"/><Relationship Id="rId36" Type="http://schemas.openxmlformats.org/officeDocument/2006/relationships/image" Target="../media/image600.png"/><Relationship Id="rId10" Type="http://schemas.openxmlformats.org/officeDocument/2006/relationships/image" Target="../media/image583.png"/><Relationship Id="rId19" Type="http://schemas.openxmlformats.org/officeDocument/2006/relationships/image" Target="../media/image589.png"/><Relationship Id="rId31" Type="http://schemas.openxmlformats.org/officeDocument/2006/relationships/image" Target="../media/image597.png"/><Relationship Id="rId4" Type="http://schemas.openxmlformats.org/officeDocument/2006/relationships/image" Target="../media/image579.png"/><Relationship Id="rId9" Type="http://schemas.openxmlformats.org/officeDocument/2006/relationships/image" Target="../media/image582.png"/><Relationship Id="rId14" Type="http://schemas.openxmlformats.org/officeDocument/2006/relationships/image" Target="../media/image521.png"/><Relationship Id="rId22" Type="http://schemas.openxmlformats.org/officeDocument/2006/relationships/image" Target="../media/image591.png"/><Relationship Id="rId27" Type="http://schemas.openxmlformats.org/officeDocument/2006/relationships/image" Target="../media/image594.png"/><Relationship Id="rId30" Type="http://schemas.openxmlformats.org/officeDocument/2006/relationships/image" Target="../media/image596.png"/><Relationship Id="rId35" Type="http://schemas.openxmlformats.org/officeDocument/2006/relationships/image" Target="../media/image5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556.png"/><Relationship Id="rId18" Type="http://schemas.openxmlformats.org/officeDocument/2006/relationships/image" Target="../media/image612.png"/><Relationship Id="rId26" Type="http://schemas.openxmlformats.org/officeDocument/2006/relationships/image" Target="../media/image617.png"/><Relationship Id="rId3" Type="http://schemas.openxmlformats.org/officeDocument/2006/relationships/image" Target="../media/image602.png"/><Relationship Id="rId21" Type="http://schemas.openxmlformats.org/officeDocument/2006/relationships/image" Target="../media/image614.png"/><Relationship Id="rId34" Type="http://schemas.openxmlformats.org/officeDocument/2006/relationships/image" Target="../media/image575.png"/><Relationship Id="rId7" Type="http://schemas.openxmlformats.org/officeDocument/2006/relationships/image" Target="../media/image605.png"/><Relationship Id="rId12" Type="http://schemas.openxmlformats.org/officeDocument/2006/relationships/image" Target="../media/image608.png"/><Relationship Id="rId17" Type="http://schemas.openxmlformats.org/officeDocument/2006/relationships/image" Target="../media/image611.png"/><Relationship Id="rId25" Type="http://schemas.openxmlformats.org/officeDocument/2006/relationships/image" Target="../media/image568.png"/><Relationship Id="rId33" Type="http://schemas.openxmlformats.org/officeDocument/2006/relationships/image" Target="../media/image6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9.png"/><Relationship Id="rId20" Type="http://schemas.openxmlformats.org/officeDocument/2006/relationships/image" Target="../media/image613.png"/><Relationship Id="rId29" Type="http://schemas.openxmlformats.org/officeDocument/2006/relationships/image" Target="../media/image619.png"/><Relationship Id="rId1" Type="http://schemas.openxmlformats.org/officeDocument/2006/relationships/tags" Target="../tags/tag4.xml"/><Relationship Id="rId6" Type="http://schemas.openxmlformats.org/officeDocument/2006/relationships/image" Target="../media/image604.png"/><Relationship Id="rId11" Type="http://schemas.openxmlformats.org/officeDocument/2006/relationships/image" Target="../media/image607.png"/><Relationship Id="rId24" Type="http://schemas.openxmlformats.org/officeDocument/2006/relationships/image" Target="../media/image616.png"/><Relationship Id="rId32" Type="http://schemas.openxmlformats.org/officeDocument/2006/relationships/image" Target="../media/image598.png"/><Relationship Id="rId37" Type="http://schemas.openxmlformats.org/officeDocument/2006/relationships/image" Target="../media/image577.png"/><Relationship Id="rId5" Type="http://schemas.openxmlformats.org/officeDocument/2006/relationships/image" Target="../media/image548.png"/><Relationship Id="rId15" Type="http://schemas.openxmlformats.org/officeDocument/2006/relationships/image" Target="../media/image610.png"/><Relationship Id="rId23" Type="http://schemas.openxmlformats.org/officeDocument/2006/relationships/image" Target="../media/image615.png"/><Relationship Id="rId28" Type="http://schemas.openxmlformats.org/officeDocument/2006/relationships/image" Target="../media/image571.png"/><Relationship Id="rId36" Type="http://schemas.openxmlformats.org/officeDocument/2006/relationships/image" Target="../media/image622.png"/><Relationship Id="rId10" Type="http://schemas.openxmlformats.org/officeDocument/2006/relationships/image" Target="../media/image553.png"/><Relationship Id="rId19" Type="http://schemas.openxmlformats.org/officeDocument/2006/relationships/image" Target="../media/image562.png"/><Relationship Id="rId31" Type="http://schemas.openxmlformats.org/officeDocument/2006/relationships/image" Target="../media/image539.png"/><Relationship Id="rId4" Type="http://schemas.openxmlformats.org/officeDocument/2006/relationships/image" Target="../media/image603.png"/><Relationship Id="rId9" Type="http://schemas.openxmlformats.org/officeDocument/2006/relationships/image" Target="../media/image606.png"/><Relationship Id="rId14" Type="http://schemas.openxmlformats.org/officeDocument/2006/relationships/image" Target="../media/image609.png"/><Relationship Id="rId22" Type="http://schemas.openxmlformats.org/officeDocument/2006/relationships/image" Target="../media/image565.png"/><Relationship Id="rId27" Type="http://schemas.openxmlformats.org/officeDocument/2006/relationships/image" Target="../media/image618.png"/><Relationship Id="rId30" Type="http://schemas.openxmlformats.org/officeDocument/2006/relationships/image" Target="../media/image620.png"/><Relationship Id="rId35" Type="http://schemas.openxmlformats.org/officeDocument/2006/relationships/image" Target="../media/image6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75" y="708685"/>
            <a:ext cx="7915809" cy="1386864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double brackets: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 The 5 step grid method</a:t>
            </a:r>
            <a:br>
              <a:rPr lang="en-GB" sz="4400" b="1" dirty="0">
                <a:solidFill>
                  <a:schemeClr val="bg1"/>
                </a:solidFill>
              </a:rPr>
            </a:b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89" y="30187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28475" y="22879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66731" y="24625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67862" y="24625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" y="29802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5" y="29729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60251" y="22661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4" y="30618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71F200D-9CC6-42A1-94FF-6C8009C24E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66521"/>
                  </p:ext>
                </p:extLst>
              </p:nvPr>
            </p:nvGraphicFramePr>
            <p:xfrm>
              <a:off x="3388460" y="4559300"/>
              <a:ext cx="2171418" cy="1320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84413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71F200D-9CC6-42A1-94FF-6C8009C24E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566521"/>
                  </p:ext>
                </p:extLst>
              </p:nvPr>
            </p:nvGraphicFramePr>
            <p:xfrm>
              <a:off x="3388460" y="4559300"/>
              <a:ext cx="2171418" cy="1320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101449" r="-100833" b="-1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201681" t="-101449" r="-1681" b="-1188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84413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173750" r="-100833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63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122F-FBBF-AE4D-868E-FAA6FB89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Practicing step 4 and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1848-0922-6744-A29B-A2E5DF6F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 startAt="4"/>
            </a:pPr>
            <a:r>
              <a:rPr lang="en-GB" dirty="0"/>
              <a:t>Find the Highest Common Factors (HCF) in each column and row and place them at the top of the columns and rows</a:t>
            </a:r>
          </a:p>
          <a:p>
            <a:pPr marL="385763" indent="-385763">
              <a:buFont typeface="+mj-lt"/>
              <a:buAutoNum type="arabicPeriod" startAt="4"/>
            </a:pPr>
            <a:r>
              <a:rPr lang="en-GB" dirty="0"/>
              <a:t>Copy out the column headings and row headings using brackets - that’s your answer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82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E84023E-A029-554D-BEFD-1907CBD643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194709"/>
                  </p:ext>
                </p:extLst>
              </p:nvPr>
            </p:nvGraphicFramePr>
            <p:xfrm>
              <a:off x="1600482" y="1181100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E84023E-A029-554D-BEFD-1907CBD643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194709"/>
                  </p:ext>
                </p:extLst>
              </p:nvPr>
            </p:nvGraphicFramePr>
            <p:xfrm>
              <a:off x="1600482" y="1181100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1754" t="-102941" r="-101754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1754" t="-102941" r="-1754" b="-1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1754" t="-202941" r="-101754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97D23E4-442D-C247-9F23-E6CA5A5D2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052436"/>
                  </p:ext>
                </p:extLst>
              </p:nvPr>
            </p:nvGraphicFramePr>
            <p:xfrm>
              <a:off x="5416788" y="1172934"/>
              <a:ext cx="2171418" cy="12989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97D23E4-442D-C247-9F23-E6CA5A5D2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052436"/>
                  </p:ext>
                </p:extLst>
              </p:nvPr>
            </p:nvGraphicFramePr>
            <p:xfrm>
              <a:off x="5416788" y="1172934"/>
              <a:ext cx="2171418" cy="12989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000" t="-100000" r="-982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3509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endParaRPr lang="en-GB" sz="2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000" t="-205882" r="-9827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A0434D8-1252-5D48-9959-C651A3A77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475757"/>
                  </p:ext>
                </p:extLst>
              </p:nvPr>
            </p:nvGraphicFramePr>
            <p:xfrm>
              <a:off x="1600482" y="3071679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A0434D8-1252-5D48-9959-C651A3A77C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3475757"/>
                  </p:ext>
                </p:extLst>
              </p:nvPr>
            </p:nvGraphicFramePr>
            <p:xfrm>
              <a:off x="1600482" y="3071679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1754" t="-100000" r="-1017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201754" t="-100000" r="-175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1754" t="-205882" r="-101754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8A185E64-BD98-3740-8D98-44DCE6631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765464"/>
                  </p:ext>
                </p:extLst>
              </p:nvPr>
            </p:nvGraphicFramePr>
            <p:xfrm>
              <a:off x="5416788" y="3025580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8A185E64-BD98-3740-8D98-44DCE66315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765464"/>
                  </p:ext>
                </p:extLst>
              </p:nvPr>
            </p:nvGraphicFramePr>
            <p:xfrm>
              <a:off x="5416788" y="3025580"/>
              <a:ext cx="2171418" cy="129077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102941" r="-98276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3509" t="-102941" b="-10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30257">
                    <a:tc>
                      <a:txBody>
                        <a:bodyPr/>
                        <a:lstStyle/>
                        <a:p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202941" r="-9827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F74245B-58CB-9743-953A-125F2C2F35F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</p:spTree>
    <p:extLst>
      <p:ext uri="{BB962C8B-B14F-4D97-AF65-F5344CB8AC3E}">
        <p14:creationId xmlns:p14="http://schemas.microsoft.com/office/powerpoint/2010/main" val="21454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D0C048-C0DE-FE4A-B5EC-7085285E0C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640870"/>
                  </p:ext>
                </p:extLst>
              </p:nvPr>
            </p:nvGraphicFramePr>
            <p:xfrm>
              <a:off x="662635" y="650719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D0C048-C0DE-FE4A-B5EC-7085285E0C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9640870"/>
                  </p:ext>
                </p:extLst>
              </p:nvPr>
            </p:nvGraphicFramePr>
            <p:xfrm>
              <a:off x="662635" y="650719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000" t="-108333" r="-9777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4545" t="-108333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0000" t="-200000" r="-97778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942998F-8F94-3848-991D-F150736AD496}"/>
              </a:ext>
            </a:extLst>
          </p:cNvPr>
          <p:cNvSpPr txBox="1"/>
          <p:nvPr/>
        </p:nvSpPr>
        <p:spPr>
          <a:xfrm>
            <a:off x="264701" y="381902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A0565-CA24-9444-A9D6-D2B6D802E76C}"/>
              </a:ext>
            </a:extLst>
          </p:cNvPr>
          <p:cNvSpPr txBox="1"/>
          <p:nvPr/>
        </p:nvSpPr>
        <p:spPr>
          <a:xfrm>
            <a:off x="2457685" y="373719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2AD44C2F-AA5B-CC4D-ADE0-389BDD74D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691288"/>
                  </p:ext>
                </p:extLst>
              </p:nvPr>
            </p:nvGraphicFramePr>
            <p:xfrm>
              <a:off x="2787768" y="65890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2AD44C2F-AA5B-CC4D-ADE0-389BDD74D9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691288"/>
                  </p:ext>
                </p:extLst>
              </p:nvPr>
            </p:nvGraphicFramePr>
            <p:xfrm>
              <a:off x="2787768" y="65890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0000" t="-100000" r="-97778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204545" t="-10000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0000" t="-200000" r="-97778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104BCD8-74D2-A043-8B8C-373A1A418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065678"/>
                  </p:ext>
                </p:extLst>
              </p:nvPr>
            </p:nvGraphicFramePr>
            <p:xfrm>
              <a:off x="4912901" y="65890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104BCD8-74D2-A043-8B8C-373A1A418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065678"/>
                  </p:ext>
                </p:extLst>
              </p:nvPr>
            </p:nvGraphicFramePr>
            <p:xfrm>
              <a:off x="4912901" y="65890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100000" r="-10000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4545" t="-100000" r="-2273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200000" r="-100000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15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6C68D62-81C9-3F40-BDC6-40206DD1CB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344849"/>
                  </p:ext>
                </p:extLst>
              </p:nvPr>
            </p:nvGraphicFramePr>
            <p:xfrm>
              <a:off x="6957601" y="650718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B6C68D62-81C9-3F40-BDC6-40206DD1CB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5344849"/>
                  </p:ext>
                </p:extLst>
              </p:nvPr>
            </p:nvGraphicFramePr>
            <p:xfrm>
              <a:off x="6957601" y="650718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97778" t="-108333" r="-10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202273" t="-108333" r="-227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97778"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202273" t="-200000" r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1F8D86A-B4B2-DF47-906B-6EBCBABC0E0F}"/>
              </a:ext>
            </a:extLst>
          </p:cNvPr>
          <p:cNvSpPr txBox="1"/>
          <p:nvPr/>
        </p:nvSpPr>
        <p:spPr>
          <a:xfrm>
            <a:off x="4568062" y="381902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AD44BE-E023-6343-BDCD-BF41D3810C81}"/>
              </a:ext>
            </a:extLst>
          </p:cNvPr>
          <p:cNvSpPr txBox="1"/>
          <p:nvPr/>
        </p:nvSpPr>
        <p:spPr>
          <a:xfrm>
            <a:off x="6633869" y="373718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0DC7E5F-2F28-2C40-B871-DB92F13270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85686"/>
                  </p:ext>
                </p:extLst>
              </p:nvPr>
            </p:nvGraphicFramePr>
            <p:xfrm>
              <a:off x="662635" y="223187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D0DC7E5F-2F28-2C40-B871-DB92F13270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85686"/>
                  </p:ext>
                </p:extLst>
              </p:nvPr>
            </p:nvGraphicFramePr>
            <p:xfrm>
              <a:off x="662635" y="223187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100000" r="-9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204545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200000" r="-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204545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A54CCD4-DC66-2C40-AB9F-4DD968037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46929"/>
                  </p:ext>
                </p:extLst>
              </p:nvPr>
            </p:nvGraphicFramePr>
            <p:xfrm>
              <a:off x="2787768" y="2231871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EA54CCD4-DC66-2C40-AB9F-4DD968037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046929"/>
                  </p:ext>
                </p:extLst>
              </p:nvPr>
            </p:nvGraphicFramePr>
            <p:xfrm>
              <a:off x="2787768" y="2231871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0000" t="-100000" r="-9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04545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0000" t="-200000" r="-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204545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05E5D6C5-F7E4-0840-9F41-FD9442BC3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173296"/>
                  </p:ext>
                </p:extLst>
              </p:nvPr>
            </p:nvGraphicFramePr>
            <p:xfrm>
              <a:off x="4912901" y="2231870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05E5D6C5-F7E4-0840-9F41-FD9442BC32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9173296"/>
                  </p:ext>
                </p:extLst>
              </p:nvPr>
            </p:nvGraphicFramePr>
            <p:xfrm>
              <a:off x="4912901" y="2231870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00000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04545" t="-100000" r="-227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00000"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04545" t="-200000" r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150F63B-4560-8F47-A120-2FAF82387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490139"/>
                  </p:ext>
                </p:extLst>
              </p:nvPr>
            </p:nvGraphicFramePr>
            <p:xfrm>
              <a:off x="6957601" y="2231869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8150F63B-4560-8F47-A120-2FAF82387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490139"/>
                  </p:ext>
                </p:extLst>
              </p:nvPr>
            </p:nvGraphicFramePr>
            <p:xfrm>
              <a:off x="6957601" y="2231869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0"/>
                          <a:stretch>
                            <a:fillRect l="-97778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0"/>
                          <a:stretch>
                            <a:fillRect l="-202273" t="-100000" r="-227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0"/>
                          <a:stretch>
                            <a:fillRect l="-97778"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0"/>
                          <a:stretch>
                            <a:fillRect l="-202273" t="-200000" r="-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4680D98-6976-1540-B7CA-3231228B523B}"/>
              </a:ext>
            </a:extLst>
          </p:cNvPr>
          <p:cNvSpPr txBox="1"/>
          <p:nvPr/>
        </p:nvSpPr>
        <p:spPr>
          <a:xfrm>
            <a:off x="264701" y="1963055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5B770-5779-FE40-96C3-8A7295758E1B}"/>
              </a:ext>
            </a:extLst>
          </p:cNvPr>
          <p:cNvSpPr txBox="1"/>
          <p:nvPr/>
        </p:nvSpPr>
        <p:spPr>
          <a:xfrm>
            <a:off x="2457685" y="1954872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263259-3DB6-9540-92EB-77B3F78738A9}"/>
              </a:ext>
            </a:extLst>
          </p:cNvPr>
          <p:cNvSpPr txBox="1"/>
          <p:nvPr/>
        </p:nvSpPr>
        <p:spPr>
          <a:xfrm>
            <a:off x="4568062" y="1963055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51AA27-B390-A746-8759-F950D408F2A4}"/>
              </a:ext>
            </a:extLst>
          </p:cNvPr>
          <p:cNvSpPr txBox="1"/>
          <p:nvPr/>
        </p:nvSpPr>
        <p:spPr>
          <a:xfrm>
            <a:off x="6633869" y="1954871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436228D8-069C-704E-838E-872CB05B34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8067" y="3852613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436228D8-069C-704E-838E-872CB05B34C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8067" y="3852613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1"/>
                          <a:stretch>
                            <a:fillRect l="-97778" t="-108333" r="-97778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1"/>
                          <a:stretch>
                            <a:fillRect l="-202273" t="-108333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1"/>
                          <a:stretch>
                            <a:fillRect l="-97778" t="-200000" r="-9777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1"/>
                          <a:stretch>
                            <a:fillRect l="-202273" t="-200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6D81CE6E-7FF6-CE4C-B952-2584D59FF7B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43200" y="385261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6D81CE6E-7FF6-CE4C-B952-2584D59FF7B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43200" y="385261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2"/>
                          <a:stretch>
                            <a:fillRect l="-102273" t="-108333" r="-102273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2"/>
                          <a:stretch>
                            <a:fillRect l="-202273" t="-108333" r="-2273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2"/>
                          <a:stretch>
                            <a:fillRect l="-102273" t="-200000" r="-10227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2"/>
                          <a:stretch>
                            <a:fillRect l="-202273" t="-200000" r="-2273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F78D7121-BF53-0546-A7A2-7AA80590A0F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68333" y="385261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>
                <a:extLst>
                  <a:ext uri="{FF2B5EF4-FFF2-40B4-BE49-F238E27FC236}">
                    <a16:creationId xmlns:a16="http://schemas.microsoft.com/office/drawing/2014/main" id="{F78D7121-BF53-0546-A7A2-7AA80590A0F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68333" y="385261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3"/>
                          <a:stretch>
                            <a:fillRect l="-100000" t="-108333" r="-97778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3"/>
                          <a:stretch>
                            <a:fillRect l="-204545" t="-108333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3"/>
                          <a:stretch>
                            <a:fillRect l="-100000" t="-200000" r="-9777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3"/>
                          <a:stretch>
                            <a:fillRect l="-204545" t="-200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41AA5245-7D84-0D4A-957B-5954EEC7128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13033" y="3860796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41AA5245-7D84-0D4A-957B-5954EEC7128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913033" y="3860796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4"/>
                          <a:stretch>
                            <a:fillRect l="-100000" t="-100000" r="-97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4"/>
                          <a:stretch>
                            <a:fillRect l="-204545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4"/>
                          <a:stretch>
                            <a:fillRect l="-100000" t="-200000" r="-9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4"/>
                          <a:stretch>
                            <a:fillRect l="-204545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6232918-465B-1341-B9B1-0EC0A8724301}"/>
              </a:ext>
            </a:extLst>
          </p:cNvPr>
          <p:cNvSpPr txBox="1"/>
          <p:nvPr/>
        </p:nvSpPr>
        <p:spPr>
          <a:xfrm>
            <a:off x="220133" y="3583797"/>
            <a:ext cx="325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9)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BFD8EB-C863-814B-A27D-BF0B47FA57DB}"/>
              </a:ext>
            </a:extLst>
          </p:cNvPr>
          <p:cNvSpPr txBox="1"/>
          <p:nvPr/>
        </p:nvSpPr>
        <p:spPr>
          <a:xfrm>
            <a:off x="2413118" y="3575614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10)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A3C960-13B1-694C-88B2-FE84D8908097}"/>
              </a:ext>
            </a:extLst>
          </p:cNvPr>
          <p:cNvSpPr txBox="1"/>
          <p:nvPr/>
        </p:nvSpPr>
        <p:spPr>
          <a:xfrm>
            <a:off x="4523494" y="3583797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040B7B-E800-7045-9E1A-873CAF82956A}"/>
              </a:ext>
            </a:extLst>
          </p:cNvPr>
          <p:cNvSpPr txBox="1"/>
          <p:nvPr/>
        </p:nvSpPr>
        <p:spPr>
          <a:xfrm>
            <a:off x="6589301" y="3575613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43ECDCEE-E102-234F-927A-F9273DA57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87791"/>
                  </p:ext>
                </p:extLst>
              </p:nvPr>
            </p:nvGraphicFramePr>
            <p:xfrm>
              <a:off x="628142" y="523259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/>
                            <a:t>½</a:t>
                          </a:r>
                          <a:r>
                            <a:rPr lang="en-GB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½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43ECDCEE-E102-234F-927A-F9273DA579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987791"/>
                  </p:ext>
                </p:extLst>
              </p:nvPr>
            </p:nvGraphicFramePr>
            <p:xfrm>
              <a:off x="628142" y="5232592"/>
              <a:ext cx="1676400" cy="9334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00000" t="-108333" r="-9777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204545" t="-108333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00000" t="-200000" r="-97778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/>
                            <a:t>½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30A735E-5754-C541-97EB-D76A6E5E6005}"/>
              </a:ext>
            </a:extLst>
          </p:cNvPr>
          <p:cNvSpPr txBox="1"/>
          <p:nvPr/>
        </p:nvSpPr>
        <p:spPr>
          <a:xfrm>
            <a:off x="186327" y="5205638"/>
            <a:ext cx="4138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2FA71810-3236-3E4C-A2F7-ED67D57563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252839"/>
                  </p:ext>
                </p:extLst>
              </p:nvPr>
            </p:nvGraphicFramePr>
            <p:xfrm>
              <a:off x="4868333" y="5304229"/>
              <a:ext cx="1676400" cy="904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2FA71810-3236-3E4C-A2F7-ED67D57563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252839"/>
                  </p:ext>
                </p:extLst>
              </p:nvPr>
            </p:nvGraphicFramePr>
            <p:xfrm>
              <a:off x="4868333" y="5304229"/>
              <a:ext cx="1676400" cy="904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880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55880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6"/>
                          <a:stretch>
                            <a:fillRect l="-100000" t="-113636" r="-97778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1115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6"/>
                          <a:stretch>
                            <a:fillRect l="-204545" t="-188000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EDB45BD-C166-AC4A-AD3A-637747BFD7EB}"/>
              </a:ext>
            </a:extLst>
          </p:cNvPr>
          <p:cNvSpPr txBox="1"/>
          <p:nvPr/>
        </p:nvSpPr>
        <p:spPr>
          <a:xfrm>
            <a:off x="3631691" y="5313638"/>
            <a:ext cx="131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14) How many different ways can you fill the following grid?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7EBD37-F241-B145-9D15-48FF75CAB42D}"/>
                  </a:ext>
                </a:extLst>
              </p:cNvPr>
              <p:cNvSpPr/>
              <p:nvPr/>
            </p:nvSpPr>
            <p:spPr>
              <a:xfrm>
                <a:off x="785243" y="1576902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7EBD37-F241-B145-9D15-48FF75CAB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3" y="1576902"/>
                <a:ext cx="1310872" cy="300082"/>
              </a:xfrm>
              <a:prstGeom prst="rect">
                <a:avLst/>
              </a:prstGeom>
              <a:blipFill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DB76C1-0391-7E40-8DA4-EBD49E269B5F}"/>
                  </a:ext>
                </a:extLst>
              </p:cNvPr>
              <p:cNvSpPr/>
              <p:nvPr/>
            </p:nvSpPr>
            <p:spPr>
              <a:xfrm>
                <a:off x="2886025" y="1631516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DB76C1-0391-7E40-8DA4-EBD49E269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5" y="1631516"/>
                <a:ext cx="1310872" cy="300082"/>
              </a:xfrm>
              <a:prstGeom prst="rect">
                <a:avLst/>
              </a:prstGeom>
              <a:blipFill>
                <a:blip r:embed="rId1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9715C3-42AE-1F4F-B713-AE23849F42E7}"/>
                  </a:ext>
                </a:extLst>
              </p:cNvPr>
              <p:cNvSpPr/>
              <p:nvPr/>
            </p:nvSpPr>
            <p:spPr>
              <a:xfrm>
                <a:off x="4978400" y="1603580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69715C3-42AE-1F4F-B713-AE23849F4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1603580"/>
                <a:ext cx="1310872" cy="300082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0F7C2-FE0A-F348-9C1F-28F0F81BE54A}"/>
                  </a:ext>
                </a:extLst>
              </p:cNvPr>
              <p:cNvSpPr/>
              <p:nvPr/>
            </p:nvSpPr>
            <p:spPr>
              <a:xfrm>
                <a:off x="7298975" y="1603580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600F7C2-FE0A-F348-9C1F-28F0F81BE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975" y="1603580"/>
                <a:ext cx="1310872" cy="300082"/>
              </a:xfrm>
              <a:prstGeom prst="rect">
                <a:avLst/>
              </a:prstGeom>
              <a:blipFill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B42DC33-26FD-A84B-9852-EF48E22CA92B}"/>
                  </a:ext>
                </a:extLst>
              </p:cNvPr>
              <p:cNvSpPr/>
              <p:nvPr/>
            </p:nvSpPr>
            <p:spPr>
              <a:xfrm>
                <a:off x="992600" y="3191919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B42DC33-26FD-A84B-9852-EF48E22CA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00" y="3191919"/>
                <a:ext cx="1310872" cy="300082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5689A81-C453-B444-9199-C84ADF172094}"/>
                  </a:ext>
                </a:extLst>
              </p:cNvPr>
              <p:cNvSpPr/>
              <p:nvPr/>
            </p:nvSpPr>
            <p:spPr>
              <a:xfrm>
                <a:off x="2943265" y="3189384"/>
                <a:ext cx="131087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5689A81-C453-B444-9199-C84ADF172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65" y="3189384"/>
                <a:ext cx="1310872" cy="300082"/>
              </a:xfrm>
              <a:prstGeom prst="rect">
                <a:avLst/>
              </a:prstGeom>
              <a:blipFill>
                <a:blip r:embed="rId2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6655FFA-FDF9-9146-825A-41903EEEAAA3}"/>
                  </a:ext>
                </a:extLst>
              </p:cNvPr>
              <p:cNvSpPr/>
              <p:nvPr/>
            </p:nvSpPr>
            <p:spPr>
              <a:xfrm>
                <a:off x="5135327" y="3187823"/>
                <a:ext cx="144071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+5)(−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6655FFA-FDF9-9146-825A-41903EEE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327" y="3187823"/>
                <a:ext cx="1440715" cy="300082"/>
              </a:xfrm>
              <a:prstGeom prst="rect">
                <a:avLst/>
              </a:prstGeom>
              <a:blipFill>
                <a:blip r:embed="rId2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F759C8-DA58-2E47-8BC5-DF30A70A3520}"/>
                  </a:ext>
                </a:extLst>
              </p:cNvPr>
              <p:cNvSpPr/>
              <p:nvPr/>
            </p:nvSpPr>
            <p:spPr>
              <a:xfrm>
                <a:off x="7107887" y="3187823"/>
                <a:ext cx="140705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F759C8-DA58-2E47-8BC5-DF30A70A3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87" y="3187823"/>
                <a:ext cx="1407052" cy="300082"/>
              </a:xfrm>
              <a:prstGeom prst="rect">
                <a:avLst/>
              </a:prstGeom>
              <a:blipFill>
                <a:blip r:embed="rId2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FDCD13E-58F7-814A-893C-AAA8A524A939}"/>
                  </a:ext>
                </a:extLst>
              </p:cNvPr>
              <p:cNvSpPr/>
              <p:nvPr/>
            </p:nvSpPr>
            <p:spPr>
              <a:xfrm>
                <a:off x="873261" y="4732393"/>
                <a:ext cx="140705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FDCD13E-58F7-814A-893C-AAA8A524A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61" y="4732393"/>
                <a:ext cx="1407052" cy="300082"/>
              </a:xfrm>
              <a:prstGeom prst="rect">
                <a:avLst/>
              </a:prstGeom>
              <a:blipFill>
                <a:blip r:embed="rId2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E20C19-4006-454F-A6B2-91A047106455}"/>
                  </a:ext>
                </a:extLst>
              </p:cNvPr>
              <p:cNvSpPr/>
              <p:nvPr/>
            </p:nvSpPr>
            <p:spPr>
              <a:xfrm>
                <a:off x="2939987" y="4773602"/>
                <a:ext cx="140705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E20C19-4006-454F-A6B2-91A047106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87" y="4773602"/>
                <a:ext cx="1407052" cy="300082"/>
              </a:xfrm>
              <a:prstGeom prst="rect">
                <a:avLst/>
              </a:prstGeom>
              <a:blipFill>
                <a:blip r:embed="rId2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A982417-5585-BC49-A189-CB3088F1A395}"/>
                  </a:ext>
                </a:extLst>
              </p:cNvPr>
              <p:cNvSpPr/>
              <p:nvPr/>
            </p:nvSpPr>
            <p:spPr>
              <a:xfrm>
                <a:off x="4966739" y="4760468"/>
                <a:ext cx="150323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+5)(2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A982417-5585-BC49-A189-CB3088F1A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39" y="4760468"/>
                <a:ext cx="1503232" cy="300082"/>
              </a:xfrm>
              <a:prstGeom prst="rect">
                <a:avLst/>
              </a:prstGeom>
              <a:blipFill>
                <a:blip r:embed="rId2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9A2EAE-CD6E-6E46-BE2C-A4C95066C4F9}"/>
                  </a:ext>
                </a:extLst>
              </p:cNvPr>
              <p:cNvSpPr/>
              <p:nvPr/>
            </p:nvSpPr>
            <p:spPr>
              <a:xfrm>
                <a:off x="6994802" y="4794247"/>
                <a:ext cx="150323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(3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+5)(2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59A2EAE-CD6E-6E46-BE2C-A4C95066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802" y="4794247"/>
                <a:ext cx="1503232" cy="300082"/>
              </a:xfrm>
              <a:prstGeom prst="rect">
                <a:avLst/>
              </a:prstGeom>
              <a:blipFill>
                <a:blip r:embed="rId2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0E7E68F-9F76-D64B-A845-1CD249A92B13}"/>
                  </a:ext>
                </a:extLst>
              </p:cNvPr>
              <p:cNvSpPr/>
              <p:nvPr/>
            </p:nvSpPr>
            <p:spPr>
              <a:xfrm>
                <a:off x="2370708" y="5696382"/>
                <a:ext cx="1310872" cy="481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+1)(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0E7E68F-9F76-D64B-A845-1CD249A92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08" y="5696382"/>
                <a:ext cx="1310872" cy="4812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1757C-2C67-CD49-BFDB-C5EA5421FB6F}"/>
                  </a:ext>
                </a:extLst>
              </p:cNvPr>
              <p:cNvSpPr/>
              <p:nvPr/>
            </p:nvSpPr>
            <p:spPr>
              <a:xfrm>
                <a:off x="6884412" y="5614040"/>
                <a:ext cx="89672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16 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𝑤𝑎𝑦𝑠</m:t>
                      </m:r>
                      <m:r>
                        <a:rPr lang="en-GB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35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1757C-2C67-CD49-BFDB-C5EA5421F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412" y="5614040"/>
                <a:ext cx="896720" cy="300082"/>
              </a:xfrm>
              <a:prstGeom prst="rect">
                <a:avLst/>
              </a:prstGeom>
              <a:blipFill>
                <a:blip r:embed="rId3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6C5723D1-D116-2F4A-84C7-ED1EFF14A61A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</p:spTree>
    <p:extLst>
      <p:ext uri="{BB962C8B-B14F-4D97-AF65-F5344CB8AC3E}">
        <p14:creationId xmlns:p14="http://schemas.microsoft.com/office/powerpoint/2010/main" val="10369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34" y="708685"/>
            <a:ext cx="8323357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double brackets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Step 3,4 and 5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89" y="30187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28475" y="22879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66731" y="24625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67862" y="24625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" y="29802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5" y="29729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60251" y="22661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4" y="30618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FC38E6-C3E5-2C4B-B6B0-9F513E896923}"/>
                  </a:ext>
                </a:extLst>
              </p:cNvPr>
              <p:cNvSpPr/>
              <p:nvPr/>
            </p:nvSpPr>
            <p:spPr>
              <a:xfrm>
                <a:off x="3261525" y="4647381"/>
                <a:ext cx="4572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GB" sz="20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GB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GB" sz="2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FC38E6-C3E5-2C4B-B6B0-9F513E896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525" y="4647381"/>
                <a:ext cx="4572000" cy="1015663"/>
              </a:xfrm>
              <a:prstGeom prst="rect">
                <a:avLst/>
              </a:prstGeom>
              <a:blipFill>
                <a:blip r:embed="rId7"/>
                <a:stretch>
                  <a:fillRect l="-831" b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6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E9F2-1E0E-E44C-B10E-17BBAD0B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Practicing steps 3, 4 and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BA08-058E-5645-B820-A9E5E374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 startAt="3"/>
            </a:pPr>
            <a:r>
              <a:rPr lang="en-GB" dirty="0"/>
              <a:t>Draw a 3 by 3 grid and fill in what you know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en-GB" dirty="0"/>
              <a:t>Find the Highest Common Factors (HCF) in each column and row and place them at the top of the columns and rows</a:t>
            </a:r>
          </a:p>
          <a:p>
            <a:pPr marL="385763" indent="-385763">
              <a:buFont typeface="+mj-lt"/>
              <a:buAutoNum type="arabicPeriod" startAt="3"/>
            </a:pPr>
            <a:r>
              <a:rPr lang="en-GB" dirty="0"/>
              <a:t>Copy out the column headings and row headings using brackets - that’s your answer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7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F74245B-58CB-9743-953A-125F2C2F35FF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BE2078-5471-5642-A4A4-E11A87ED87D4}"/>
                  </a:ext>
                </a:extLst>
              </p:cNvPr>
              <p:cNvSpPr/>
              <p:nvPr/>
            </p:nvSpPr>
            <p:spPr>
              <a:xfrm>
                <a:off x="831774" y="741923"/>
                <a:ext cx="25284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FBE2078-5471-5642-A4A4-E11A87ED8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74" y="741923"/>
                <a:ext cx="252844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5FA02E-1391-354B-8C44-93C8710A1C00}"/>
                  </a:ext>
                </a:extLst>
              </p:cNvPr>
              <p:cNvSpPr/>
              <p:nvPr/>
            </p:nvSpPr>
            <p:spPr>
              <a:xfrm>
                <a:off x="5322224" y="741923"/>
                <a:ext cx="23585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45FA02E-1391-354B-8C44-93C8710A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24" y="741923"/>
                <a:ext cx="23585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99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316B-41B1-254A-9BFE-977A6F83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362"/>
            <a:ext cx="7886700" cy="49662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80FD7-967E-084F-9568-7BD934337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984" y="1083827"/>
                <a:ext cx="3105150" cy="5016908"/>
              </a:xfrm>
            </p:spPr>
            <p:txBody>
              <a:bodyPr>
                <a:normAutofit fontScale="92500"/>
              </a:bodyPr>
              <a:lstStyle/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GB" sz="22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+91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+91</m:t>
                    </m:r>
                  </m:oMath>
                </a14:m>
                <a:endParaRPr lang="en-GB" sz="2200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+22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+110</m:t>
                    </m:r>
                  </m:oMath>
                </a14:m>
                <a:endParaRPr lang="en-GB" sz="2200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buFont typeface="+mj-lt"/>
                  <a:buAutoNum type="arabicPeriod"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80FD7-967E-084F-9568-7BD934337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984" y="1083827"/>
                <a:ext cx="3105150" cy="5016908"/>
              </a:xfrm>
              <a:blipFill>
                <a:blip r:embed="rId3"/>
                <a:stretch>
                  <a:fillRect l="-1224" t="-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8C640-033F-8A46-94BD-58A5101373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2134" y="1146372"/>
                <a:ext cx="3105150" cy="477731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+40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:r>
                  <a:rPr lang="en-GB" sz="2000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would come next in this sequence of questions?</a:t>
                </a: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:r>
                  <a:rPr lang="en-GB" sz="2000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you think of set based on the above, included negatives </a:t>
                </a:r>
              </a:p>
              <a:p>
                <a:pPr marL="342900" lvl="1" indent="0" defTabSz="685800">
                  <a:spcBef>
                    <a:spcPts val="375"/>
                  </a:spcBef>
                  <a:buNone/>
                </a:pPr>
                <a:r>
                  <a:rPr lang="en-GB" sz="1800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−15</m:t>
                    </m:r>
                    <m:r>
                      <a:rPr lang="en-GB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−20</m:t>
                    </m:r>
                  </m:oMath>
                </a14:m>
                <a:endParaRPr lang="en-GB" sz="1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1" indent="0" defTabSz="685800">
                  <a:spcBef>
                    <a:spcPts val="375"/>
                  </a:spcBef>
                  <a:buNone/>
                </a:pPr>
                <a:endParaRPr lang="en-GB" sz="150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 defTabSz="685800">
                  <a:spcBef>
                    <a:spcPts val="750"/>
                  </a:spcBef>
                  <a:buFont typeface="+mj-lt"/>
                  <a:buAutoNum type="arabicPeriod" startAt="14"/>
                </a:pPr>
                <a:endParaRPr lang="en-GB" sz="1650" i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endParaRPr lang="en-GB" sz="16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defTabSz="685800">
                  <a:spcBef>
                    <a:spcPts val="750"/>
                  </a:spcBef>
                  <a:buNone/>
                </a:pPr>
                <a:endParaRPr lang="en-GB" sz="16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8C640-033F-8A46-94BD-58A51013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134" y="1146372"/>
                <a:ext cx="3105150" cy="4777317"/>
              </a:xfrm>
              <a:prstGeom prst="rect">
                <a:avLst/>
              </a:prstGeom>
              <a:blipFill>
                <a:blip r:embed="rId4"/>
                <a:stretch>
                  <a:fillRect l="-2439" t="-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3BB1E-C7A2-6B44-9BC6-C6774F24E05E}"/>
                  </a:ext>
                </a:extLst>
              </p:cNvPr>
              <p:cNvSpPr txBox="1"/>
              <p:nvPr/>
            </p:nvSpPr>
            <p:spPr>
              <a:xfrm>
                <a:off x="6728884" y="856917"/>
                <a:ext cx="2415116" cy="547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+91)(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+5)(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+22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+20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1" defTabSz="685800"/>
                <a:r>
                  <a:rPr lang="en-GB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GB" sz="135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57175" indent="-257175" defTabSz="685800">
                  <a:buFont typeface="+mj-lt"/>
                  <a:buAutoNum type="arabicPeriod"/>
                </a:pPr>
                <a:endParaRPr lang="en-GB" sz="1350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3BB1E-C7A2-6B44-9BC6-C6774F24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84" y="856917"/>
                <a:ext cx="2415116" cy="5470728"/>
              </a:xfrm>
              <a:prstGeom prst="rect">
                <a:avLst/>
              </a:prstGeom>
              <a:blipFill>
                <a:blip r:embed="rId5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59D1FF-9D1D-3942-A042-37162E0A33CC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</p:spTree>
    <p:extLst>
      <p:ext uri="{BB962C8B-B14F-4D97-AF65-F5344CB8AC3E}">
        <p14:creationId xmlns:p14="http://schemas.microsoft.com/office/powerpoint/2010/main" val="13436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7305"/>
            <a:ext cx="9044609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double brackets 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85D2DF-C609-4143-8DDC-2A4F71714AEA}"/>
              </a:ext>
            </a:extLst>
          </p:cNvPr>
          <p:cNvSpPr txBox="1">
            <a:spLocks/>
          </p:cNvSpPr>
          <p:nvPr/>
        </p:nvSpPr>
        <p:spPr>
          <a:xfrm>
            <a:off x="588257" y="6150216"/>
            <a:ext cx="7967485" cy="5541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 more videos visit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mrbartonmaths.com/videos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89" y="25996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15775" y="18688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54031" y="20434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55162" y="20434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25611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5" y="25538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47551" y="18470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54" y="26427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07AC0-1386-4581-88B9-B467348F2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916" y="3989177"/>
            <a:ext cx="39147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508AE2-7A17-4317-90A5-297229531862}"/>
                  </a:ext>
                </a:extLst>
              </p:cNvPr>
              <p:cNvSpPr txBox="1"/>
              <p:nvPr/>
            </p:nvSpPr>
            <p:spPr>
              <a:xfrm>
                <a:off x="331358" y="939005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508AE2-7A17-4317-90A5-29722953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58" y="939005"/>
                <a:ext cx="81500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E808045-C7DA-4659-8AC8-C7B7546D919A}"/>
              </a:ext>
            </a:extLst>
          </p:cNvPr>
          <p:cNvSpPr txBox="1"/>
          <p:nvPr/>
        </p:nvSpPr>
        <p:spPr>
          <a:xfrm>
            <a:off x="1265636" y="908408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77ACDB-FAA3-4F95-865D-120C1F76B2EA}"/>
                  </a:ext>
                </a:extLst>
              </p:cNvPr>
              <p:cNvSpPr txBox="1"/>
              <p:nvPr/>
            </p:nvSpPr>
            <p:spPr>
              <a:xfrm>
                <a:off x="1898465" y="939005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77ACDB-FAA3-4F95-865D-120C1F76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65" y="939005"/>
                <a:ext cx="83816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17936C-7493-46C7-A667-DAC3EB21E588}"/>
                  </a:ext>
                </a:extLst>
              </p:cNvPr>
              <p:cNvSpPr txBox="1"/>
              <p:nvPr/>
            </p:nvSpPr>
            <p:spPr>
              <a:xfrm>
                <a:off x="2802925" y="908228"/>
                <a:ext cx="13615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−14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17936C-7493-46C7-A667-DAC3EB21E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925" y="908228"/>
                <a:ext cx="1361569" cy="584775"/>
              </a:xfrm>
              <a:prstGeom prst="rect">
                <a:avLst/>
              </a:prstGeom>
              <a:blipFill>
                <a:blip r:embed="rId4"/>
                <a:stretch>
                  <a:fillRect l="-717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CC6AE4-0C25-4689-8CC6-139CD8F8F993}"/>
                  </a:ext>
                </a:extLst>
              </p:cNvPr>
              <p:cNvSpPr txBox="1"/>
              <p:nvPr/>
            </p:nvSpPr>
            <p:spPr>
              <a:xfrm>
                <a:off x="331358" y="1717570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CC6AE4-0C25-4689-8CC6-139CD8F8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58" y="1717570"/>
                <a:ext cx="81500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E1D0531-C8E0-44E6-A3D2-A07586DBC9BE}"/>
              </a:ext>
            </a:extLst>
          </p:cNvPr>
          <p:cNvSpPr txBox="1"/>
          <p:nvPr/>
        </p:nvSpPr>
        <p:spPr>
          <a:xfrm>
            <a:off x="1265636" y="1686973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69F559-126B-478A-84D2-FAC33266BDCB}"/>
                  </a:ext>
                </a:extLst>
              </p:cNvPr>
              <p:cNvSpPr txBox="1"/>
              <p:nvPr/>
            </p:nvSpPr>
            <p:spPr>
              <a:xfrm>
                <a:off x="1898465" y="1717570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69F559-126B-478A-84D2-FAC33266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65" y="1717570"/>
                <a:ext cx="83816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647BB-0235-41C6-994B-50B7A2BD76A0}"/>
                  </a:ext>
                </a:extLst>
              </p:cNvPr>
              <p:cNvSpPr txBox="1"/>
              <p:nvPr/>
            </p:nvSpPr>
            <p:spPr>
              <a:xfrm>
                <a:off x="2802925" y="1686793"/>
                <a:ext cx="12182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13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9647BB-0235-41C6-994B-50B7A2BD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925" y="1686793"/>
                <a:ext cx="1218275" cy="584775"/>
              </a:xfrm>
              <a:prstGeom prst="rect">
                <a:avLst/>
              </a:prstGeom>
              <a:blipFill>
                <a:blip r:embed="rId7"/>
                <a:stretch>
                  <a:fillRect l="-100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1F5A97-AFA3-4CF5-BE69-4761B9962D0A}"/>
                  </a:ext>
                </a:extLst>
              </p:cNvPr>
              <p:cNvSpPr txBox="1"/>
              <p:nvPr/>
            </p:nvSpPr>
            <p:spPr>
              <a:xfrm>
                <a:off x="5034994" y="938825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1F5A97-AFA3-4CF5-BE69-4761B9962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94" y="938825"/>
                <a:ext cx="81500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4C28BD3-556D-4124-A029-EEC8DCB3EA1D}"/>
              </a:ext>
            </a:extLst>
          </p:cNvPr>
          <p:cNvSpPr txBox="1"/>
          <p:nvPr/>
        </p:nvSpPr>
        <p:spPr>
          <a:xfrm>
            <a:off x="5969272" y="908228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FE2343-71C3-48BE-9866-F627E614B81D}"/>
                  </a:ext>
                </a:extLst>
              </p:cNvPr>
              <p:cNvSpPr txBox="1"/>
              <p:nvPr/>
            </p:nvSpPr>
            <p:spPr>
              <a:xfrm>
                <a:off x="6602101" y="938825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FE2343-71C3-48BE-9866-F627E614B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01" y="938825"/>
                <a:ext cx="83816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4CC16B-7E81-45A9-B32D-C90AEB9C172D}"/>
                  </a:ext>
                </a:extLst>
              </p:cNvPr>
              <p:cNvSpPr txBox="1"/>
              <p:nvPr/>
            </p:nvSpPr>
            <p:spPr>
              <a:xfrm>
                <a:off x="7506561" y="908048"/>
                <a:ext cx="1289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−14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4CC16B-7E81-45A9-B32D-C90AEB9C1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61" y="908048"/>
                <a:ext cx="1289467" cy="584775"/>
              </a:xfrm>
              <a:prstGeom prst="rect">
                <a:avLst/>
              </a:prstGeom>
              <a:blipFill>
                <a:blip r:embed="rId10"/>
                <a:stretch>
                  <a:fillRect l="-94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2240AD-1F7A-410C-B1CC-D5A47432D2DF}"/>
                  </a:ext>
                </a:extLst>
              </p:cNvPr>
              <p:cNvSpPr txBox="1"/>
              <p:nvPr/>
            </p:nvSpPr>
            <p:spPr>
              <a:xfrm>
                <a:off x="5034994" y="1717390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2240AD-1F7A-410C-B1CC-D5A47432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94" y="1717390"/>
                <a:ext cx="81500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AE5CF9AF-22F6-4F6F-BBDD-31192491ACB0}"/>
              </a:ext>
            </a:extLst>
          </p:cNvPr>
          <p:cNvSpPr txBox="1"/>
          <p:nvPr/>
        </p:nvSpPr>
        <p:spPr>
          <a:xfrm>
            <a:off x="5969272" y="1686793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58B67B-1A70-4A47-8655-F2435058F1BF}"/>
                  </a:ext>
                </a:extLst>
              </p:cNvPr>
              <p:cNvSpPr txBox="1"/>
              <p:nvPr/>
            </p:nvSpPr>
            <p:spPr>
              <a:xfrm>
                <a:off x="6602101" y="1717390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?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58B67B-1A70-4A47-8655-F2435058F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01" y="1717390"/>
                <a:ext cx="83816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2967DB-7617-4DC3-B602-2502E6CC2C62}"/>
                  </a:ext>
                </a:extLst>
              </p:cNvPr>
              <p:cNvSpPr txBox="1"/>
              <p:nvPr/>
            </p:nvSpPr>
            <p:spPr>
              <a:xfrm>
                <a:off x="7506561" y="1686613"/>
                <a:ext cx="11504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−5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F2967DB-7617-4DC3-B602-2502E6CC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61" y="1686613"/>
                <a:ext cx="1150415" cy="584775"/>
              </a:xfrm>
              <a:prstGeom prst="rect">
                <a:avLst/>
              </a:prstGeom>
              <a:blipFill>
                <a:blip r:embed="rId13"/>
                <a:stretch>
                  <a:fillRect l="-687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C35B258-50E1-452E-981A-0DCD79AD1256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mrbartonmaths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5C50258-70AF-40C8-84ED-B39F5E29045C}"/>
              </a:ext>
            </a:extLst>
          </p:cNvPr>
          <p:cNvSpPr txBox="1"/>
          <p:nvPr/>
        </p:nvSpPr>
        <p:spPr>
          <a:xfrm>
            <a:off x="1242391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/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/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blipFill>
                <a:blip r:embed="rId5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/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DBACC6-AD90-4B8B-B3FC-95F0D79CBFF0}"/>
              </a:ext>
            </a:extLst>
          </p:cNvPr>
          <p:cNvSpPr txBox="1"/>
          <p:nvPr/>
        </p:nvSpPr>
        <p:spPr>
          <a:xfrm>
            <a:off x="1242391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/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/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blipFill>
                <a:blip r:embed="rId8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/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83FA5C7-DDF3-4CF8-B52A-37F7C46C838A}"/>
              </a:ext>
            </a:extLst>
          </p:cNvPr>
          <p:cNvSpPr txBox="1"/>
          <p:nvPr/>
        </p:nvSpPr>
        <p:spPr>
          <a:xfrm>
            <a:off x="1242391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/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/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blipFill>
                <a:blip r:embed="rId11"/>
                <a:stretch>
                  <a:fillRect l="-672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/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6CB14E15-8536-4342-9CB3-634549198538}"/>
              </a:ext>
            </a:extLst>
          </p:cNvPr>
          <p:cNvSpPr txBox="1"/>
          <p:nvPr/>
        </p:nvSpPr>
        <p:spPr>
          <a:xfrm>
            <a:off x="1242391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/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/>
              <p:nvPr/>
            </p:nvSpPr>
            <p:spPr>
              <a:xfrm>
                <a:off x="2779681" y="342900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29000"/>
                <a:ext cx="1000464" cy="584775"/>
              </a:xfrm>
              <a:prstGeom prst="rect">
                <a:avLst/>
              </a:prstGeom>
              <a:blipFill>
                <a:blip r:embed="rId14"/>
                <a:stretch>
                  <a:fillRect l="-122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/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D7C19F8-B6FD-4488-945B-853D8FDA4E88}"/>
              </a:ext>
            </a:extLst>
          </p:cNvPr>
          <p:cNvSpPr txBox="1"/>
          <p:nvPr/>
        </p:nvSpPr>
        <p:spPr>
          <a:xfrm>
            <a:off x="1242391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/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/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blipFill>
                <a:blip r:embed="rId17"/>
                <a:stretch>
                  <a:fillRect l="-1105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/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5F9F57C-AB19-4C85-8F89-A81FEA292657}"/>
              </a:ext>
            </a:extLst>
          </p:cNvPr>
          <p:cNvSpPr txBox="1"/>
          <p:nvPr/>
        </p:nvSpPr>
        <p:spPr>
          <a:xfrm>
            <a:off x="1242391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/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/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−7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blipFill>
                <a:blip r:embed="rId20"/>
                <a:stretch>
                  <a:fillRect l="-684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/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B507071-0373-4614-B537-CAFC22C0E058}"/>
              </a:ext>
            </a:extLst>
          </p:cNvPr>
          <p:cNvSpPr txBox="1"/>
          <p:nvPr/>
        </p:nvSpPr>
        <p:spPr>
          <a:xfrm>
            <a:off x="5731490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/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/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blipFill>
                <a:blip r:embed="rId2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/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E1526B9-3F04-4E3C-BFA2-11C7647FAD32}"/>
              </a:ext>
            </a:extLst>
          </p:cNvPr>
          <p:cNvSpPr txBox="1"/>
          <p:nvPr/>
        </p:nvSpPr>
        <p:spPr>
          <a:xfrm>
            <a:off x="5731490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/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/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blipFill>
                <a:blip r:embed="rId26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/>
              <p:nvPr/>
            </p:nvSpPr>
            <p:spPr>
              <a:xfrm>
                <a:off x="4797212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2681212"/>
                <a:ext cx="815008" cy="5539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43255D8E-1FFF-4541-A8D0-48A3C095AAE6}"/>
              </a:ext>
            </a:extLst>
          </p:cNvPr>
          <p:cNvSpPr txBox="1"/>
          <p:nvPr/>
        </p:nvSpPr>
        <p:spPr>
          <a:xfrm>
            <a:off x="5731490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/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/>
              <p:nvPr/>
            </p:nvSpPr>
            <p:spPr>
              <a:xfrm>
                <a:off x="7268780" y="265043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2650435"/>
                <a:ext cx="1000464" cy="584775"/>
              </a:xfrm>
              <a:prstGeom prst="rect">
                <a:avLst/>
              </a:prstGeom>
              <a:blipFill>
                <a:blip r:embed="rId29"/>
                <a:stretch>
                  <a:fillRect l="-1151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/>
              <p:nvPr/>
            </p:nvSpPr>
            <p:spPr>
              <a:xfrm>
                <a:off x="4797212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459777"/>
                <a:ext cx="815008" cy="5539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0D72593C-90E9-4930-A9C4-9D06634D220A}"/>
              </a:ext>
            </a:extLst>
          </p:cNvPr>
          <p:cNvSpPr txBox="1"/>
          <p:nvPr/>
        </p:nvSpPr>
        <p:spPr>
          <a:xfrm>
            <a:off x="5731490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/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/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blipFill>
                <a:blip r:embed="rId32"/>
                <a:stretch>
                  <a:fillRect l="-400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/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5127B16F-B01C-4F37-B3BB-D7546CE3EF5E}"/>
              </a:ext>
            </a:extLst>
          </p:cNvPr>
          <p:cNvSpPr txBox="1"/>
          <p:nvPr/>
        </p:nvSpPr>
        <p:spPr>
          <a:xfrm>
            <a:off x="5731490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/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/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blipFill>
                <a:blip r:embed="rId35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/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2D38D454-31CF-4F12-B8E1-BC651D550ECE}"/>
              </a:ext>
            </a:extLst>
          </p:cNvPr>
          <p:cNvSpPr txBox="1"/>
          <p:nvPr/>
        </p:nvSpPr>
        <p:spPr>
          <a:xfrm>
            <a:off x="5731490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/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/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blipFill>
                <a:blip r:embed="rId38"/>
                <a:stretch>
                  <a:fillRect l="-60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8799C66-9589-45CF-96E7-0279BD1BB73A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mrbartonmaths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42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D3265-5404-3549-9DCA-B925CE62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35756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Five Steps with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C80352-AE35-6347-BBF0-44059BF92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602"/>
                <a:ext cx="7886700" cy="326350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How to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EXAMPLE: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+ 6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Find 2 numbers that multiply to give </a:t>
                </a:r>
                <a:r>
                  <a:rPr lang="en-GB" dirty="0">
                    <a:solidFill>
                      <a:srgbClr val="FF0000"/>
                    </a:solidFill>
                  </a:rPr>
                  <a:t>c (6)</a:t>
                </a:r>
                <a:r>
                  <a:rPr lang="en-GB" dirty="0"/>
                  <a:t> and add up to </a:t>
                </a:r>
                <a:r>
                  <a:rPr lang="en-GB" dirty="0">
                    <a:solidFill>
                      <a:schemeClr val="accent1"/>
                    </a:solidFill>
                  </a:rPr>
                  <a:t>b (5)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Re-write the expression using those numbers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Draw a 3 by 3 grid and fill in what you know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Find the Highest Common Factors (HCF) in each column and row and place them at the top of the columns and rows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Copy out the column headings and row headings using brackets - that’s your answer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C80352-AE35-6347-BBF0-44059BF92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602"/>
                <a:ext cx="7886700" cy="3263504"/>
              </a:xfrm>
              <a:blipFill>
                <a:blip r:embed="rId2"/>
                <a:stretch>
                  <a:fillRect l="-643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64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5C50258-70AF-40C8-84ED-B39F5E29045C}"/>
              </a:ext>
            </a:extLst>
          </p:cNvPr>
          <p:cNvSpPr txBox="1"/>
          <p:nvPr/>
        </p:nvSpPr>
        <p:spPr>
          <a:xfrm>
            <a:off x="1242391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/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/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blipFill>
                <a:blip r:embed="rId5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/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DBACC6-AD90-4B8B-B3FC-95F0D79CBFF0}"/>
              </a:ext>
            </a:extLst>
          </p:cNvPr>
          <p:cNvSpPr txBox="1"/>
          <p:nvPr/>
        </p:nvSpPr>
        <p:spPr>
          <a:xfrm>
            <a:off x="1242391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/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/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blipFill>
                <a:blip r:embed="rId8"/>
                <a:stretch>
                  <a:fillRect l="-122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/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83FA5C7-DDF3-4CF8-B52A-37F7C46C838A}"/>
              </a:ext>
            </a:extLst>
          </p:cNvPr>
          <p:cNvSpPr txBox="1"/>
          <p:nvPr/>
        </p:nvSpPr>
        <p:spPr>
          <a:xfrm>
            <a:off x="1242391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/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/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blipFill>
                <a:blip r:embed="rId10"/>
                <a:stretch>
                  <a:fillRect l="-672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/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6CB14E15-8536-4342-9CB3-634549198538}"/>
              </a:ext>
            </a:extLst>
          </p:cNvPr>
          <p:cNvSpPr txBox="1"/>
          <p:nvPr/>
        </p:nvSpPr>
        <p:spPr>
          <a:xfrm>
            <a:off x="1242391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/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/>
              <p:nvPr/>
            </p:nvSpPr>
            <p:spPr>
              <a:xfrm>
                <a:off x="2779681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29000"/>
                <a:ext cx="1214820" cy="584775"/>
              </a:xfrm>
              <a:prstGeom prst="rect">
                <a:avLst/>
              </a:prstGeom>
              <a:blipFill>
                <a:blip r:embed="rId13"/>
                <a:stretch>
                  <a:fillRect l="-4523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/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D7C19F8-B6FD-4488-945B-853D8FDA4E88}"/>
              </a:ext>
            </a:extLst>
          </p:cNvPr>
          <p:cNvSpPr txBox="1"/>
          <p:nvPr/>
        </p:nvSpPr>
        <p:spPr>
          <a:xfrm>
            <a:off x="1242391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/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/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blipFill>
                <a:blip r:embed="rId16"/>
                <a:stretch>
                  <a:fillRect l="-1105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/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5F9F57C-AB19-4C85-8F89-A81FEA292657}"/>
              </a:ext>
            </a:extLst>
          </p:cNvPr>
          <p:cNvSpPr txBox="1"/>
          <p:nvPr/>
        </p:nvSpPr>
        <p:spPr>
          <a:xfrm>
            <a:off x="1242391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/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/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blipFill>
                <a:blip r:embed="rId1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/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B507071-0373-4614-B537-CAFC22C0E058}"/>
              </a:ext>
            </a:extLst>
          </p:cNvPr>
          <p:cNvSpPr txBox="1"/>
          <p:nvPr/>
        </p:nvSpPr>
        <p:spPr>
          <a:xfrm>
            <a:off x="5731490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/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/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blipFill>
                <a:blip r:embed="rId2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/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E1526B9-3F04-4E3C-BFA2-11C7647FAD32}"/>
              </a:ext>
            </a:extLst>
          </p:cNvPr>
          <p:cNvSpPr txBox="1"/>
          <p:nvPr/>
        </p:nvSpPr>
        <p:spPr>
          <a:xfrm>
            <a:off x="5731490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/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/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blipFill>
                <a:blip r:embed="rId2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/>
              <p:nvPr/>
            </p:nvSpPr>
            <p:spPr>
              <a:xfrm>
                <a:off x="4797212" y="2681212"/>
                <a:ext cx="815008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−12</m:t>
                      </m:r>
                    </m:oMath>
                  </m:oMathPara>
                </a14:m>
                <a:endParaRPr kumimoji="0" lang="en-GB" sz="3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2681212"/>
                <a:ext cx="81500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43255D8E-1FFF-4541-A8D0-48A3C095AAE6}"/>
              </a:ext>
            </a:extLst>
          </p:cNvPr>
          <p:cNvSpPr txBox="1"/>
          <p:nvPr/>
        </p:nvSpPr>
        <p:spPr>
          <a:xfrm>
            <a:off x="5731490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/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/>
              <p:nvPr/>
            </p:nvSpPr>
            <p:spPr>
              <a:xfrm>
                <a:off x="7268780" y="265043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2650435"/>
                <a:ext cx="1361546" cy="584775"/>
              </a:xfrm>
              <a:prstGeom prst="rect">
                <a:avLst/>
              </a:prstGeom>
              <a:blipFill>
                <a:blip r:embed="rId28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/>
              <p:nvPr/>
            </p:nvSpPr>
            <p:spPr>
              <a:xfrm>
                <a:off x="4797212" y="3459777"/>
                <a:ext cx="815008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−12</m:t>
                      </m:r>
                    </m:oMath>
                  </m:oMathPara>
                </a14:m>
                <a:endParaRPr kumimoji="0" lang="en-GB" sz="3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459777"/>
                <a:ext cx="815008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0D72593C-90E9-4930-A9C4-9D06634D220A}"/>
              </a:ext>
            </a:extLst>
          </p:cNvPr>
          <p:cNvSpPr txBox="1"/>
          <p:nvPr/>
        </p:nvSpPr>
        <p:spPr>
          <a:xfrm>
            <a:off x="5731490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/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/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blipFill>
                <a:blip r:embed="rId31"/>
                <a:stretch>
                  <a:fillRect l="-400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/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5127B16F-B01C-4F37-B3BB-D7546CE3EF5E}"/>
              </a:ext>
            </a:extLst>
          </p:cNvPr>
          <p:cNvSpPr txBox="1"/>
          <p:nvPr/>
        </p:nvSpPr>
        <p:spPr>
          <a:xfrm>
            <a:off x="5731490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/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/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blipFill>
                <a:blip r:embed="rId34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/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2D38D454-31CF-4F12-B8E1-BC651D550ECE}"/>
              </a:ext>
            </a:extLst>
          </p:cNvPr>
          <p:cNvSpPr txBox="1"/>
          <p:nvPr/>
        </p:nvSpPr>
        <p:spPr>
          <a:xfrm>
            <a:off x="5731490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/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/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blipFill>
                <a:blip r:embed="rId37"/>
                <a:stretch>
                  <a:fillRect l="-60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C316168-9A75-47ED-B60A-ED268800559A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mrbartonmaths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75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5C50258-70AF-40C8-84ED-B39F5E29045C}"/>
              </a:ext>
            </a:extLst>
          </p:cNvPr>
          <p:cNvSpPr txBox="1"/>
          <p:nvPr/>
        </p:nvSpPr>
        <p:spPr>
          <a:xfrm>
            <a:off x="1242391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/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/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blipFill>
                <a:blip r:embed="rId5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/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DBACC6-AD90-4B8B-B3FC-95F0D79CBFF0}"/>
              </a:ext>
            </a:extLst>
          </p:cNvPr>
          <p:cNvSpPr txBox="1"/>
          <p:nvPr/>
        </p:nvSpPr>
        <p:spPr>
          <a:xfrm>
            <a:off x="1242391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/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/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blipFill>
                <a:blip r:embed="rId8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/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83FA5C7-DDF3-4CF8-B52A-37F7C46C838A}"/>
              </a:ext>
            </a:extLst>
          </p:cNvPr>
          <p:cNvSpPr txBox="1"/>
          <p:nvPr/>
        </p:nvSpPr>
        <p:spPr>
          <a:xfrm>
            <a:off x="1242391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/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/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blipFill>
                <a:blip r:embed="rId11"/>
                <a:stretch>
                  <a:fillRect l="-672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/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6CB14E15-8536-4342-9CB3-634549198538}"/>
              </a:ext>
            </a:extLst>
          </p:cNvPr>
          <p:cNvSpPr txBox="1"/>
          <p:nvPr/>
        </p:nvSpPr>
        <p:spPr>
          <a:xfrm>
            <a:off x="1242391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/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/>
              <p:nvPr/>
            </p:nvSpPr>
            <p:spPr>
              <a:xfrm>
                <a:off x="2779681" y="342900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29000"/>
                <a:ext cx="1000464" cy="584775"/>
              </a:xfrm>
              <a:prstGeom prst="rect">
                <a:avLst/>
              </a:prstGeom>
              <a:blipFill>
                <a:blip r:embed="rId14"/>
                <a:stretch>
                  <a:fillRect l="-122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/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D7C19F8-B6FD-4488-945B-853D8FDA4E88}"/>
              </a:ext>
            </a:extLst>
          </p:cNvPr>
          <p:cNvSpPr txBox="1"/>
          <p:nvPr/>
        </p:nvSpPr>
        <p:spPr>
          <a:xfrm>
            <a:off x="1242391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/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/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blipFill>
                <a:blip r:embed="rId17"/>
                <a:stretch>
                  <a:fillRect l="-1105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/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5F9F57C-AB19-4C85-8F89-A81FEA292657}"/>
              </a:ext>
            </a:extLst>
          </p:cNvPr>
          <p:cNvSpPr txBox="1"/>
          <p:nvPr/>
        </p:nvSpPr>
        <p:spPr>
          <a:xfrm>
            <a:off x="1242391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/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/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−7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blipFill>
                <a:blip r:embed="rId20"/>
                <a:stretch>
                  <a:fillRect l="-6842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/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B507071-0373-4614-B537-CAFC22C0E058}"/>
              </a:ext>
            </a:extLst>
          </p:cNvPr>
          <p:cNvSpPr txBox="1"/>
          <p:nvPr/>
        </p:nvSpPr>
        <p:spPr>
          <a:xfrm>
            <a:off x="5731490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/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/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blipFill>
                <a:blip r:embed="rId2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/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E1526B9-3F04-4E3C-BFA2-11C7647FAD32}"/>
              </a:ext>
            </a:extLst>
          </p:cNvPr>
          <p:cNvSpPr txBox="1"/>
          <p:nvPr/>
        </p:nvSpPr>
        <p:spPr>
          <a:xfrm>
            <a:off x="5731490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/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/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blipFill>
                <a:blip r:embed="rId26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/>
              <p:nvPr/>
            </p:nvSpPr>
            <p:spPr>
              <a:xfrm>
                <a:off x="4797212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2681212"/>
                <a:ext cx="815008" cy="5539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43255D8E-1FFF-4541-A8D0-48A3C095AAE6}"/>
              </a:ext>
            </a:extLst>
          </p:cNvPr>
          <p:cNvSpPr txBox="1"/>
          <p:nvPr/>
        </p:nvSpPr>
        <p:spPr>
          <a:xfrm>
            <a:off x="5731490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/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/>
              <p:nvPr/>
            </p:nvSpPr>
            <p:spPr>
              <a:xfrm>
                <a:off x="7268780" y="265043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2650435"/>
                <a:ext cx="1000464" cy="584775"/>
              </a:xfrm>
              <a:prstGeom prst="rect">
                <a:avLst/>
              </a:prstGeom>
              <a:blipFill>
                <a:blip r:embed="rId29"/>
                <a:stretch>
                  <a:fillRect l="-1151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/>
              <p:nvPr/>
            </p:nvSpPr>
            <p:spPr>
              <a:xfrm>
                <a:off x="4797212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459777"/>
                <a:ext cx="815008" cy="5539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0D72593C-90E9-4930-A9C4-9D06634D220A}"/>
              </a:ext>
            </a:extLst>
          </p:cNvPr>
          <p:cNvSpPr txBox="1"/>
          <p:nvPr/>
        </p:nvSpPr>
        <p:spPr>
          <a:xfrm>
            <a:off x="5731490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/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/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blipFill>
                <a:blip r:embed="rId32"/>
                <a:stretch>
                  <a:fillRect l="-400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/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5127B16F-B01C-4F37-B3BB-D7546CE3EF5E}"/>
              </a:ext>
            </a:extLst>
          </p:cNvPr>
          <p:cNvSpPr txBox="1"/>
          <p:nvPr/>
        </p:nvSpPr>
        <p:spPr>
          <a:xfrm>
            <a:off x="5731490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/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/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−18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blipFill>
                <a:blip r:embed="rId35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/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2D38D454-31CF-4F12-B8E1-BC651D550ECE}"/>
              </a:ext>
            </a:extLst>
          </p:cNvPr>
          <p:cNvSpPr txBox="1"/>
          <p:nvPr/>
        </p:nvSpPr>
        <p:spPr>
          <a:xfrm>
            <a:off x="5731490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/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/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blipFill>
                <a:blip r:embed="rId38"/>
                <a:stretch>
                  <a:fillRect l="-60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61F7609E-745B-430A-8E14-C993ABB3A5E6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mrbartonmaths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65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76907"/>
                <a:ext cx="8150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5C50258-70AF-40C8-84ED-B39F5E29045C}"/>
              </a:ext>
            </a:extLst>
          </p:cNvPr>
          <p:cNvSpPr txBox="1"/>
          <p:nvPr/>
        </p:nvSpPr>
        <p:spPr>
          <a:xfrm>
            <a:off x="1242391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/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EA6946-499E-4D53-93B8-E067497B3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76907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/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3CE730-A208-4C2C-BDFB-111CBF900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6130"/>
                <a:ext cx="1000464" cy="584775"/>
              </a:xfrm>
              <a:prstGeom prst="rect">
                <a:avLst/>
              </a:prstGeom>
              <a:blipFill>
                <a:blip r:embed="rId5"/>
                <a:stretch>
                  <a:fillRect l="-1219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/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43B21-5318-47E9-942B-9798FB20E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1155472"/>
                <a:ext cx="81500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DBACC6-AD90-4B8B-B3FC-95F0D79CBFF0}"/>
              </a:ext>
            </a:extLst>
          </p:cNvPr>
          <p:cNvSpPr txBox="1"/>
          <p:nvPr/>
        </p:nvSpPr>
        <p:spPr>
          <a:xfrm>
            <a:off x="1242391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/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EC056-DC77-47AC-9417-0066A887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1155472"/>
                <a:ext cx="83816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/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9480D2-30C1-448D-8E21-C9F90EB8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1124695"/>
                <a:ext cx="1000464" cy="584775"/>
              </a:xfrm>
              <a:prstGeom prst="rect">
                <a:avLst/>
              </a:prstGeom>
              <a:blipFill>
                <a:blip r:embed="rId8"/>
                <a:stretch>
                  <a:fillRect l="-1220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/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E4A148-6D8F-4FAD-B652-EDB1BBF6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2681212"/>
                <a:ext cx="8150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83FA5C7-DDF3-4CF8-B52A-37F7C46C838A}"/>
              </a:ext>
            </a:extLst>
          </p:cNvPr>
          <p:cNvSpPr txBox="1"/>
          <p:nvPr/>
        </p:nvSpPr>
        <p:spPr>
          <a:xfrm>
            <a:off x="1242391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/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99798D-D03A-4029-99ED-FFA6CBED2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2681212"/>
                <a:ext cx="83816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/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3E90BAB-D8EB-4D09-8D79-ADD80595C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2650435"/>
                <a:ext cx="1361547" cy="584775"/>
              </a:xfrm>
              <a:prstGeom prst="rect">
                <a:avLst/>
              </a:prstGeom>
              <a:blipFill>
                <a:blip r:embed="rId10"/>
                <a:stretch>
                  <a:fillRect l="-672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/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B29D3EE-8B33-45B2-B1A2-43E5D7455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3459777"/>
                <a:ext cx="81500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6CB14E15-8536-4342-9CB3-634549198538}"/>
              </a:ext>
            </a:extLst>
          </p:cNvPr>
          <p:cNvSpPr txBox="1"/>
          <p:nvPr/>
        </p:nvSpPr>
        <p:spPr>
          <a:xfrm>
            <a:off x="1242391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/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9D862B9-6E35-4E2B-BFC7-A8EB7231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3459777"/>
                <a:ext cx="838163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/>
              <p:nvPr/>
            </p:nvSpPr>
            <p:spPr>
              <a:xfrm>
                <a:off x="2779681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E05E34-2D06-4D25-8CB1-166D89722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3429000"/>
                <a:ext cx="1214820" cy="584775"/>
              </a:xfrm>
              <a:prstGeom prst="rect">
                <a:avLst/>
              </a:prstGeom>
              <a:blipFill>
                <a:blip r:embed="rId13"/>
                <a:stretch>
                  <a:fillRect l="-4523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/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56175-7566-4064-96FB-1BB12E05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4985337"/>
                <a:ext cx="815008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D7C19F8-B6FD-4488-945B-853D8FDA4E88}"/>
              </a:ext>
            </a:extLst>
          </p:cNvPr>
          <p:cNvSpPr txBox="1"/>
          <p:nvPr/>
        </p:nvSpPr>
        <p:spPr>
          <a:xfrm>
            <a:off x="1242391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/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106CDAC-656C-4857-9A09-8640F9535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4985337"/>
                <a:ext cx="838163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/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56DADE-3F01-4B10-9EE1-F56FE9B2C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4954560"/>
                <a:ext cx="1265544" cy="584775"/>
              </a:xfrm>
              <a:prstGeom prst="rect">
                <a:avLst/>
              </a:prstGeom>
              <a:blipFill>
                <a:blip r:embed="rId16"/>
                <a:stretch>
                  <a:fillRect l="-1105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/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03FB6B-1F5E-4DCE-910D-A2112E1A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13" y="5763902"/>
                <a:ext cx="815008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5F9F57C-AB19-4C85-8F89-A81FEA292657}"/>
              </a:ext>
            </a:extLst>
          </p:cNvPr>
          <p:cNvSpPr txBox="1"/>
          <p:nvPr/>
        </p:nvSpPr>
        <p:spPr>
          <a:xfrm>
            <a:off x="1242391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/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386326-BCD8-491C-9455-A69A5630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20" y="5763902"/>
                <a:ext cx="83816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/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8CF25C9-872A-4288-A547-28BFE96C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0" y="5733125"/>
                <a:ext cx="1156215" cy="584775"/>
              </a:xfrm>
              <a:prstGeom prst="rect">
                <a:avLst/>
              </a:prstGeom>
              <a:blipFill>
                <a:blip r:embed="rId1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/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EDFAE81-84E6-4C52-881C-55B00857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76907"/>
                <a:ext cx="815008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B507071-0373-4614-B537-CAFC22C0E058}"/>
              </a:ext>
            </a:extLst>
          </p:cNvPr>
          <p:cNvSpPr txBox="1"/>
          <p:nvPr/>
        </p:nvSpPr>
        <p:spPr>
          <a:xfrm>
            <a:off x="5731490" y="34631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/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96733C-4F89-4EF6-BF90-EF3E59B88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76907"/>
                <a:ext cx="838163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/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63DE426-35E8-4E37-BAC7-DCF4B421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79" y="346130"/>
                <a:ext cx="1361547" cy="584775"/>
              </a:xfrm>
              <a:prstGeom prst="rect">
                <a:avLst/>
              </a:prstGeom>
              <a:blipFill>
                <a:blip r:embed="rId2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/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F8C1C57-FD8E-4204-BD4B-F8EF9E180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1155472"/>
                <a:ext cx="815008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E1526B9-3F04-4E3C-BFA2-11C7647FAD32}"/>
              </a:ext>
            </a:extLst>
          </p:cNvPr>
          <p:cNvSpPr txBox="1"/>
          <p:nvPr/>
        </p:nvSpPr>
        <p:spPr>
          <a:xfrm>
            <a:off x="5731490" y="112487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/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C12E3F-2C8A-4AE2-8AE6-0B3127E77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1155472"/>
                <a:ext cx="838163" cy="55399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/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DD55C2-0607-4868-A0FA-A1A4E0CD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1124695"/>
                <a:ext cx="1361546" cy="584775"/>
              </a:xfrm>
              <a:prstGeom prst="rect">
                <a:avLst/>
              </a:prstGeom>
              <a:blipFill>
                <a:blip r:embed="rId2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/>
              <p:nvPr/>
            </p:nvSpPr>
            <p:spPr>
              <a:xfrm>
                <a:off x="4797212" y="2681212"/>
                <a:ext cx="815008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−12</m:t>
                      </m:r>
                    </m:oMath>
                  </m:oMathPara>
                </a14:m>
                <a:endParaRPr kumimoji="0" lang="en-GB" sz="3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92CEB-57D8-4030-ABE0-AA04E6A9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2681212"/>
                <a:ext cx="81500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43255D8E-1FFF-4541-A8D0-48A3C095AAE6}"/>
              </a:ext>
            </a:extLst>
          </p:cNvPr>
          <p:cNvSpPr txBox="1"/>
          <p:nvPr/>
        </p:nvSpPr>
        <p:spPr>
          <a:xfrm>
            <a:off x="5731490" y="265061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/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B8A3FE-718C-40DD-AFBB-92F338C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2681212"/>
                <a:ext cx="838163" cy="55399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/>
              <p:nvPr/>
            </p:nvSpPr>
            <p:spPr>
              <a:xfrm>
                <a:off x="7268780" y="2650435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CE88AD8-A1CF-495A-8F86-C84FFF4E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2650435"/>
                <a:ext cx="1361546" cy="584775"/>
              </a:xfrm>
              <a:prstGeom prst="rect">
                <a:avLst/>
              </a:prstGeom>
              <a:blipFill>
                <a:blip r:embed="rId28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/>
              <p:nvPr/>
            </p:nvSpPr>
            <p:spPr>
              <a:xfrm>
                <a:off x="4797212" y="3459777"/>
                <a:ext cx="815008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−12</m:t>
                      </m:r>
                    </m:oMath>
                  </m:oMathPara>
                </a14:m>
                <a:endParaRPr kumimoji="0" lang="en-GB" sz="3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8EA7C90-35C3-4776-A8C6-05AB5F6D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3459777"/>
                <a:ext cx="815008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0D72593C-90E9-4930-A9C4-9D06634D220A}"/>
              </a:ext>
            </a:extLst>
          </p:cNvPr>
          <p:cNvSpPr txBox="1"/>
          <p:nvPr/>
        </p:nvSpPr>
        <p:spPr>
          <a:xfrm>
            <a:off x="5731490" y="342918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/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3A0675E-5512-4BA2-B31F-9897F270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3459777"/>
                <a:ext cx="838163" cy="55399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/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−9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9BEE3C8-1F37-45E8-A0E7-DDC327A4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3429000"/>
                <a:ext cx="1214820" cy="584775"/>
              </a:xfrm>
              <a:prstGeom prst="rect">
                <a:avLst/>
              </a:prstGeom>
              <a:blipFill>
                <a:blip r:embed="rId31"/>
                <a:stretch>
                  <a:fillRect l="-4000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/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F9827AC-F960-4B30-867D-3FF8BBEB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4985337"/>
                <a:ext cx="815008" cy="553998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5127B16F-B01C-4F37-B3BB-D7546CE3EF5E}"/>
              </a:ext>
            </a:extLst>
          </p:cNvPr>
          <p:cNvSpPr txBox="1"/>
          <p:nvPr/>
        </p:nvSpPr>
        <p:spPr>
          <a:xfrm>
            <a:off x="5731490" y="4954740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/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FF0A0E4-A31A-4D0E-8497-5357F55F6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4985337"/>
                <a:ext cx="838163" cy="55399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/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36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26B357-323F-4B68-A092-7697B4AD5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4954560"/>
                <a:ext cx="1361546" cy="584775"/>
              </a:xfrm>
              <a:prstGeom prst="rect">
                <a:avLst/>
              </a:prstGeom>
              <a:blipFill>
                <a:blip r:embed="rId34"/>
                <a:stretch>
                  <a:fillRect l="-669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/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8D7D0E0-FC0E-4CAB-9CD6-F0A6D0F6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12" y="5763902"/>
                <a:ext cx="815008" cy="55399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2D38D454-31CF-4F12-B8E1-BC651D550ECE}"/>
              </a:ext>
            </a:extLst>
          </p:cNvPr>
          <p:cNvSpPr txBox="1"/>
          <p:nvPr/>
        </p:nvSpPr>
        <p:spPr>
          <a:xfrm>
            <a:off x="5731490" y="5733305"/>
            <a:ext cx="52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/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DC8CA3D-619C-4F07-AF0C-95D8A18FE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19" y="5763902"/>
                <a:ext cx="838163" cy="55399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/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7D4FA1-81E5-45BA-A7C9-950D90530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780" y="5733125"/>
                <a:ext cx="1000464" cy="584775"/>
              </a:xfrm>
              <a:prstGeom prst="rect">
                <a:avLst/>
              </a:prstGeom>
              <a:blipFill>
                <a:blip r:embed="rId37"/>
                <a:stretch>
                  <a:fillRect l="-60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9F000B4-2BF6-445D-A6BD-B44D9ADE7535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mrbartonmaths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95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B25B92-88C5-A34B-9A44-E12C9A0851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3888" y="768349"/>
                <a:ext cx="7886700" cy="114174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b="0" dirty="0"/>
                  <a:t>Factorising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with </a:t>
                </a:r>
                <a:r>
                  <a:rPr lang="en-GB" dirty="0">
                    <a:solidFill>
                      <a:schemeClr val="accent6"/>
                    </a:solidFill>
                  </a:rPr>
                  <a:t>a</a:t>
                </a:r>
                <a:r>
                  <a:rPr lang="en-GB" dirty="0"/>
                  <a:t> not equal to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B25B92-88C5-A34B-9A44-E12C9A0851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888" y="768349"/>
                <a:ext cx="7886700" cy="1141745"/>
              </a:xfrm>
              <a:blipFill>
                <a:blip r:embed="rId3"/>
                <a:stretch>
                  <a:fillRect l="-2782" t="-21390" r="-3323" b="-24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207A2-18EE-0044-A2B2-0A17F84C4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71116"/>
            <a:ext cx="7886700" cy="1500187"/>
          </a:xfrm>
        </p:spPr>
        <p:txBody>
          <a:bodyPr/>
          <a:lstStyle/>
          <a:p>
            <a:r>
              <a:rPr lang="en-GB" dirty="0"/>
              <a:t>This now can be extended easily to ‘a’ not equal one because all the steps are known </a:t>
            </a:r>
          </a:p>
        </p:txBody>
      </p:sp>
    </p:spTree>
    <p:extLst>
      <p:ext uri="{BB962C8B-B14F-4D97-AF65-F5344CB8AC3E}">
        <p14:creationId xmlns:p14="http://schemas.microsoft.com/office/powerpoint/2010/main" val="240748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D3265-5404-3549-9DCA-B925CE62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335756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Five Steps with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C80352-AE35-6347-BBF0-44059BF92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1602"/>
                <a:ext cx="7886700" cy="366026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/>
                  <a:t>How to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EXAMPLE: 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GB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+ 6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Multiply </a:t>
                </a:r>
                <a:r>
                  <a:rPr lang="en-GB" dirty="0">
                    <a:solidFill>
                      <a:schemeClr val="accent6"/>
                    </a:solidFill>
                  </a:rPr>
                  <a:t>a (5) </a:t>
                </a:r>
                <a:r>
                  <a:rPr lang="en-GB" dirty="0"/>
                  <a:t>and </a:t>
                </a:r>
                <a:r>
                  <a:rPr lang="en-GB" dirty="0">
                    <a:solidFill>
                      <a:srgbClr val="FF0000"/>
                    </a:solidFill>
                  </a:rPr>
                  <a:t>c (6) </a:t>
                </a:r>
                <a:r>
                  <a:rPr lang="en-GB" dirty="0"/>
                  <a:t>(= 30) and then find 2 numbers that multiply to give 30 and add up to </a:t>
                </a:r>
                <a:r>
                  <a:rPr lang="en-GB" dirty="0">
                    <a:solidFill>
                      <a:schemeClr val="accent1"/>
                    </a:solidFill>
                  </a:rPr>
                  <a:t>b (13)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Re-write the expression using those numbers </a:t>
                </a:r>
                <a:r>
                  <a:rPr lang="en-GB" b="1" dirty="0"/>
                  <a:t>but keep the last number as before (i.e. 6 not 30)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Draw a 3 by 3 grid and fill in what you know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Find the Highest Common Factors (HCF) in each column and row and place them at the top of the columns and rows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GB" dirty="0"/>
                  <a:t>Copy out the column headings and row headings using brackets - that’s your answer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BC80352-AE35-6347-BBF0-44059BF92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1602"/>
                <a:ext cx="7886700" cy="3660269"/>
              </a:xfrm>
              <a:blipFill>
                <a:blip r:embed="rId2"/>
                <a:stretch>
                  <a:fillRect l="-643" t="-2768" r="-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00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48" y="708685"/>
            <a:ext cx="6182139" cy="1386864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double brackets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Step 5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89" y="30187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28475" y="22879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66731" y="24625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67862" y="24625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" y="29802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5" y="29729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60251" y="22661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4" y="30618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A6D5560-9C8B-D14C-B2D2-52BA2098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650845"/>
                  </p:ext>
                </p:extLst>
              </p:nvPr>
            </p:nvGraphicFramePr>
            <p:xfrm>
              <a:off x="3363012" y="4483100"/>
              <a:ext cx="2241210" cy="1373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45351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A6D5560-9C8B-D14C-B2D2-52BA2098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650845"/>
                  </p:ext>
                </p:extLst>
              </p:nvPr>
            </p:nvGraphicFramePr>
            <p:xfrm>
              <a:off x="3363012" y="4483100"/>
              <a:ext cx="2241210" cy="1373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45351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98333" t="-11429" r="-98333" b="-21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t="-105405" r="-2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98333" t="-105405" r="-98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201695" t="-10540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98333" t="-205405" r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843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122F-FBBF-AE4D-868E-FAA6FB89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Practicing 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1848-0922-6744-A29B-A2E5DF6F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 startAt="5"/>
            </a:pPr>
            <a:r>
              <a:rPr lang="en-GB" dirty="0"/>
              <a:t>Copy out the column headings and row headings using brackets - that’s your answer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3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72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398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944944-E635-41E3-8DA4-5CC8ADAB9CED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35C88A5-FA29-CD4F-92AB-1D05F7985D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620364"/>
                  </p:ext>
                </p:extLst>
              </p:nvPr>
            </p:nvGraphicFramePr>
            <p:xfrm>
              <a:off x="1035672" y="1124227"/>
              <a:ext cx="2241210" cy="1392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64124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35C88A5-FA29-CD4F-92AB-1D05F7985D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620364"/>
                  </p:ext>
                </p:extLst>
              </p:nvPr>
            </p:nvGraphicFramePr>
            <p:xfrm>
              <a:off x="1035672" y="1124227"/>
              <a:ext cx="2241210" cy="1392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64124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0000" t="-8108" r="-98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695" t="-108108" r="-2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0000" t="-108108" r="-98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3390" t="-10810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0000" t="-208108" r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73E7AE1-A705-DA4F-B532-58466957AF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612854"/>
                  </p:ext>
                </p:extLst>
              </p:nvPr>
            </p:nvGraphicFramePr>
            <p:xfrm>
              <a:off x="4847880" y="1124227"/>
              <a:ext cx="2241210" cy="1392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64124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73E7AE1-A705-DA4F-B532-58466957AF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612854"/>
                  </p:ext>
                </p:extLst>
              </p:nvPr>
            </p:nvGraphicFramePr>
            <p:xfrm>
              <a:off x="4847880" y="1124227"/>
              <a:ext cx="2241210" cy="1392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7070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47070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64124"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98333" t="-8108" r="-98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t="-108108" r="-20169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98333" t="-108108" r="-98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1695" t="-10810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64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10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98333" t="-208108" r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20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1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90BF-3536-BC41-A374-D1CA5C61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84" y="0"/>
            <a:ext cx="7886700" cy="1325563"/>
          </a:xfrm>
        </p:spPr>
        <p:txBody>
          <a:bodyPr/>
          <a:lstStyle/>
          <a:p>
            <a:r>
              <a:rPr lang="en-GB" u="sng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44C21A5-E5ED-5C4E-9543-8D1EFD4ED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38003"/>
                  </p:ext>
                </p:extLst>
              </p:nvPr>
            </p:nvGraphicFramePr>
            <p:xfrm>
              <a:off x="90667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44C21A5-E5ED-5C4E-9543-8D1EFD4ED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9738003"/>
                  </p:ext>
                </p:extLst>
              </p:nvPr>
            </p:nvGraphicFramePr>
            <p:xfrm>
              <a:off x="90667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3333" t="-9375" r="-101667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639" t="-112903" r="-198361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3333" t="-112903" r="-101667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0000" t="-112903" b="-1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03333" t="-206250" r="-10166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00000" t="-20625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EC4FE46-57BA-A145-BFC3-9F647E6DE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048632"/>
                  </p:ext>
                </p:extLst>
              </p:nvPr>
            </p:nvGraphicFramePr>
            <p:xfrm>
              <a:off x="354439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DEC4FE46-57BA-A145-BFC3-9F647E6DEE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048632"/>
                  </p:ext>
                </p:extLst>
              </p:nvPr>
            </p:nvGraphicFramePr>
            <p:xfrm>
              <a:off x="354439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3333" t="-9375" r="-101667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639" t="-112903" r="-198361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3333" t="-112903" r="-101667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0000" t="-112903" b="-1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03333" t="-206250" r="-10166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00000" t="-20625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1091811-C5F0-454A-9997-9D6D56EE4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98166"/>
                  </p:ext>
                </p:extLst>
              </p:nvPr>
            </p:nvGraphicFramePr>
            <p:xfrm>
              <a:off x="618211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51091811-C5F0-454A-9997-9D6D56EE4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598166"/>
                  </p:ext>
                </p:extLst>
              </p:nvPr>
            </p:nvGraphicFramePr>
            <p:xfrm>
              <a:off x="6182110" y="3205590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1667" t="-9375" r="-103333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t="-112903" r="-200000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1667" t="-112903" r="-103333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98361" t="-112903" r="-1639" b="-1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01667" t="-206250" r="-10333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98361" t="-206250" r="-1639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F44A805-4DE0-4B4A-9BAE-0EFB25A2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453121"/>
                  </p:ext>
                </p:extLst>
              </p:nvPr>
            </p:nvGraphicFramePr>
            <p:xfrm>
              <a:off x="906670" y="484722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0F44A805-4DE0-4B4A-9BAE-0EFB25A2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453121"/>
                  </p:ext>
                </p:extLst>
              </p:nvPr>
            </p:nvGraphicFramePr>
            <p:xfrm>
              <a:off x="906670" y="484722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3333" t="-9375" r="-101667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639" t="-109375" r="-198361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3333" t="-109375" r="-101667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0000" t="-109375" b="-1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3333" t="-209375" r="-10166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0000" t="-20937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6583CA-214F-6041-B45C-63DEBC8FF594}"/>
                  </a:ext>
                </a:extLst>
              </p:cNvPr>
              <p:cNvSpPr/>
              <p:nvPr/>
            </p:nvSpPr>
            <p:spPr>
              <a:xfrm>
                <a:off x="1191644" y="2651126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6583CA-214F-6041-B45C-63DEBC8FF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44" y="2651126"/>
                <a:ext cx="1517595" cy="338554"/>
              </a:xfrm>
              <a:prstGeom prst="rect">
                <a:avLst/>
              </a:prstGeom>
              <a:blipFill>
                <a:blip r:embed="rId6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D2695C-06AE-424E-B639-4FB658DB556E}"/>
                  </a:ext>
                </a:extLst>
              </p:cNvPr>
              <p:cNvSpPr/>
              <p:nvPr/>
            </p:nvSpPr>
            <p:spPr>
              <a:xfrm>
                <a:off x="3935279" y="2651126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D2695C-06AE-424E-B639-4FB658DB5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279" y="2651126"/>
                <a:ext cx="1517595" cy="338554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5E37220-0ADB-3C49-9A07-C2CD3AFE6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349194"/>
                  </p:ext>
                </p:extLst>
              </p:nvPr>
            </p:nvGraphicFramePr>
            <p:xfrm>
              <a:off x="6234011" y="135985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45E37220-0ADB-3C49-9A07-C2CD3AFE66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349194"/>
                  </p:ext>
                </p:extLst>
              </p:nvPr>
            </p:nvGraphicFramePr>
            <p:xfrm>
              <a:off x="6234011" y="135985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1667" t="-9375" r="-101667" b="-2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t="-112903" r="-198361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1667" t="-112903" r="-10166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98361" t="-112903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1667" t="-206250" r="-10166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98361" t="-206250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50F65A20-5464-5045-BF35-998864912C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673062"/>
                  </p:ext>
                </p:extLst>
              </p:nvPr>
            </p:nvGraphicFramePr>
            <p:xfrm>
              <a:off x="3570340" y="135985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50F65A20-5464-5045-BF35-998864912C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3673062"/>
                  </p:ext>
                </p:extLst>
              </p:nvPr>
            </p:nvGraphicFramePr>
            <p:xfrm>
              <a:off x="3570340" y="1359857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03333" t="-9375" r="-101667" b="-2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639" t="-112903" r="-198361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03333" t="-112903" r="-101667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00000" t="-112903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103333" t="-206250" r="-10166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9"/>
                          <a:stretch>
                            <a:fillRect l="-200000" t="-206250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0B1680-B9EB-9A4D-AD9E-112E56EF3148}"/>
                  </a:ext>
                </a:extLst>
              </p:cNvPr>
              <p:cNvSpPr/>
              <p:nvPr/>
            </p:nvSpPr>
            <p:spPr>
              <a:xfrm>
                <a:off x="6678914" y="2609666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−7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0B1680-B9EB-9A4D-AD9E-112E56EF3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914" y="2609666"/>
                <a:ext cx="1517595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9E32AB-84D3-FB47-A128-D22D90A08A80}"/>
                  </a:ext>
                </a:extLst>
              </p:cNvPr>
              <p:cNvSpPr/>
              <p:nvPr/>
            </p:nvSpPr>
            <p:spPr>
              <a:xfrm>
                <a:off x="1297559" y="4404858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9E32AB-84D3-FB47-A128-D22D90A0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59" y="4404858"/>
                <a:ext cx="1517595" cy="338554"/>
              </a:xfrm>
              <a:prstGeom prst="rect">
                <a:avLst/>
              </a:prstGeom>
              <a:blipFill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4D444B-CD5C-D341-8429-233D0A425147}"/>
                  </a:ext>
                </a:extLst>
              </p:cNvPr>
              <p:cNvSpPr/>
              <p:nvPr/>
            </p:nvSpPr>
            <p:spPr>
              <a:xfrm>
                <a:off x="3961229" y="4439152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−7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4D444B-CD5C-D341-8429-233D0A425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29" y="4439152"/>
                <a:ext cx="1517595" cy="338554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49775C-B1F6-8847-BC0C-6CFD7E943540}"/>
                  </a:ext>
                </a:extLst>
              </p:cNvPr>
              <p:cNvSpPr/>
              <p:nvPr/>
            </p:nvSpPr>
            <p:spPr>
              <a:xfrm>
                <a:off x="6824831" y="4422534"/>
                <a:ext cx="10139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49775C-B1F6-8847-BC0C-6CFD7E943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31" y="4422534"/>
                <a:ext cx="1013932" cy="338554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BAB6EA-E9FD-B14C-9049-2FCBA4357729}"/>
                  </a:ext>
                </a:extLst>
              </p:cNvPr>
              <p:cNvSpPr/>
              <p:nvPr/>
            </p:nvSpPr>
            <p:spPr>
              <a:xfrm>
                <a:off x="1549390" y="6102041"/>
                <a:ext cx="10139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+7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BAB6EA-E9FD-B14C-9049-2FCBA4357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90" y="6102041"/>
                <a:ext cx="1013932" cy="338554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D2AD9EF9-DDF1-C640-8C24-10E1B925E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092625"/>
                  </p:ext>
                </p:extLst>
              </p:nvPr>
            </p:nvGraphicFramePr>
            <p:xfrm>
              <a:off x="3570340" y="4826299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D2AD9EF9-DDF1-C640-8C24-10E1B925EB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9092625"/>
                  </p:ext>
                </p:extLst>
              </p:nvPr>
            </p:nvGraphicFramePr>
            <p:xfrm>
              <a:off x="3570340" y="4826299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03333" t="-12500" r="-101667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639" t="-116129" r="-198361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03333" t="-116129" r="-101667" b="-1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200000" t="-116129" b="-1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-7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103333" t="-209375" r="-10166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5"/>
                          <a:stretch>
                            <a:fillRect l="-200000" t="-209375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60F984-1F89-614A-8718-60C9E1B8DA49}"/>
                  </a:ext>
                </a:extLst>
              </p:cNvPr>
              <p:cNvSpPr/>
              <p:nvPr/>
            </p:nvSpPr>
            <p:spPr>
              <a:xfrm>
                <a:off x="3961229" y="6048469"/>
                <a:ext cx="1517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+7)(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−7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60F984-1F89-614A-8718-60C9E1B8D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29" y="6048469"/>
                <a:ext cx="1517595" cy="338554"/>
              </a:xfrm>
              <a:prstGeom prst="rect">
                <a:avLst/>
              </a:prstGeom>
              <a:blipFill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3FCC85D-5E72-AE4C-B284-6B995B6899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780363"/>
                  </p:ext>
                </p:extLst>
              </p:nvPr>
            </p:nvGraphicFramePr>
            <p:xfrm>
              <a:off x="906670" y="1381109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13FCC85D-5E72-AE4C-B284-6B995B6899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7780363"/>
                  </p:ext>
                </p:extLst>
              </p:nvPr>
            </p:nvGraphicFramePr>
            <p:xfrm>
              <a:off x="906670" y="1381109"/>
              <a:ext cx="2299374" cy="11992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6458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66458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 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103333" t="-9375" r="-101667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3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1639" t="-109375" r="-198361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103333" t="-109375" r="-101667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200000" t="-109375" b="-1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3997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7</a:t>
                          </a: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103333" t="-209375" r="-10166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17"/>
                          <a:stretch>
                            <a:fillRect l="-200000" t="-20937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59C3D61-917C-D544-800D-BD8D9236C8A6}"/>
              </a:ext>
            </a:extLst>
          </p:cNvPr>
          <p:cNvSpPr txBox="1"/>
          <p:nvPr/>
        </p:nvSpPr>
        <p:spPr>
          <a:xfrm>
            <a:off x="7231118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@ashtonC94</a:t>
            </a:r>
          </a:p>
        </p:txBody>
      </p:sp>
    </p:spTree>
    <p:extLst>
      <p:ext uri="{BB962C8B-B14F-4D97-AF65-F5344CB8AC3E}">
        <p14:creationId xmlns:p14="http://schemas.microsoft.com/office/powerpoint/2010/main" val="35479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EB-F45C-4041-AC68-4037D512E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76" y="708685"/>
            <a:ext cx="7915808" cy="138686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Factorising into double brackets</a:t>
            </a:r>
            <a:br>
              <a:rPr lang="en-GB" sz="4400" b="1" dirty="0">
                <a:solidFill>
                  <a:schemeClr val="bg1"/>
                </a:solidFill>
              </a:rPr>
            </a:br>
            <a:r>
              <a:rPr lang="en-GB" sz="4400" b="1" dirty="0">
                <a:solidFill>
                  <a:schemeClr val="bg1"/>
                </a:solidFill>
              </a:rPr>
              <a:t>Step 4 and 5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DB9031-E283-42AE-8AB1-E4698CE3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89" y="3018763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8B4450-FA42-4E6C-85FF-547FED49AD1C}"/>
              </a:ext>
            </a:extLst>
          </p:cNvPr>
          <p:cNvSpPr txBox="1">
            <a:spLocks/>
          </p:cNvSpPr>
          <p:nvPr/>
        </p:nvSpPr>
        <p:spPr>
          <a:xfrm>
            <a:off x="628475" y="2287982"/>
            <a:ext cx="1129900" cy="742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41C9B5-107A-4237-A699-B03FDE924B02}"/>
              </a:ext>
            </a:extLst>
          </p:cNvPr>
          <p:cNvSpPr txBox="1">
            <a:spLocks/>
          </p:cNvSpPr>
          <p:nvPr/>
        </p:nvSpPr>
        <p:spPr>
          <a:xfrm>
            <a:off x="2666731" y="2462556"/>
            <a:ext cx="1292775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EF6F7E-60A8-4269-B56D-EA7FDB31BFB9}"/>
              </a:ext>
            </a:extLst>
          </p:cNvPr>
          <p:cNvSpPr txBox="1">
            <a:spLocks/>
          </p:cNvSpPr>
          <p:nvPr/>
        </p:nvSpPr>
        <p:spPr>
          <a:xfrm>
            <a:off x="4867862" y="2462556"/>
            <a:ext cx="1384033" cy="393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AE33AA-B4D9-4F9C-9E3E-C1CC5FF19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9" y="2980245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3F8E7C-4AA3-4B5E-BD37-56B6034A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5" y="2972975"/>
            <a:ext cx="914400" cy="9144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9A4E36-4EB9-4BD0-B817-7F8AFF917375}"/>
              </a:ext>
            </a:extLst>
          </p:cNvPr>
          <p:cNvSpPr txBox="1">
            <a:spLocks/>
          </p:cNvSpPr>
          <p:nvPr/>
        </p:nvSpPr>
        <p:spPr>
          <a:xfrm>
            <a:off x="7160251" y="2266172"/>
            <a:ext cx="1384033" cy="786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1B7783-623F-41B2-9FCC-FB3BFE8C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54" y="3061872"/>
            <a:ext cx="1621437" cy="7862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44E449-DC1A-4D44-8D31-66FA7BF3F950}"/>
              </a:ext>
            </a:extLst>
          </p:cNvPr>
          <p:cNvSpPr txBox="1"/>
          <p:nvPr/>
        </p:nvSpPr>
        <p:spPr>
          <a:xfrm rot="16200000">
            <a:off x="-412810" y="6075856"/>
            <a:ext cx="1194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46F7BA0-01DB-9A41-B598-48F192EDF2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770972"/>
                  </p:ext>
                </p:extLst>
              </p:nvPr>
            </p:nvGraphicFramePr>
            <p:xfrm>
              <a:off x="3388460" y="4559300"/>
              <a:ext cx="2171418" cy="1320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84413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46F7BA0-01DB-9A41-B598-48F192EDF2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770972"/>
                  </p:ext>
                </p:extLst>
              </p:nvPr>
            </p:nvGraphicFramePr>
            <p:xfrm>
              <a:off x="3388460" y="4559300"/>
              <a:ext cx="2171418" cy="13208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3806">
                      <a:extLst>
                        <a:ext uri="{9D8B030D-6E8A-4147-A177-3AD203B41FA5}">
                          <a16:colId xmlns:a16="http://schemas.microsoft.com/office/drawing/2014/main" val="208860631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1380783926"/>
                        </a:ext>
                      </a:extLst>
                    </a:gridCol>
                    <a:gridCol w="723806">
                      <a:extLst>
                        <a:ext uri="{9D8B030D-6E8A-4147-A177-3AD203B41FA5}">
                          <a16:colId xmlns:a16="http://schemas.microsoft.com/office/drawing/2014/main" val="2155761873"/>
                        </a:ext>
                      </a:extLst>
                    </a:gridCol>
                  </a:tblGrid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614758"/>
                      </a:ext>
                    </a:extLst>
                  </a:tr>
                  <a:tr h="418194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103030" r="-100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203509" t="-103030" r="-1754" b="-1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193961"/>
                      </a:ext>
                    </a:extLst>
                  </a:tr>
                  <a:tr h="484413">
                    <a:tc>
                      <a:txBody>
                        <a:bodyPr/>
                        <a:lstStyle/>
                        <a:p>
                          <a:endParaRPr lang="en-GB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100000" t="-17179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12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67365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6385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1664</Words>
  <Application>Microsoft Office PowerPoint</Application>
  <PresentationFormat>On-screen Show (4:3)</PresentationFormat>
  <Paragraphs>563</Paragraphs>
  <Slides>22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Factorising into double brackets:  The 5 step grid method </vt:lpstr>
      <vt:lpstr>Five Steps with example</vt:lpstr>
      <vt:lpstr>Factorising 〖ax〗^2+bx +c with a not equal to 1</vt:lpstr>
      <vt:lpstr>Five Steps with example </vt:lpstr>
      <vt:lpstr>Factorising into double brackets Step 5 </vt:lpstr>
      <vt:lpstr>Practicing step 5</vt:lpstr>
      <vt:lpstr>PowerPoint Presentation</vt:lpstr>
      <vt:lpstr>Questions</vt:lpstr>
      <vt:lpstr>Factorising into double brackets Step 4 and 5 </vt:lpstr>
      <vt:lpstr>Practicing step 4 and 5</vt:lpstr>
      <vt:lpstr>PowerPoint Presentation</vt:lpstr>
      <vt:lpstr>PowerPoint Presentation</vt:lpstr>
      <vt:lpstr>Factorising into double brackets Step 3,4 and 5 </vt:lpstr>
      <vt:lpstr>Practicing steps 3, 4 and 5</vt:lpstr>
      <vt:lpstr>PowerPoint Presentation</vt:lpstr>
      <vt:lpstr>Questions</vt:lpstr>
      <vt:lpstr>Factorising into double brackets  Step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Craig Barton</cp:lastModifiedBy>
  <cp:revision>86</cp:revision>
  <dcterms:created xsi:type="dcterms:W3CDTF">2018-01-26T08:52:52Z</dcterms:created>
  <dcterms:modified xsi:type="dcterms:W3CDTF">2018-09-30T08:18:42Z</dcterms:modified>
</cp:coreProperties>
</file>