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79" r:id="rId3"/>
    <p:sldId id="274" r:id="rId4"/>
    <p:sldId id="277" r:id="rId5"/>
    <p:sldId id="276" r:id="rId6"/>
    <p:sldId id="280" r:id="rId7"/>
    <p:sldId id="273" r:id="rId8"/>
    <p:sldId id="278" r:id="rId9"/>
    <p:sldId id="270" r:id="rId10"/>
    <p:sldId id="275" r:id="rId11"/>
    <p:sldId id="261" r:id="rId12"/>
    <p:sldId id="272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50CFE-EB8F-41DB-AEE7-47BC21E88AA4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7F863-747E-45B7-87CF-E5ADC47F8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18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C46F-FC8C-40BE-A048-AA8E9F427348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E962-84BC-482B-9BC0-1A5912AF6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45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C46F-FC8C-40BE-A048-AA8E9F427348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E962-84BC-482B-9BC0-1A5912AF6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35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C46F-FC8C-40BE-A048-AA8E9F427348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E962-84BC-482B-9BC0-1A5912AF6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3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C46F-FC8C-40BE-A048-AA8E9F427348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E962-84BC-482B-9BC0-1A5912AF6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13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C46F-FC8C-40BE-A048-AA8E9F427348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E962-84BC-482B-9BC0-1A5912AF6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C46F-FC8C-40BE-A048-AA8E9F427348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E962-84BC-482B-9BC0-1A5912AF6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47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C46F-FC8C-40BE-A048-AA8E9F427348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E962-84BC-482B-9BC0-1A5912AF6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03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C46F-FC8C-40BE-A048-AA8E9F427348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E962-84BC-482B-9BC0-1A5912AF6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4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C46F-FC8C-40BE-A048-AA8E9F427348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E962-84BC-482B-9BC0-1A5912AF6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86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C46F-FC8C-40BE-A048-AA8E9F427348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E962-84BC-482B-9BC0-1A5912AF6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32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C46F-FC8C-40BE-A048-AA8E9F427348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E962-84BC-482B-9BC0-1A5912AF6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06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0C46F-FC8C-40BE-A048-AA8E9F427348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1E962-84BC-482B-9BC0-1A5912AF6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7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0"/>
            <a:ext cx="12192000" cy="6857999"/>
            <a:chOff x="108812175" y="108806550"/>
            <a:chExt cx="2743200" cy="2743200"/>
          </a:xfrm>
        </p:grpSpPr>
        <p:sp>
          <p:nvSpPr>
            <p:cNvPr id="5" name="Rectangle 21" hidden="1"/>
            <p:cNvSpPr>
              <a:spLocks noChangeArrowheads="1"/>
            </p:cNvSpPr>
            <p:nvPr/>
          </p:nvSpPr>
          <p:spPr bwMode="auto">
            <a:xfrm>
              <a:off x="108812175" y="108806550"/>
              <a:ext cx="2743200" cy="274320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108812175" y="108806550"/>
              <a:ext cx="2743200" cy="2743200"/>
              <a:chOff x="108812175" y="108806550"/>
              <a:chExt cx="2743200" cy="2743200"/>
            </a:xfrm>
          </p:grpSpPr>
          <p:sp>
            <p:nvSpPr>
              <p:cNvPr id="7" name="Rectangle 23"/>
              <p:cNvSpPr>
                <a:spLocks noChangeArrowheads="1"/>
              </p:cNvSpPr>
              <p:nvPr/>
            </p:nvSpPr>
            <p:spPr bwMode="auto">
              <a:xfrm>
                <a:off x="108812175" y="108806550"/>
                <a:ext cx="2743200" cy="2743200"/>
              </a:xfrm>
              <a:prstGeom prst="rect">
                <a:avLst/>
              </a:prstGeom>
              <a:noFill/>
              <a:ln w="76200" algn="ctr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08869325" y="108875466"/>
                <a:ext cx="2628900" cy="2605368"/>
              </a:xfrm>
              <a:prstGeom prst="rect">
                <a:avLst/>
              </a:prstGeom>
              <a:noFill/>
              <a:ln w="762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cxnSp>
        <p:nvCxnSpPr>
          <p:cNvPr id="9" name="Straight Connector 8"/>
          <p:cNvCxnSpPr/>
          <p:nvPr/>
        </p:nvCxnSpPr>
        <p:spPr>
          <a:xfrm>
            <a:off x="1968560" y="1066149"/>
            <a:ext cx="70567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454605" y="528274"/>
            <a:ext cx="57272" cy="5633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69154" y="395229"/>
            <a:ext cx="2591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Candy Buzz BTN" panose="020F0504010107060306" pitchFamily="34" charset="0"/>
              </a:rPr>
              <a:t>Worked example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83948" y="481374"/>
            <a:ext cx="1573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Candy Buzz BTN" panose="020F0504010107060306" pitchFamily="34" charset="0"/>
              </a:rPr>
              <a:t>Your Turn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83" y="2048342"/>
            <a:ext cx="4210050" cy="27527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675" y="2119700"/>
            <a:ext cx="4210050" cy="275272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164286" y="2192094"/>
            <a:ext cx="861058" cy="366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056004" y="2154394"/>
            <a:ext cx="151529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>
                <a:latin typeface="Candy Round BTN" panose="020F0604020102040306" pitchFamily="34" charset="0"/>
              </a:rPr>
              <a:t>(18 pupils)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8008" y="1094235"/>
            <a:ext cx="38181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students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chose each subject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38877" y="1126970"/>
            <a:ext cx="38181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students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chose each subject</a:t>
            </a:r>
          </a:p>
        </p:txBody>
      </p:sp>
    </p:spTree>
    <p:extLst>
      <p:ext uri="{BB962C8B-B14F-4D97-AF65-F5344CB8AC3E}">
        <p14:creationId xmlns:p14="http://schemas.microsoft.com/office/powerpoint/2010/main" val="2237920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0" y="0"/>
            <a:ext cx="12192000" cy="6857999"/>
            <a:chOff x="108812175" y="108806550"/>
            <a:chExt cx="2743200" cy="2743200"/>
          </a:xfrm>
        </p:grpSpPr>
        <p:sp>
          <p:nvSpPr>
            <p:cNvPr id="21" name="Rectangle 21" hidden="1"/>
            <p:cNvSpPr>
              <a:spLocks noChangeArrowheads="1"/>
            </p:cNvSpPr>
            <p:nvPr/>
          </p:nvSpPr>
          <p:spPr bwMode="auto">
            <a:xfrm>
              <a:off x="108812175" y="108806550"/>
              <a:ext cx="2743200" cy="274320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108812175" y="108806550"/>
              <a:ext cx="2743200" cy="2743200"/>
              <a:chOff x="108812175" y="108806550"/>
              <a:chExt cx="2743200" cy="2743200"/>
            </a:xfrm>
          </p:grpSpPr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108812175" y="108806550"/>
                <a:ext cx="2743200" cy="2743200"/>
              </a:xfrm>
              <a:prstGeom prst="rect">
                <a:avLst/>
              </a:prstGeom>
              <a:noFill/>
              <a:ln w="76200" algn="ctr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108869325" y="108875466"/>
                <a:ext cx="2628900" cy="2605368"/>
              </a:xfrm>
              <a:prstGeom prst="rect">
                <a:avLst/>
              </a:prstGeom>
              <a:noFill/>
              <a:ln w="762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9733"/>
          <a:stretch/>
        </p:blipFill>
        <p:spPr>
          <a:xfrm>
            <a:off x="380047" y="1162759"/>
            <a:ext cx="3487821" cy="23903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r="19733"/>
          <a:stretch/>
        </p:blipFill>
        <p:spPr>
          <a:xfrm>
            <a:off x="4264070" y="1321773"/>
            <a:ext cx="3487821" cy="23903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r="19733"/>
          <a:stretch/>
        </p:blipFill>
        <p:spPr>
          <a:xfrm>
            <a:off x="8148093" y="1321773"/>
            <a:ext cx="3487821" cy="239033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06917" y="3608735"/>
            <a:ext cx="288995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students chose each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Pizza, if 12 people like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margarita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35750" y="3756525"/>
            <a:ext cx="294285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students chose each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Pizza, if 24 people like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margarita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26501" y="3756525"/>
            <a:ext cx="288995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students chose each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Pizza, if 6 people like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margarita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99954" y="1541417"/>
            <a:ext cx="967914" cy="19071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783977" y="1677058"/>
            <a:ext cx="967914" cy="19071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684230" y="1689634"/>
            <a:ext cx="967914" cy="19071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06917" y="344359"/>
            <a:ext cx="7134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  <a:latin typeface="Candy Buzz BTN" panose="020F0504010107060306" pitchFamily="34" charset="0"/>
              </a:rPr>
              <a:t>Intelligent Practise Task - </a:t>
            </a:r>
            <a:r>
              <a:rPr lang="en-GB" sz="3600" b="1" dirty="0">
                <a:solidFill>
                  <a:srgbClr val="FF0000"/>
                </a:solidFill>
                <a:latin typeface="Candy Buzz BTN" panose="020F0504010107060306" pitchFamily="34" charset="0"/>
              </a:rPr>
              <a:t>Answers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22941" y="1509602"/>
            <a:ext cx="7306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16</a:t>
            </a:r>
          </a:p>
          <a:p>
            <a:r>
              <a:rPr lang="en-GB" sz="2000" dirty="0"/>
              <a:t>6</a:t>
            </a:r>
          </a:p>
          <a:p>
            <a:r>
              <a:rPr lang="en-GB" sz="2000" dirty="0"/>
              <a:t>12</a:t>
            </a:r>
          </a:p>
          <a:p>
            <a:r>
              <a:rPr lang="en-GB" sz="2000" dirty="0"/>
              <a:t>6</a:t>
            </a:r>
          </a:p>
          <a:p>
            <a:r>
              <a:rPr lang="en-GB" sz="2000" dirty="0"/>
              <a:t>8</a:t>
            </a:r>
          </a:p>
          <a:p>
            <a:r>
              <a:rPr lang="en-GB" sz="2000" dirty="0"/>
              <a:t>24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47960" y="1673726"/>
            <a:ext cx="7306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32</a:t>
            </a:r>
          </a:p>
          <a:p>
            <a:r>
              <a:rPr lang="en-GB" sz="2000" dirty="0"/>
              <a:t>12</a:t>
            </a:r>
          </a:p>
          <a:p>
            <a:r>
              <a:rPr lang="en-GB" sz="2000" dirty="0"/>
              <a:t>24</a:t>
            </a:r>
          </a:p>
          <a:p>
            <a:r>
              <a:rPr lang="en-GB" sz="2000" dirty="0"/>
              <a:t>12</a:t>
            </a:r>
          </a:p>
          <a:p>
            <a:r>
              <a:rPr lang="en-GB" sz="2000" dirty="0"/>
              <a:t>16</a:t>
            </a:r>
          </a:p>
          <a:p>
            <a:r>
              <a:rPr lang="en-GB" sz="2000" dirty="0"/>
              <a:t>48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707217" y="1639648"/>
            <a:ext cx="7306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8</a:t>
            </a:r>
          </a:p>
          <a:p>
            <a:r>
              <a:rPr lang="en-GB" sz="2000" dirty="0"/>
              <a:t>3</a:t>
            </a:r>
          </a:p>
          <a:p>
            <a:r>
              <a:rPr lang="en-GB" sz="2000" dirty="0"/>
              <a:t>6</a:t>
            </a:r>
          </a:p>
          <a:p>
            <a:r>
              <a:rPr lang="en-GB" sz="2000" dirty="0"/>
              <a:t>3</a:t>
            </a:r>
          </a:p>
          <a:p>
            <a:r>
              <a:rPr lang="en-GB" sz="2000" dirty="0"/>
              <a:t>4</a:t>
            </a:r>
          </a:p>
          <a:p>
            <a:r>
              <a:rPr lang="en-GB" sz="20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976634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0"/>
            <a:ext cx="12192000" cy="6857999"/>
            <a:chOff x="108812175" y="108806550"/>
            <a:chExt cx="2743200" cy="2743200"/>
          </a:xfrm>
        </p:grpSpPr>
        <p:sp>
          <p:nvSpPr>
            <p:cNvPr id="5" name="Rectangle 21" hidden="1"/>
            <p:cNvSpPr>
              <a:spLocks noChangeArrowheads="1"/>
            </p:cNvSpPr>
            <p:nvPr/>
          </p:nvSpPr>
          <p:spPr bwMode="auto">
            <a:xfrm>
              <a:off x="108812175" y="108806550"/>
              <a:ext cx="2743200" cy="274320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108812175" y="108806550"/>
              <a:ext cx="2743200" cy="2743200"/>
              <a:chOff x="108812175" y="108806550"/>
              <a:chExt cx="2743200" cy="2743200"/>
            </a:xfrm>
          </p:grpSpPr>
          <p:sp>
            <p:nvSpPr>
              <p:cNvPr id="7" name="Rectangle 23"/>
              <p:cNvSpPr>
                <a:spLocks noChangeArrowheads="1"/>
              </p:cNvSpPr>
              <p:nvPr/>
            </p:nvSpPr>
            <p:spPr bwMode="auto">
              <a:xfrm>
                <a:off x="108812175" y="108806550"/>
                <a:ext cx="2743200" cy="2743200"/>
              </a:xfrm>
              <a:prstGeom prst="rect">
                <a:avLst/>
              </a:prstGeom>
              <a:noFill/>
              <a:ln w="76200" algn="ctr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08869325" y="108875466"/>
                <a:ext cx="2628900" cy="2605368"/>
              </a:xfrm>
              <a:prstGeom prst="rect">
                <a:avLst/>
              </a:prstGeom>
              <a:noFill/>
              <a:ln w="762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791808" y="473781"/>
            <a:ext cx="5791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002060"/>
                </a:solidFill>
                <a:latin typeface="Candy Buzz BTN" panose="020F0504010107060306" pitchFamily="34" charset="0"/>
              </a:rPr>
              <a:t>Expert Task: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431" y="1123406"/>
            <a:ext cx="8891799" cy="458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769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0"/>
            <a:ext cx="12192000" cy="6857999"/>
            <a:chOff x="108812175" y="108806550"/>
            <a:chExt cx="2743200" cy="2743200"/>
          </a:xfrm>
        </p:grpSpPr>
        <p:sp>
          <p:nvSpPr>
            <p:cNvPr id="5" name="Rectangle 21" hidden="1"/>
            <p:cNvSpPr>
              <a:spLocks noChangeArrowheads="1"/>
            </p:cNvSpPr>
            <p:nvPr/>
          </p:nvSpPr>
          <p:spPr bwMode="auto">
            <a:xfrm>
              <a:off x="108812175" y="108806550"/>
              <a:ext cx="2743200" cy="274320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108812175" y="108806550"/>
              <a:ext cx="2743200" cy="2743200"/>
              <a:chOff x="108812175" y="108806550"/>
              <a:chExt cx="2743200" cy="2743200"/>
            </a:xfrm>
          </p:grpSpPr>
          <p:sp>
            <p:nvSpPr>
              <p:cNvPr id="7" name="Rectangle 23"/>
              <p:cNvSpPr>
                <a:spLocks noChangeArrowheads="1"/>
              </p:cNvSpPr>
              <p:nvPr/>
            </p:nvSpPr>
            <p:spPr bwMode="auto">
              <a:xfrm>
                <a:off x="108812175" y="108806550"/>
                <a:ext cx="2743200" cy="2743200"/>
              </a:xfrm>
              <a:prstGeom prst="rect">
                <a:avLst/>
              </a:prstGeom>
              <a:noFill/>
              <a:ln w="76200" algn="ctr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08869325" y="108875466"/>
                <a:ext cx="2628900" cy="2605368"/>
              </a:xfrm>
              <a:prstGeom prst="rect">
                <a:avLst/>
              </a:prstGeom>
              <a:noFill/>
              <a:ln w="762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791808" y="473781"/>
            <a:ext cx="5791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002060"/>
                </a:solidFill>
                <a:latin typeface="Candy Buzz BTN" panose="020F0504010107060306" pitchFamily="34" charset="0"/>
              </a:rPr>
              <a:t>Expert Task:</a:t>
            </a:r>
          </a:p>
        </p:txBody>
      </p:sp>
      <p:pic>
        <p:nvPicPr>
          <p:cNvPr id="10" name="Picture 9"/>
          <p:cNvPicPr/>
          <p:nvPr/>
        </p:nvPicPr>
        <p:blipFill rotWithShape="1">
          <a:blip r:embed="rId2">
            <a:clrChange>
              <a:clrFrom>
                <a:srgbClr val="FFFCD2"/>
              </a:clrFrom>
              <a:clrTo>
                <a:srgbClr val="FFFCD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" t="8788" b="15677"/>
          <a:stretch/>
        </p:blipFill>
        <p:spPr bwMode="auto">
          <a:xfrm>
            <a:off x="1240971" y="1304778"/>
            <a:ext cx="8817429" cy="5368833"/>
          </a:xfrm>
          <a:prstGeom prst="rect">
            <a:avLst/>
          </a:prstGeom>
          <a:solidFill>
            <a:scrgbClr r="0" g="0" b="0">
              <a:alpha val="0"/>
            </a:scrgbClr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35595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0"/>
            <a:ext cx="12192000" cy="6857999"/>
            <a:chOff x="108812175" y="108806550"/>
            <a:chExt cx="2743200" cy="2743200"/>
          </a:xfrm>
        </p:grpSpPr>
        <p:sp>
          <p:nvSpPr>
            <p:cNvPr id="5" name="Rectangle 21" hidden="1"/>
            <p:cNvSpPr>
              <a:spLocks noChangeArrowheads="1"/>
            </p:cNvSpPr>
            <p:nvPr/>
          </p:nvSpPr>
          <p:spPr bwMode="auto">
            <a:xfrm>
              <a:off x="108812175" y="108806550"/>
              <a:ext cx="2743200" cy="274320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108812175" y="108806550"/>
              <a:ext cx="2743200" cy="2743200"/>
              <a:chOff x="108812175" y="108806550"/>
              <a:chExt cx="2743200" cy="2743200"/>
            </a:xfrm>
          </p:grpSpPr>
          <p:sp>
            <p:nvSpPr>
              <p:cNvPr id="7" name="Rectangle 23"/>
              <p:cNvSpPr>
                <a:spLocks noChangeArrowheads="1"/>
              </p:cNvSpPr>
              <p:nvPr/>
            </p:nvSpPr>
            <p:spPr bwMode="auto">
              <a:xfrm>
                <a:off x="108812175" y="108806550"/>
                <a:ext cx="2743200" cy="2743200"/>
              </a:xfrm>
              <a:prstGeom prst="rect">
                <a:avLst/>
              </a:prstGeom>
              <a:noFill/>
              <a:ln w="76200" algn="ctr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08869325" y="108875466"/>
                <a:ext cx="2628900" cy="2605368"/>
              </a:xfrm>
              <a:prstGeom prst="rect">
                <a:avLst/>
              </a:prstGeom>
              <a:noFill/>
              <a:ln w="762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304128" y="172290"/>
            <a:ext cx="5791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002060"/>
                </a:solidFill>
                <a:latin typeface="Candy Buzz BTN" panose="020F0504010107060306" pitchFamily="34" charset="0"/>
              </a:rPr>
              <a:t>Time to wrap it up: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617" y="1133232"/>
            <a:ext cx="8482491" cy="542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7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0"/>
            <a:ext cx="12192000" cy="6857999"/>
            <a:chOff x="108812175" y="108806550"/>
            <a:chExt cx="2743200" cy="2743200"/>
          </a:xfrm>
        </p:grpSpPr>
        <p:sp>
          <p:nvSpPr>
            <p:cNvPr id="5" name="Rectangle 21" hidden="1"/>
            <p:cNvSpPr>
              <a:spLocks noChangeArrowheads="1"/>
            </p:cNvSpPr>
            <p:nvPr/>
          </p:nvSpPr>
          <p:spPr bwMode="auto">
            <a:xfrm>
              <a:off x="108812175" y="108806550"/>
              <a:ext cx="2743200" cy="274320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108812175" y="108806550"/>
              <a:ext cx="2743200" cy="2743200"/>
              <a:chOff x="108812175" y="108806550"/>
              <a:chExt cx="2743200" cy="2743200"/>
            </a:xfrm>
          </p:grpSpPr>
          <p:sp>
            <p:nvSpPr>
              <p:cNvPr id="7" name="Rectangle 23"/>
              <p:cNvSpPr>
                <a:spLocks noChangeArrowheads="1"/>
              </p:cNvSpPr>
              <p:nvPr/>
            </p:nvSpPr>
            <p:spPr bwMode="auto">
              <a:xfrm>
                <a:off x="108812175" y="108806550"/>
                <a:ext cx="2743200" cy="2743200"/>
              </a:xfrm>
              <a:prstGeom prst="rect">
                <a:avLst/>
              </a:prstGeom>
              <a:noFill/>
              <a:ln w="76200" algn="ctr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08869325" y="108875466"/>
                <a:ext cx="2628900" cy="2605368"/>
              </a:xfrm>
              <a:prstGeom prst="rect">
                <a:avLst/>
              </a:prstGeom>
              <a:noFill/>
              <a:ln w="762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cxnSp>
        <p:nvCxnSpPr>
          <p:cNvPr id="9" name="Straight Connector 8"/>
          <p:cNvCxnSpPr/>
          <p:nvPr/>
        </p:nvCxnSpPr>
        <p:spPr>
          <a:xfrm>
            <a:off x="1968560" y="1066149"/>
            <a:ext cx="70567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454605" y="528274"/>
            <a:ext cx="57272" cy="5633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69154" y="395229"/>
            <a:ext cx="2591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Candy Buzz BTN" panose="020F0504010107060306" pitchFamily="34" charset="0"/>
              </a:rPr>
              <a:t>Worked example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05465" y="395228"/>
            <a:ext cx="1573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Candy Buzz BTN" panose="020F0504010107060306" pitchFamily="34" charset="0"/>
              </a:rPr>
              <a:t>Your Turn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01" y="2008471"/>
            <a:ext cx="4210050" cy="27527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675" y="2119700"/>
            <a:ext cx="4210050" cy="275272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164286" y="2192094"/>
            <a:ext cx="861058" cy="366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056004" y="2154394"/>
            <a:ext cx="151529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>
                <a:latin typeface="Candy Round BTN" panose="020F0604020102040306" pitchFamily="34" charset="0"/>
              </a:rPr>
              <a:t>(18 pupils)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8008" y="1094235"/>
            <a:ext cx="38181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students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chose each subject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38877" y="1126970"/>
            <a:ext cx="38181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students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chose each subject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93211" y="2474859"/>
            <a:ext cx="967914" cy="19071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316198" y="2443044"/>
            <a:ext cx="7306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8</a:t>
            </a:r>
            <a:endParaRPr lang="en-GB" sz="2400" dirty="0"/>
          </a:p>
          <a:p>
            <a:r>
              <a:rPr lang="en-GB" sz="2400" dirty="0"/>
              <a:t>6</a:t>
            </a:r>
          </a:p>
          <a:p>
            <a:r>
              <a:rPr lang="en-GB" sz="2400" dirty="0"/>
              <a:t>6</a:t>
            </a:r>
            <a:endParaRPr lang="en-GB" sz="2400" dirty="0"/>
          </a:p>
          <a:p>
            <a:r>
              <a:rPr lang="en-GB" sz="2400" dirty="0"/>
              <a:t>4</a:t>
            </a:r>
            <a:endParaRPr lang="en-GB" sz="2400" dirty="0"/>
          </a:p>
          <a:p>
            <a:r>
              <a:rPr lang="en-GB" sz="2400" dirty="0" smtClean="0"/>
              <a:t>12</a:t>
            </a:r>
            <a:endParaRPr lang="en-GB" sz="2400" dirty="0"/>
          </a:p>
        </p:txBody>
      </p:sp>
      <p:sp>
        <p:nvSpPr>
          <p:cNvPr id="19" name="Rectangle 18"/>
          <p:cNvSpPr/>
          <p:nvPr/>
        </p:nvSpPr>
        <p:spPr>
          <a:xfrm>
            <a:off x="9884757" y="2581817"/>
            <a:ext cx="967914" cy="19071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9907744" y="2558420"/>
            <a:ext cx="7306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  <a:endParaRPr lang="en-GB" sz="2400" dirty="0"/>
          </a:p>
          <a:p>
            <a:r>
              <a:rPr lang="en-GB" sz="2400" dirty="0"/>
              <a:t>3</a:t>
            </a:r>
            <a:endParaRPr lang="en-GB" sz="2400" dirty="0"/>
          </a:p>
          <a:p>
            <a:r>
              <a:rPr lang="en-GB" sz="2400" dirty="0" smtClean="0"/>
              <a:t>3</a:t>
            </a:r>
            <a:endParaRPr lang="en-GB" sz="2400" dirty="0"/>
          </a:p>
          <a:p>
            <a:r>
              <a:rPr lang="en-GB" sz="2400" dirty="0"/>
              <a:t>2</a:t>
            </a:r>
          </a:p>
          <a:p>
            <a:r>
              <a:rPr lang="en-GB" sz="2400" dirty="0"/>
              <a:t>6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7093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0" y="0"/>
            <a:ext cx="12192000" cy="6857999"/>
            <a:chOff x="108812175" y="108806550"/>
            <a:chExt cx="2743200" cy="2743200"/>
          </a:xfrm>
        </p:grpSpPr>
        <p:sp>
          <p:nvSpPr>
            <p:cNvPr id="21" name="Rectangle 21" hidden="1"/>
            <p:cNvSpPr>
              <a:spLocks noChangeArrowheads="1"/>
            </p:cNvSpPr>
            <p:nvPr/>
          </p:nvSpPr>
          <p:spPr bwMode="auto">
            <a:xfrm>
              <a:off x="108812175" y="108806550"/>
              <a:ext cx="2743200" cy="274320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108812175" y="108806550"/>
              <a:ext cx="2743200" cy="2743200"/>
              <a:chOff x="108812175" y="108806550"/>
              <a:chExt cx="2743200" cy="2743200"/>
            </a:xfrm>
          </p:grpSpPr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108812175" y="108806550"/>
                <a:ext cx="2743200" cy="2743200"/>
              </a:xfrm>
              <a:prstGeom prst="rect">
                <a:avLst/>
              </a:prstGeom>
              <a:noFill/>
              <a:ln w="76200" algn="ctr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108869325" y="108875466"/>
                <a:ext cx="2628900" cy="2605368"/>
              </a:xfrm>
              <a:prstGeom prst="rect">
                <a:avLst/>
              </a:prstGeom>
              <a:noFill/>
              <a:ln w="762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506917" y="344359"/>
            <a:ext cx="7134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  <a:latin typeface="Candy Buzz BTN" panose="020F0504010107060306" pitchFamily="34" charset="0"/>
              </a:rPr>
              <a:t>Intelligent Practise </a:t>
            </a:r>
            <a:r>
              <a:rPr lang="en-GB" sz="3600" b="1" dirty="0" smtClean="0">
                <a:solidFill>
                  <a:srgbClr val="002060"/>
                </a:solidFill>
                <a:latin typeface="Candy Buzz BTN" panose="020F0504010107060306" pitchFamily="34" charset="0"/>
              </a:rPr>
              <a:t>Task</a:t>
            </a:r>
            <a:endParaRPr lang="en-GB" sz="3600" b="1" dirty="0">
              <a:solidFill>
                <a:srgbClr val="FF0000"/>
              </a:solidFill>
              <a:latin typeface="Candy Buzz BTN" panose="020F0504010107060306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9733"/>
          <a:stretch/>
        </p:blipFill>
        <p:spPr>
          <a:xfrm>
            <a:off x="380047" y="1162759"/>
            <a:ext cx="3487821" cy="23903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r="19733"/>
          <a:stretch/>
        </p:blipFill>
        <p:spPr>
          <a:xfrm>
            <a:off x="4264070" y="1321773"/>
            <a:ext cx="3487821" cy="23903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r="19733"/>
          <a:stretch/>
        </p:blipFill>
        <p:spPr>
          <a:xfrm>
            <a:off x="8148093" y="1321773"/>
            <a:ext cx="3487821" cy="239033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06917" y="3608735"/>
            <a:ext cx="331962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students chose each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Pizza, if 360 people were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asked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35750" y="3756525"/>
            <a:ext cx="314970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students chose each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Pizza, if 36 people were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asked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34782" y="3756525"/>
            <a:ext cx="311444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students chose each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Pizza, if 72 people were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asked</a:t>
            </a:r>
          </a:p>
        </p:txBody>
      </p:sp>
    </p:spTree>
    <p:extLst>
      <p:ext uri="{BB962C8B-B14F-4D97-AF65-F5344CB8AC3E}">
        <p14:creationId xmlns:p14="http://schemas.microsoft.com/office/powerpoint/2010/main" val="301058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0" y="0"/>
            <a:ext cx="12192000" cy="6857999"/>
            <a:chOff x="108812175" y="108806550"/>
            <a:chExt cx="2743200" cy="2743200"/>
          </a:xfrm>
        </p:grpSpPr>
        <p:sp>
          <p:nvSpPr>
            <p:cNvPr id="21" name="Rectangle 21" hidden="1"/>
            <p:cNvSpPr>
              <a:spLocks noChangeArrowheads="1"/>
            </p:cNvSpPr>
            <p:nvPr/>
          </p:nvSpPr>
          <p:spPr bwMode="auto">
            <a:xfrm>
              <a:off x="108812175" y="108806550"/>
              <a:ext cx="2743200" cy="274320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108812175" y="108806550"/>
              <a:ext cx="2743200" cy="2743200"/>
              <a:chOff x="108812175" y="108806550"/>
              <a:chExt cx="2743200" cy="2743200"/>
            </a:xfrm>
          </p:grpSpPr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108812175" y="108806550"/>
                <a:ext cx="2743200" cy="2743200"/>
              </a:xfrm>
              <a:prstGeom prst="rect">
                <a:avLst/>
              </a:prstGeom>
              <a:noFill/>
              <a:ln w="76200" algn="ctr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108869325" y="108875466"/>
                <a:ext cx="2628900" cy="2605368"/>
              </a:xfrm>
              <a:prstGeom prst="rect">
                <a:avLst/>
              </a:prstGeom>
              <a:noFill/>
              <a:ln w="762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506917" y="344359"/>
            <a:ext cx="7134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  <a:latin typeface="Candy Buzz BTN" panose="020F0504010107060306" pitchFamily="34" charset="0"/>
              </a:rPr>
              <a:t>Intelligent Practise Task - </a:t>
            </a:r>
            <a:r>
              <a:rPr lang="en-GB" sz="3600" b="1" dirty="0">
                <a:solidFill>
                  <a:srgbClr val="FF0000"/>
                </a:solidFill>
                <a:latin typeface="Candy Buzz BTN" panose="020F0504010107060306" pitchFamily="34" charset="0"/>
              </a:rPr>
              <a:t>Answers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9733"/>
          <a:stretch/>
        </p:blipFill>
        <p:spPr>
          <a:xfrm>
            <a:off x="380047" y="1162759"/>
            <a:ext cx="3487821" cy="23903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r="19733"/>
          <a:stretch/>
        </p:blipFill>
        <p:spPr>
          <a:xfrm>
            <a:off x="4264070" y="1321773"/>
            <a:ext cx="3487821" cy="23903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r="19733"/>
          <a:stretch/>
        </p:blipFill>
        <p:spPr>
          <a:xfrm>
            <a:off x="8148093" y="1321773"/>
            <a:ext cx="3487821" cy="239033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06917" y="3608735"/>
            <a:ext cx="331962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students chose each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Pizza, if 360 people were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asked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35750" y="3756525"/>
            <a:ext cx="314970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students chose each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Pizza, if 36 people were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asked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26501" y="3756525"/>
            <a:ext cx="311444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students chose each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Pizza, if 72 people were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asked</a:t>
            </a:r>
          </a:p>
        </p:txBody>
      </p:sp>
      <p:sp>
        <p:nvSpPr>
          <p:cNvPr id="3" name="Rectangle 2"/>
          <p:cNvSpPr/>
          <p:nvPr/>
        </p:nvSpPr>
        <p:spPr>
          <a:xfrm>
            <a:off x="2899954" y="1541417"/>
            <a:ext cx="967914" cy="19071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783977" y="1677058"/>
            <a:ext cx="967914" cy="19071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684230" y="1677058"/>
            <a:ext cx="967914" cy="19071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883724" y="1541417"/>
            <a:ext cx="7306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80</a:t>
            </a:r>
          </a:p>
          <a:p>
            <a:r>
              <a:rPr lang="en-GB" sz="2000" dirty="0"/>
              <a:t>30</a:t>
            </a:r>
          </a:p>
          <a:p>
            <a:r>
              <a:rPr lang="en-GB" sz="2000" dirty="0"/>
              <a:t>60</a:t>
            </a:r>
          </a:p>
          <a:p>
            <a:r>
              <a:rPr lang="en-GB" sz="2000" dirty="0"/>
              <a:t>30</a:t>
            </a:r>
          </a:p>
          <a:p>
            <a:r>
              <a:rPr lang="en-GB" sz="2000" dirty="0"/>
              <a:t>40</a:t>
            </a:r>
          </a:p>
          <a:p>
            <a:r>
              <a:rPr lang="en-GB" sz="2000" dirty="0"/>
              <a:t>120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83977" y="1669007"/>
            <a:ext cx="7306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8</a:t>
            </a:r>
          </a:p>
          <a:p>
            <a:r>
              <a:rPr lang="en-GB" sz="2000" dirty="0"/>
              <a:t>3</a:t>
            </a:r>
          </a:p>
          <a:p>
            <a:r>
              <a:rPr lang="en-GB" sz="2000" dirty="0"/>
              <a:t>6</a:t>
            </a:r>
          </a:p>
          <a:p>
            <a:r>
              <a:rPr lang="en-GB" sz="2000" dirty="0"/>
              <a:t>3</a:t>
            </a:r>
          </a:p>
          <a:p>
            <a:r>
              <a:rPr lang="en-GB" sz="2000" dirty="0"/>
              <a:t>4</a:t>
            </a:r>
          </a:p>
          <a:p>
            <a:r>
              <a:rPr lang="en-GB" sz="2000" dirty="0"/>
              <a:t>12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84230" y="1661243"/>
            <a:ext cx="7306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16</a:t>
            </a:r>
          </a:p>
          <a:p>
            <a:r>
              <a:rPr lang="en-GB" sz="2000" dirty="0"/>
              <a:t>6</a:t>
            </a:r>
          </a:p>
          <a:p>
            <a:r>
              <a:rPr lang="en-GB" sz="2000" dirty="0"/>
              <a:t>12</a:t>
            </a:r>
          </a:p>
          <a:p>
            <a:r>
              <a:rPr lang="en-GB" sz="2000" dirty="0"/>
              <a:t>6</a:t>
            </a:r>
          </a:p>
          <a:p>
            <a:r>
              <a:rPr lang="en-GB" sz="2000" dirty="0"/>
              <a:t>8</a:t>
            </a:r>
          </a:p>
          <a:p>
            <a:r>
              <a:rPr lang="en-GB" sz="2000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1023830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0"/>
            <a:ext cx="12192000" cy="6857999"/>
            <a:chOff x="108812175" y="108806550"/>
            <a:chExt cx="2743200" cy="2743200"/>
          </a:xfrm>
        </p:grpSpPr>
        <p:sp>
          <p:nvSpPr>
            <p:cNvPr id="5" name="Rectangle 21" hidden="1"/>
            <p:cNvSpPr>
              <a:spLocks noChangeArrowheads="1"/>
            </p:cNvSpPr>
            <p:nvPr/>
          </p:nvSpPr>
          <p:spPr bwMode="auto">
            <a:xfrm>
              <a:off x="108812175" y="108806550"/>
              <a:ext cx="2743200" cy="274320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108812175" y="108806550"/>
              <a:ext cx="2743200" cy="2743200"/>
              <a:chOff x="108812175" y="108806550"/>
              <a:chExt cx="2743200" cy="2743200"/>
            </a:xfrm>
          </p:grpSpPr>
          <p:sp>
            <p:nvSpPr>
              <p:cNvPr id="7" name="Rectangle 23"/>
              <p:cNvSpPr>
                <a:spLocks noChangeArrowheads="1"/>
              </p:cNvSpPr>
              <p:nvPr/>
            </p:nvSpPr>
            <p:spPr bwMode="auto">
              <a:xfrm>
                <a:off x="108812175" y="108806550"/>
                <a:ext cx="2743200" cy="2743200"/>
              </a:xfrm>
              <a:prstGeom prst="rect">
                <a:avLst/>
              </a:prstGeom>
              <a:noFill/>
              <a:ln w="76200" algn="ctr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08869325" y="108875466"/>
                <a:ext cx="2628900" cy="2605368"/>
              </a:xfrm>
              <a:prstGeom prst="rect">
                <a:avLst/>
              </a:prstGeom>
              <a:noFill/>
              <a:ln w="762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cxnSp>
        <p:nvCxnSpPr>
          <p:cNvPr id="9" name="Straight Connector 8"/>
          <p:cNvCxnSpPr/>
          <p:nvPr/>
        </p:nvCxnSpPr>
        <p:spPr>
          <a:xfrm>
            <a:off x="1968560" y="1066149"/>
            <a:ext cx="70567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454605" y="528274"/>
            <a:ext cx="57272" cy="5633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68560" y="374098"/>
            <a:ext cx="2591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Candy Buzz BTN" panose="020F0504010107060306" pitchFamily="34" charset="0"/>
              </a:rPr>
              <a:t>Worked example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99655" y="374098"/>
            <a:ext cx="1573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Candy Buzz BTN" panose="020F0504010107060306" pitchFamily="34" charset="0"/>
              </a:rPr>
              <a:t>Your Turn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2665"/>
          <a:stretch/>
        </p:blipFill>
        <p:spPr>
          <a:xfrm>
            <a:off x="476905" y="2573090"/>
            <a:ext cx="4210050" cy="240409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t="12685"/>
          <a:stretch/>
        </p:blipFill>
        <p:spPr>
          <a:xfrm>
            <a:off x="5765877" y="2730710"/>
            <a:ext cx="4210050" cy="240354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8643" y="1188095"/>
            <a:ext cx="41381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students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chose each subject if 60 people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chose Maths?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06059" y="1116105"/>
            <a:ext cx="40724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students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chose each subject if 12 people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chose Geography?</a:t>
            </a:r>
          </a:p>
        </p:txBody>
      </p:sp>
    </p:spTree>
    <p:extLst>
      <p:ext uri="{BB962C8B-B14F-4D97-AF65-F5344CB8AC3E}">
        <p14:creationId xmlns:p14="http://schemas.microsoft.com/office/powerpoint/2010/main" val="4022279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0"/>
            <a:ext cx="12192000" cy="6857999"/>
            <a:chOff x="108812175" y="108806550"/>
            <a:chExt cx="2743200" cy="2743200"/>
          </a:xfrm>
        </p:grpSpPr>
        <p:sp>
          <p:nvSpPr>
            <p:cNvPr id="5" name="Rectangle 21" hidden="1"/>
            <p:cNvSpPr>
              <a:spLocks noChangeArrowheads="1"/>
            </p:cNvSpPr>
            <p:nvPr/>
          </p:nvSpPr>
          <p:spPr bwMode="auto">
            <a:xfrm>
              <a:off x="108812175" y="108806550"/>
              <a:ext cx="2743200" cy="274320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108812175" y="108806550"/>
              <a:ext cx="2743200" cy="2743200"/>
              <a:chOff x="108812175" y="108806550"/>
              <a:chExt cx="2743200" cy="2743200"/>
            </a:xfrm>
          </p:grpSpPr>
          <p:sp>
            <p:nvSpPr>
              <p:cNvPr id="7" name="Rectangle 23"/>
              <p:cNvSpPr>
                <a:spLocks noChangeArrowheads="1"/>
              </p:cNvSpPr>
              <p:nvPr/>
            </p:nvSpPr>
            <p:spPr bwMode="auto">
              <a:xfrm>
                <a:off x="108812175" y="108806550"/>
                <a:ext cx="2743200" cy="2743200"/>
              </a:xfrm>
              <a:prstGeom prst="rect">
                <a:avLst/>
              </a:prstGeom>
              <a:noFill/>
              <a:ln w="76200" algn="ctr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08869325" y="108875466"/>
                <a:ext cx="2628900" cy="2605368"/>
              </a:xfrm>
              <a:prstGeom prst="rect">
                <a:avLst/>
              </a:prstGeom>
              <a:noFill/>
              <a:ln w="762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cxnSp>
        <p:nvCxnSpPr>
          <p:cNvPr id="9" name="Straight Connector 8"/>
          <p:cNvCxnSpPr/>
          <p:nvPr/>
        </p:nvCxnSpPr>
        <p:spPr>
          <a:xfrm>
            <a:off x="1968560" y="1066149"/>
            <a:ext cx="70567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454605" y="528274"/>
            <a:ext cx="57272" cy="5633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68560" y="374098"/>
            <a:ext cx="2591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Candy Buzz BTN" panose="020F0504010107060306" pitchFamily="34" charset="0"/>
              </a:rPr>
              <a:t>Worked example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99655" y="374098"/>
            <a:ext cx="1573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Candy Buzz BTN" panose="020F0504010107060306" pitchFamily="34" charset="0"/>
              </a:rPr>
              <a:t>Your Turn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2665"/>
          <a:stretch/>
        </p:blipFill>
        <p:spPr>
          <a:xfrm>
            <a:off x="350373" y="2607400"/>
            <a:ext cx="4210050" cy="240409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t="12685"/>
          <a:stretch/>
        </p:blipFill>
        <p:spPr>
          <a:xfrm>
            <a:off x="5765877" y="2730710"/>
            <a:ext cx="4210050" cy="240354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8643" y="1188095"/>
            <a:ext cx="41381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students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chose each subject if 60 people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chose Maths?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06059" y="1116105"/>
            <a:ext cx="40724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students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chose each subject if 12 people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chose Geography?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92482" y="2676218"/>
            <a:ext cx="967914" cy="19071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315469" y="2644403"/>
            <a:ext cx="7306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40</a:t>
            </a:r>
            <a:endParaRPr lang="en-GB" sz="2400" dirty="0"/>
          </a:p>
          <a:p>
            <a:r>
              <a:rPr lang="en-GB" sz="2400" dirty="0" smtClean="0"/>
              <a:t>30</a:t>
            </a:r>
            <a:endParaRPr lang="en-GB" sz="2400" dirty="0"/>
          </a:p>
          <a:p>
            <a:r>
              <a:rPr lang="en-GB" sz="2400" dirty="0" smtClean="0"/>
              <a:t>30</a:t>
            </a:r>
            <a:endParaRPr lang="en-GB" sz="2400" dirty="0"/>
          </a:p>
          <a:p>
            <a:r>
              <a:rPr lang="en-GB" sz="2400" dirty="0" smtClean="0"/>
              <a:t>20</a:t>
            </a:r>
            <a:endParaRPr lang="en-GB" sz="2400" dirty="0"/>
          </a:p>
          <a:p>
            <a:r>
              <a:rPr lang="en-GB" sz="2400" dirty="0" smtClean="0"/>
              <a:t>60</a:t>
            </a:r>
            <a:endParaRPr lang="en-GB" sz="2400" dirty="0"/>
          </a:p>
        </p:txBody>
      </p:sp>
      <p:sp>
        <p:nvSpPr>
          <p:cNvPr id="19" name="Rectangle 18"/>
          <p:cNvSpPr/>
          <p:nvPr/>
        </p:nvSpPr>
        <p:spPr>
          <a:xfrm>
            <a:off x="9841616" y="2855861"/>
            <a:ext cx="967914" cy="19071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9864603" y="2824046"/>
            <a:ext cx="7306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24</a:t>
            </a:r>
            <a:endParaRPr lang="en-GB" sz="2400" dirty="0"/>
          </a:p>
          <a:p>
            <a:r>
              <a:rPr lang="en-GB" sz="2400" dirty="0" smtClean="0"/>
              <a:t>18</a:t>
            </a:r>
            <a:endParaRPr lang="en-GB" sz="2400" dirty="0"/>
          </a:p>
          <a:p>
            <a:r>
              <a:rPr lang="en-GB" sz="2400" dirty="0" smtClean="0"/>
              <a:t>18</a:t>
            </a:r>
            <a:endParaRPr lang="en-GB" sz="2400" dirty="0"/>
          </a:p>
          <a:p>
            <a:r>
              <a:rPr lang="en-GB" sz="2400" dirty="0" smtClean="0"/>
              <a:t>12</a:t>
            </a:r>
            <a:endParaRPr lang="en-GB" sz="2400" dirty="0"/>
          </a:p>
          <a:p>
            <a:r>
              <a:rPr lang="en-GB" sz="2400" dirty="0" smtClean="0"/>
              <a:t>36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1321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0" y="0"/>
            <a:ext cx="12192000" cy="6857999"/>
            <a:chOff x="108812175" y="108806550"/>
            <a:chExt cx="2743200" cy="2743200"/>
          </a:xfrm>
        </p:grpSpPr>
        <p:sp>
          <p:nvSpPr>
            <p:cNvPr id="21" name="Rectangle 21" hidden="1"/>
            <p:cNvSpPr>
              <a:spLocks noChangeArrowheads="1"/>
            </p:cNvSpPr>
            <p:nvPr/>
          </p:nvSpPr>
          <p:spPr bwMode="auto">
            <a:xfrm>
              <a:off x="108812175" y="108806550"/>
              <a:ext cx="2743200" cy="274320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108812175" y="108806550"/>
              <a:ext cx="2743200" cy="2743200"/>
              <a:chOff x="108812175" y="108806550"/>
              <a:chExt cx="2743200" cy="2743200"/>
            </a:xfrm>
          </p:grpSpPr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108812175" y="108806550"/>
                <a:ext cx="2743200" cy="2743200"/>
              </a:xfrm>
              <a:prstGeom prst="rect">
                <a:avLst/>
              </a:prstGeom>
              <a:noFill/>
              <a:ln w="76200" algn="ctr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108869325" y="108875466"/>
                <a:ext cx="2628900" cy="2605368"/>
              </a:xfrm>
              <a:prstGeom prst="rect">
                <a:avLst/>
              </a:prstGeom>
              <a:noFill/>
              <a:ln w="762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506917" y="344359"/>
            <a:ext cx="5791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  <a:latin typeface="Candy Buzz BTN" panose="020F0504010107060306" pitchFamily="34" charset="0"/>
              </a:rPr>
              <a:t>Intelligent Practise Task: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9733"/>
          <a:stretch/>
        </p:blipFill>
        <p:spPr>
          <a:xfrm>
            <a:off x="380047" y="1162759"/>
            <a:ext cx="3487821" cy="23903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r="19733"/>
          <a:stretch/>
        </p:blipFill>
        <p:spPr>
          <a:xfrm>
            <a:off x="4264070" y="1321773"/>
            <a:ext cx="3487821" cy="23903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r="19733"/>
          <a:stretch/>
        </p:blipFill>
        <p:spPr>
          <a:xfrm>
            <a:off x="8148093" y="1321773"/>
            <a:ext cx="3487821" cy="239033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06917" y="3608735"/>
            <a:ext cx="331962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students chose each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Pizza, if 360 people were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asked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35750" y="3756525"/>
            <a:ext cx="294446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students chose each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Pizza, if 36 people like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margarita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26501" y="3756525"/>
            <a:ext cx="288995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students chose each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Pizza, if 72 people like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margarita</a:t>
            </a:r>
          </a:p>
        </p:txBody>
      </p:sp>
    </p:spTree>
    <p:extLst>
      <p:ext uri="{BB962C8B-B14F-4D97-AF65-F5344CB8AC3E}">
        <p14:creationId xmlns:p14="http://schemas.microsoft.com/office/powerpoint/2010/main" val="2192797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0" y="0"/>
            <a:ext cx="12192000" cy="6857999"/>
            <a:chOff x="108812175" y="108806550"/>
            <a:chExt cx="2743200" cy="2743200"/>
          </a:xfrm>
        </p:grpSpPr>
        <p:sp>
          <p:nvSpPr>
            <p:cNvPr id="21" name="Rectangle 21" hidden="1"/>
            <p:cNvSpPr>
              <a:spLocks noChangeArrowheads="1"/>
            </p:cNvSpPr>
            <p:nvPr/>
          </p:nvSpPr>
          <p:spPr bwMode="auto">
            <a:xfrm>
              <a:off x="108812175" y="108806550"/>
              <a:ext cx="2743200" cy="274320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108812175" y="108806550"/>
              <a:ext cx="2743200" cy="2743200"/>
              <a:chOff x="108812175" y="108806550"/>
              <a:chExt cx="2743200" cy="2743200"/>
            </a:xfrm>
          </p:grpSpPr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108812175" y="108806550"/>
                <a:ext cx="2743200" cy="2743200"/>
              </a:xfrm>
              <a:prstGeom prst="rect">
                <a:avLst/>
              </a:prstGeom>
              <a:noFill/>
              <a:ln w="76200" algn="ctr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108869325" y="108875466"/>
                <a:ext cx="2628900" cy="2605368"/>
              </a:xfrm>
              <a:prstGeom prst="rect">
                <a:avLst/>
              </a:prstGeom>
              <a:noFill/>
              <a:ln w="762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9733"/>
          <a:stretch/>
        </p:blipFill>
        <p:spPr>
          <a:xfrm>
            <a:off x="380047" y="1162759"/>
            <a:ext cx="3487821" cy="23903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r="19733"/>
          <a:stretch/>
        </p:blipFill>
        <p:spPr>
          <a:xfrm>
            <a:off x="4264070" y="1321773"/>
            <a:ext cx="3487821" cy="23903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r="19733"/>
          <a:stretch/>
        </p:blipFill>
        <p:spPr>
          <a:xfrm>
            <a:off x="8148093" y="1321773"/>
            <a:ext cx="3487821" cy="239033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06917" y="3608735"/>
            <a:ext cx="331962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students chose each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Pizza, if 360 people were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asked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35750" y="3756525"/>
            <a:ext cx="294446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students chose each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Pizza, if 36 people like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margarita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26501" y="3756525"/>
            <a:ext cx="288995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students chose each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Pizza, if 72 people like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margarita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6917" y="344359"/>
            <a:ext cx="7134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  <a:latin typeface="Candy Buzz BTN" panose="020F0504010107060306" pitchFamily="34" charset="0"/>
              </a:rPr>
              <a:t>Intelligent Practise Task - </a:t>
            </a:r>
            <a:r>
              <a:rPr lang="en-GB" sz="3600" b="1" dirty="0">
                <a:solidFill>
                  <a:srgbClr val="FF0000"/>
                </a:solidFill>
                <a:latin typeface="Candy Buzz BTN" panose="020F0504010107060306" pitchFamily="34" charset="0"/>
              </a:rPr>
              <a:t>Answers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99954" y="1541417"/>
            <a:ext cx="967914" cy="19071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922941" y="1509602"/>
            <a:ext cx="7306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80</a:t>
            </a:r>
            <a:endParaRPr lang="en-GB" sz="2000" dirty="0"/>
          </a:p>
          <a:p>
            <a:r>
              <a:rPr lang="en-GB" sz="2000" dirty="0" smtClean="0"/>
              <a:t>30</a:t>
            </a:r>
            <a:endParaRPr lang="en-GB" sz="2000" dirty="0"/>
          </a:p>
          <a:p>
            <a:r>
              <a:rPr lang="en-GB" sz="2000" dirty="0" smtClean="0"/>
              <a:t>60</a:t>
            </a:r>
            <a:endParaRPr lang="en-GB" sz="2000" dirty="0"/>
          </a:p>
          <a:p>
            <a:r>
              <a:rPr lang="en-GB" sz="2000" dirty="0" smtClean="0"/>
              <a:t>30</a:t>
            </a:r>
            <a:endParaRPr lang="en-GB" sz="2000" dirty="0"/>
          </a:p>
          <a:p>
            <a:r>
              <a:rPr lang="en-GB" sz="2000" dirty="0" smtClean="0"/>
              <a:t>40</a:t>
            </a:r>
            <a:endParaRPr lang="en-GB" sz="2000" dirty="0"/>
          </a:p>
          <a:p>
            <a:r>
              <a:rPr lang="en-GB" sz="2000" dirty="0" smtClean="0"/>
              <a:t>120</a:t>
            </a:r>
            <a:endParaRPr lang="en-GB" sz="2000" dirty="0"/>
          </a:p>
        </p:txBody>
      </p:sp>
      <p:sp>
        <p:nvSpPr>
          <p:cNvPr id="22" name="Rectangle 21"/>
          <p:cNvSpPr/>
          <p:nvPr/>
        </p:nvSpPr>
        <p:spPr>
          <a:xfrm>
            <a:off x="6783502" y="1645920"/>
            <a:ext cx="967914" cy="19071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6806489" y="1614105"/>
            <a:ext cx="7306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8</a:t>
            </a:r>
            <a:endParaRPr lang="en-GB" sz="2000" dirty="0"/>
          </a:p>
          <a:p>
            <a:r>
              <a:rPr lang="en-GB" sz="2000" dirty="0"/>
              <a:t>3</a:t>
            </a:r>
            <a:endParaRPr lang="en-GB" sz="2000" dirty="0"/>
          </a:p>
          <a:p>
            <a:r>
              <a:rPr lang="en-GB" sz="2000" dirty="0"/>
              <a:t>6</a:t>
            </a:r>
            <a:endParaRPr lang="en-GB" sz="2000" dirty="0"/>
          </a:p>
          <a:p>
            <a:r>
              <a:rPr lang="en-GB" sz="2000" dirty="0"/>
              <a:t>3</a:t>
            </a:r>
            <a:endParaRPr lang="en-GB" sz="2000" dirty="0"/>
          </a:p>
          <a:p>
            <a:r>
              <a:rPr lang="en-GB" sz="2000" dirty="0"/>
              <a:t>4</a:t>
            </a:r>
            <a:endParaRPr lang="en-GB" sz="2000" dirty="0"/>
          </a:p>
          <a:p>
            <a:r>
              <a:rPr lang="en-GB" sz="2000" dirty="0" smtClean="0"/>
              <a:t>12</a:t>
            </a:r>
            <a:endParaRPr lang="en-GB" sz="2000" dirty="0"/>
          </a:p>
        </p:txBody>
      </p:sp>
      <p:sp>
        <p:nvSpPr>
          <p:cNvPr id="28" name="Rectangle 27"/>
          <p:cNvSpPr/>
          <p:nvPr/>
        </p:nvSpPr>
        <p:spPr>
          <a:xfrm>
            <a:off x="10668569" y="1677735"/>
            <a:ext cx="967914" cy="19071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10691556" y="1645920"/>
            <a:ext cx="7306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16</a:t>
            </a:r>
          </a:p>
          <a:p>
            <a:r>
              <a:rPr lang="en-GB" sz="2000" dirty="0"/>
              <a:t>6</a:t>
            </a:r>
          </a:p>
          <a:p>
            <a:r>
              <a:rPr lang="en-GB" sz="2000" dirty="0"/>
              <a:t>12</a:t>
            </a:r>
          </a:p>
          <a:p>
            <a:r>
              <a:rPr lang="en-GB" sz="2000" dirty="0"/>
              <a:t>6</a:t>
            </a:r>
          </a:p>
          <a:p>
            <a:r>
              <a:rPr lang="en-GB" sz="2000" dirty="0"/>
              <a:t>8</a:t>
            </a:r>
          </a:p>
          <a:p>
            <a:r>
              <a:rPr lang="en-GB" sz="2000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1911769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0" y="0"/>
            <a:ext cx="12192000" cy="6857999"/>
            <a:chOff x="108812175" y="108806550"/>
            <a:chExt cx="2743200" cy="2743200"/>
          </a:xfrm>
        </p:grpSpPr>
        <p:sp>
          <p:nvSpPr>
            <p:cNvPr id="21" name="Rectangle 21" hidden="1"/>
            <p:cNvSpPr>
              <a:spLocks noChangeArrowheads="1"/>
            </p:cNvSpPr>
            <p:nvPr/>
          </p:nvSpPr>
          <p:spPr bwMode="auto">
            <a:xfrm>
              <a:off x="108812175" y="108806550"/>
              <a:ext cx="2743200" cy="274320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108812175" y="108806550"/>
              <a:ext cx="2743200" cy="2743200"/>
              <a:chOff x="108812175" y="108806550"/>
              <a:chExt cx="2743200" cy="2743200"/>
            </a:xfrm>
          </p:grpSpPr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108812175" y="108806550"/>
                <a:ext cx="2743200" cy="2743200"/>
              </a:xfrm>
              <a:prstGeom prst="rect">
                <a:avLst/>
              </a:prstGeom>
              <a:noFill/>
              <a:ln w="76200" algn="ctr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108869325" y="108875466"/>
                <a:ext cx="2628900" cy="2605368"/>
              </a:xfrm>
              <a:prstGeom prst="rect">
                <a:avLst/>
              </a:prstGeom>
              <a:noFill/>
              <a:ln w="762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FC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506917" y="344359"/>
            <a:ext cx="5791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  <a:latin typeface="Candy Buzz BTN" panose="020F0504010107060306" pitchFamily="34" charset="0"/>
              </a:rPr>
              <a:t>Intelligent Practise Task: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9733"/>
          <a:stretch/>
        </p:blipFill>
        <p:spPr>
          <a:xfrm>
            <a:off x="380047" y="1162759"/>
            <a:ext cx="3487821" cy="23903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r="19733"/>
          <a:stretch/>
        </p:blipFill>
        <p:spPr>
          <a:xfrm>
            <a:off x="4264070" y="1321773"/>
            <a:ext cx="3487821" cy="23903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r="19733"/>
          <a:stretch/>
        </p:blipFill>
        <p:spPr>
          <a:xfrm>
            <a:off x="8148093" y="1321773"/>
            <a:ext cx="3487821" cy="239033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06917" y="3608735"/>
            <a:ext cx="288995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students chose each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Pizza, if 12 people like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margarita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35750" y="3756525"/>
            <a:ext cx="294285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students chose each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Pizza, if 24 people like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margarita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26501" y="3756525"/>
            <a:ext cx="288995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ndy Round BTN" panose="020F0604020102040306" pitchFamily="34" charset="0"/>
              </a:rPr>
              <a:t>Work out how many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students chose each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Pizza, if 6 people like </a:t>
            </a:r>
          </a:p>
          <a:p>
            <a:r>
              <a:rPr lang="en-GB" sz="2800" dirty="0">
                <a:latin typeface="Candy Round BTN" panose="020F0604020102040306" pitchFamily="34" charset="0"/>
              </a:rPr>
              <a:t>margarita</a:t>
            </a:r>
          </a:p>
        </p:txBody>
      </p:sp>
    </p:spTree>
    <p:extLst>
      <p:ext uri="{BB962C8B-B14F-4D97-AF65-F5344CB8AC3E}">
        <p14:creationId xmlns:p14="http://schemas.microsoft.com/office/powerpoint/2010/main" val="3676895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476</Words>
  <Application>Microsoft Office PowerPoint</Application>
  <PresentationFormat>Widescreen</PresentationFormat>
  <Paragraphs>185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Candy Buzz BTN</vt:lpstr>
      <vt:lpstr>Candy Round BTN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Harvey</dc:creator>
  <cp:lastModifiedBy>David Keegan</cp:lastModifiedBy>
  <cp:revision>31</cp:revision>
  <dcterms:created xsi:type="dcterms:W3CDTF">2018-10-25T08:21:55Z</dcterms:created>
  <dcterms:modified xsi:type="dcterms:W3CDTF">2019-06-08T13:18:17Z</dcterms:modified>
</cp:coreProperties>
</file>