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311" r:id="rId2"/>
    <p:sldId id="316" r:id="rId3"/>
    <p:sldId id="315" r:id="rId4"/>
    <p:sldId id="317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89362" autoAdjust="0"/>
  </p:normalViewPr>
  <p:slideViewPr>
    <p:cSldViewPr snapToGrid="0">
      <p:cViewPr varScale="1">
        <p:scale>
          <a:sx n="77" d="100"/>
          <a:sy n="77" d="100"/>
        </p:scale>
        <p:origin x="1646" y="5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05/10/2018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581922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05/10/2018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05/10/2018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05/10/2018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05/10/2018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05/10/2018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05/10/2018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05/10/2018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05/10/2018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05/10/2018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05/10/2018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05/10/2018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05/10/2018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0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AAA97DEB-F45C-4041-AC68-4037D512EC3C}"/>
                  </a:ext>
                </a:extLst>
              </p:cNvPr>
              <p:cNvSpPr>
                <a:spLocks noGrp="1"/>
              </p:cNvSpPr>
              <p:nvPr>
                <p:ph type="ctrTitle"/>
              </p:nvPr>
            </p:nvSpPr>
            <p:spPr>
              <a:xfrm>
                <a:off x="1317468" y="201956"/>
                <a:ext cx="6509061" cy="1386864"/>
              </a:xfrm>
            </p:spPr>
            <p:txBody>
              <a:bodyPr>
                <a:normAutofit/>
              </a:bodyPr>
              <a:lstStyle/>
              <a:p>
                <a:r>
                  <a:rPr lang="en-GB" sz="4400" b="1" dirty="0">
                    <a:solidFill>
                      <a:schemeClr val="bg1"/>
                    </a:solidFill>
                  </a:rPr>
                  <a:t>Proportion: </a:t>
                </a:r>
                <a:br>
                  <a:rPr lang="en-GB" sz="4400" b="1" dirty="0">
                    <a:solidFill>
                      <a:schemeClr val="bg1"/>
                    </a:solidFill>
                  </a:rPr>
                </a:br>
                <a:r>
                  <a:rPr lang="en-GB" sz="4400" b="1" dirty="0">
                    <a:solidFill>
                      <a:schemeClr val="bg1"/>
                    </a:solidFill>
                  </a:rPr>
                  <a:t>Inverse proportion (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sz="44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sz="44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</m:rad>
                  </m:oMath>
                </a14:m>
                <a:r>
                  <a:rPr lang="en-GB" sz="4400" b="1" dirty="0">
                    <a:solidFill>
                      <a:schemeClr val="bg1"/>
                    </a:solidFill>
                  </a:rPr>
                  <a:t>)</a:t>
                </a:r>
              </a:p>
            </p:txBody>
          </p:sp>
        </mc:Choice>
        <mc:Fallback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AAA97DEB-F45C-4041-AC68-4037D512EC3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ctrTitle"/>
              </p:nvPr>
            </p:nvSpPr>
            <p:spPr>
              <a:xfrm>
                <a:off x="1317468" y="201956"/>
                <a:ext cx="6509061" cy="1386864"/>
              </a:xfrm>
              <a:blipFill>
                <a:blip r:embed="rId3"/>
                <a:stretch>
                  <a:fillRect t="-8333" b="-2105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Practice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C08D2336-314B-44BA-95AE-8F6F97A88A9F}"/>
                  </a:ext>
                </a:extLst>
              </p:cNvPr>
              <p:cNvSpPr txBox="1"/>
              <p:nvPr/>
            </p:nvSpPr>
            <p:spPr>
              <a:xfrm>
                <a:off x="3346053" y="4044531"/>
                <a:ext cx="2451890" cy="221599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GB" sz="2400" dirty="0">
                          <a:solidFill>
                            <a:prstClr val="white"/>
                          </a:solidFill>
                        </a:rPr>
                        <m:t>When</m:t>
                      </m:r>
                      <m:r>
                        <m:rPr>
                          <m:nor/>
                        </m:rPr>
                        <a:rPr lang="en-GB" sz="2400" dirty="0">
                          <a:solidFill>
                            <a:prstClr val="white"/>
                          </a:solidFill>
                        </a:rPr>
                        <m:t> </m:t>
                      </m:r>
                      <m:r>
                        <m:rPr>
                          <m:nor/>
                        </m:rPr>
                        <a:rPr lang="en-GB" sz="2400" dirty="0">
                          <a:solidFill>
                            <a:prstClr val="white"/>
                          </a:solidFill>
                        </a:rPr>
                        <m:t>y</m:t>
                      </m:r>
                      <m:r>
                        <m:rPr>
                          <m:nor/>
                        </m:rPr>
                        <a:rPr lang="en-GB" sz="2400" dirty="0">
                          <a:solidFill>
                            <a:prstClr val="white"/>
                          </a:solidFill>
                        </a:rPr>
                        <m:t> = 12, </m:t>
                      </m:r>
                      <m:r>
                        <m:rPr>
                          <m:nor/>
                        </m:rPr>
                        <a:rPr lang="en-GB" sz="2400" dirty="0">
                          <a:solidFill>
                            <a:prstClr val="white"/>
                          </a:solidFill>
                        </a:rPr>
                        <m:t>x</m:t>
                      </m:r>
                      <m:r>
                        <m:rPr>
                          <m:nor/>
                        </m:rPr>
                        <a:rPr lang="en-GB" sz="2400" dirty="0">
                          <a:solidFill>
                            <a:prstClr val="white"/>
                          </a:solidFill>
                        </a:rPr>
                        <m:t> = 1</m:t>
                      </m:r>
                    </m:oMath>
                  </m:oMathPara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GB" sz="2400" dirty="0">
                          <a:solidFill>
                            <a:prstClr val="white"/>
                          </a:solidFill>
                        </a:rPr>
                        <m:t>Find</m:t>
                      </m:r>
                      <m:r>
                        <m:rPr>
                          <m:nor/>
                        </m:rPr>
                        <a:rPr lang="en-GB" sz="2400" dirty="0">
                          <a:solidFill>
                            <a:prstClr val="white"/>
                          </a:solidFill>
                        </a:rPr>
                        <m:t> </m:t>
                      </m:r>
                      <m:r>
                        <m:rPr>
                          <m:nor/>
                        </m:rPr>
                        <a:rPr lang="en-GB" sz="2400" dirty="0">
                          <a:solidFill>
                            <a:prstClr val="white"/>
                          </a:solidFill>
                        </a:rPr>
                        <m:t>y</m:t>
                      </m:r>
                      <m:r>
                        <m:rPr>
                          <m:nor/>
                        </m:rPr>
                        <a:rPr lang="en-GB" sz="2400" dirty="0">
                          <a:solidFill>
                            <a:prstClr val="white"/>
                          </a:solidFill>
                        </a:rPr>
                        <m:t> </m:t>
                      </m:r>
                      <m:r>
                        <m:rPr>
                          <m:nor/>
                        </m:rPr>
                        <a:rPr lang="en-GB" sz="2400" dirty="0">
                          <a:solidFill>
                            <a:prstClr val="white"/>
                          </a:solidFill>
                        </a:rPr>
                        <m:t>when</m:t>
                      </m:r>
                      <m:r>
                        <m:rPr>
                          <m:nor/>
                        </m:rPr>
                        <a:rPr lang="en-GB" sz="2400" dirty="0">
                          <a:solidFill>
                            <a:prstClr val="white"/>
                          </a:solidFill>
                        </a:rPr>
                        <m:t> </m:t>
                      </m:r>
                      <m:r>
                        <m:rPr>
                          <m:nor/>
                        </m:rPr>
                        <a:rPr lang="en-GB" sz="2400" dirty="0">
                          <a:solidFill>
                            <a:prstClr val="white"/>
                          </a:solidFill>
                        </a:rPr>
                        <m:t>x</m:t>
                      </m:r>
                      <m:r>
                        <m:rPr>
                          <m:nor/>
                        </m:rPr>
                        <a:rPr lang="en-GB" sz="2400" dirty="0">
                          <a:solidFill>
                            <a:prstClr val="white"/>
                          </a:solidFill>
                        </a:rPr>
                        <m:t> = 9</m:t>
                      </m:r>
                    </m:oMath>
                  </m:oMathPara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GB" sz="2400" dirty="0">
                          <a:solidFill>
                            <a:prstClr val="white"/>
                          </a:solidFill>
                        </a:rPr>
                        <m:t>When</m:t>
                      </m:r>
                      <m:r>
                        <m:rPr>
                          <m:nor/>
                        </m:rPr>
                        <a:rPr lang="en-GB" sz="2400" dirty="0">
                          <a:solidFill>
                            <a:prstClr val="white"/>
                          </a:solidFill>
                        </a:rPr>
                        <m:t> </m:t>
                      </m:r>
                      <m:r>
                        <m:rPr>
                          <m:nor/>
                        </m:rPr>
                        <a:rPr lang="en-GB" sz="2400" dirty="0">
                          <a:solidFill>
                            <a:prstClr val="white"/>
                          </a:solidFill>
                        </a:rPr>
                        <m:t>y</m:t>
                      </m:r>
                      <m:r>
                        <m:rPr>
                          <m:nor/>
                        </m:rPr>
                        <a:rPr lang="en-GB" sz="2400" dirty="0">
                          <a:solidFill>
                            <a:prstClr val="white"/>
                          </a:solidFill>
                        </a:rPr>
                        <m:t> = 5, </m:t>
                      </m:r>
                      <m:r>
                        <m:rPr>
                          <m:nor/>
                        </m:rPr>
                        <a:rPr lang="en-GB" sz="2400" dirty="0">
                          <a:solidFill>
                            <a:prstClr val="white"/>
                          </a:solidFill>
                        </a:rPr>
                        <m:t>x</m:t>
                      </m:r>
                      <m:r>
                        <m:rPr>
                          <m:nor/>
                        </m:rPr>
                        <a:rPr lang="en-GB" sz="2400" dirty="0">
                          <a:solidFill>
                            <a:prstClr val="white"/>
                          </a:solidFill>
                        </a:rPr>
                        <m:t> = 16</m:t>
                      </m:r>
                    </m:oMath>
                  </m:oMathPara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GB" sz="2400" dirty="0">
                          <a:solidFill>
                            <a:prstClr val="white"/>
                          </a:solidFill>
                        </a:rPr>
                        <m:t>Find</m:t>
                      </m:r>
                      <m:r>
                        <m:rPr>
                          <m:nor/>
                        </m:rPr>
                        <a:rPr lang="en-GB" sz="2400" dirty="0">
                          <a:solidFill>
                            <a:prstClr val="white"/>
                          </a:solidFill>
                        </a:rPr>
                        <m:t> </m:t>
                      </m:r>
                      <m:r>
                        <m:rPr>
                          <m:nor/>
                        </m:rPr>
                        <a:rPr lang="en-GB" sz="2400" dirty="0">
                          <a:solidFill>
                            <a:prstClr val="white"/>
                          </a:solidFill>
                        </a:rPr>
                        <m:t>y</m:t>
                      </m:r>
                      <m:r>
                        <m:rPr>
                          <m:nor/>
                        </m:rPr>
                        <a:rPr lang="en-GB" sz="2400" dirty="0">
                          <a:solidFill>
                            <a:prstClr val="white"/>
                          </a:solidFill>
                        </a:rPr>
                        <m:t> </m:t>
                      </m:r>
                      <m:r>
                        <m:rPr>
                          <m:nor/>
                        </m:rPr>
                        <a:rPr lang="en-GB" sz="2400" dirty="0">
                          <a:solidFill>
                            <a:prstClr val="white"/>
                          </a:solidFill>
                        </a:rPr>
                        <m:t>when</m:t>
                      </m:r>
                      <m:r>
                        <m:rPr>
                          <m:nor/>
                        </m:rPr>
                        <a:rPr lang="en-GB" sz="2400" dirty="0">
                          <a:solidFill>
                            <a:prstClr val="white"/>
                          </a:solidFill>
                        </a:rPr>
                        <m:t> </m:t>
                      </m:r>
                      <m:r>
                        <m:rPr>
                          <m:nor/>
                        </m:rPr>
                        <a:rPr lang="en-GB" sz="2400" dirty="0">
                          <a:solidFill>
                            <a:prstClr val="white"/>
                          </a:solidFill>
                        </a:rPr>
                        <m:t>x</m:t>
                      </m:r>
                      <m:r>
                        <m:rPr>
                          <m:nor/>
                        </m:rPr>
                        <a:rPr lang="en-GB" sz="2400" dirty="0">
                          <a:solidFill>
                            <a:prstClr val="white"/>
                          </a:solidFill>
                        </a:rPr>
                        <m:t> = 1</m:t>
                      </m:r>
                    </m:oMath>
                  </m:oMathPara>
                </a14:m>
              </a:p>
              <a:p>
                <a:pPr lvl="0" algn="r">
                  <a:defRPr/>
                </a:pPr>
              </a:p>
              <a:p>
                <a:pPr lvl="0" algn="r">
                  <a:defRPr/>
                </a:pPr>
              </a:p>
              <a:p>
                <a:pPr lvl="0" algn="r">
                  <a:defRPr/>
                </a:pPr>
              </a:p>
              <a:p>
                <a:pPr lvl="0" algn="r">
                  <a:defRPr/>
                </a:pPr>
              </a:p>
              <a:p>
                <a:pPr lvl="0" algn="r">
                  <a:defRPr/>
                </a:pPr>
                <a:endParaRPr sz="2400" dirty="0"/>
              </a:p>
            </p:txBody>
          </p:sp>
        </mc:Choice>
        <mc:Fallback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C08D2336-314B-44BA-95AE-8F6F97A88A9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46053" y="4044531"/>
                <a:ext cx="2451890" cy="2215991"/>
              </a:xfrm>
              <a:prstGeom prst="rect">
                <a:avLst/>
              </a:prstGeom>
              <a:blipFill>
                <a:blip r:embed="rId8"/>
                <a:stretch>
                  <a:fillRect l="-746" r="-24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640630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C8E51669-D14C-4D2E-9340-EE8A3B97DE8D}"/>
              </a:ext>
            </a:extLst>
          </p:cNvPr>
          <p:cNvSpPr txBox="1"/>
          <p:nvPr/>
        </p:nvSpPr>
        <p:spPr>
          <a:xfrm>
            <a:off x="459994" y="908228"/>
            <a:ext cx="3426205" cy="193899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lvl="0">
              <a:defRPr/>
            </a:pPr>
            <a:r>
              <a:rPr lang="en-GB" dirty="0">
                <a:solidFill>
                  <a:prstClr val="black"/>
                </a:solidFill>
              </a:rPr>
              <a:t>y is inversely proportional to the square root of x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>
              <a:solidFill>
                <a:prstClr val="black"/>
              </a:solidFill>
              <a:latin typeface="Calibri" panose="020F0502020204030204"/>
            </a:endParaRPr>
          </a:p>
          <a:p>
            <a:pPr lvl="0">
              <a:defRPr/>
            </a:pPr>
            <a:r>
              <a:rPr lang="en-GB" dirty="0">
                <a:solidFill>
                  <a:prstClr val="black"/>
                </a:solidFill>
              </a:rPr>
              <a:t>When y = 4, x = 25</a:t>
            </a:r>
          </a:p>
          <a:p>
            <a:pPr lvl="0">
              <a:defRPr/>
            </a:pPr>
            <a:endParaRPr lang="en-GB" dirty="0">
              <a:solidFill>
                <a:prstClr val="black"/>
              </a:solidFill>
            </a:endParaRPr>
          </a:p>
          <a:p>
            <a:pPr lvl="0">
              <a:defRPr/>
            </a:pPr>
            <a:r>
              <a:rPr lang="en-GB" dirty="0">
                <a:solidFill>
                  <a:prstClr val="black"/>
                </a:solidFill>
              </a:rPr>
              <a:t>Find y when x = 4</a:t>
            </a:r>
          </a:p>
          <a:p>
            <a:pPr lvl="0">
              <a:defRPr/>
            </a:pPr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3DC0E6E-DEF8-4345-852E-9C86CB9F359D}"/>
              </a:ext>
            </a:extLst>
          </p:cNvPr>
          <p:cNvSpPr txBox="1"/>
          <p:nvPr/>
        </p:nvSpPr>
        <p:spPr>
          <a:xfrm>
            <a:off x="5057907" y="936010"/>
            <a:ext cx="3426205" cy="193899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lvl="0">
              <a:defRPr/>
            </a:pPr>
            <a:r>
              <a:rPr lang="en-GB" dirty="0">
                <a:solidFill>
                  <a:prstClr val="black"/>
                </a:solidFill>
              </a:rPr>
              <a:t>y is inversely proportional to the square root of x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>
              <a:solidFill>
                <a:prstClr val="black"/>
              </a:solidFill>
              <a:latin typeface="Calibri" panose="020F0502020204030204"/>
            </a:endParaRPr>
          </a:p>
          <a:p>
            <a:pPr lvl="0">
              <a:defRPr/>
            </a:pPr>
            <a:r>
              <a:rPr lang="en-GB" dirty="0">
                <a:solidFill>
                  <a:prstClr val="black"/>
                </a:solidFill>
              </a:rPr>
              <a:t>When y = 6, x = 25</a:t>
            </a:r>
          </a:p>
          <a:p>
            <a:pPr lvl="0">
              <a:defRPr/>
            </a:pPr>
            <a:endParaRPr lang="en-GB" dirty="0">
              <a:solidFill>
                <a:prstClr val="black"/>
              </a:solidFill>
            </a:endParaRPr>
          </a:p>
          <a:p>
            <a:pPr lvl="0">
              <a:defRPr/>
            </a:pPr>
            <a:r>
              <a:rPr lang="en-GB" dirty="0">
                <a:solidFill>
                  <a:prstClr val="black"/>
                </a:solidFill>
              </a:rPr>
              <a:t>Find y when x = 4</a:t>
            </a:r>
          </a:p>
          <a:p>
            <a:pPr lvl="0">
              <a:defRPr/>
            </a:pPr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50690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E9A0806F-4F02-45E6-A3CF-7206E0220320}"/>
                  </a:ext>
                </a:extLst>
              </p:cNvPr>
              <p:cNvSpPr/>
              <p:nvPr/>
            </p:nvSpPr>
            <p:spPr>
              <a:xfrm>
                <a:off x="397565" y="197346"/>
                <a:ext cx="7905607" cy="646940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>
                  <a:defRPr/>
                </a:pPr>
                <a:r>
                  <a:rPr lang="en-GB" sz="2400" dirty="0">
                    <a:solidFill>
                      <a:prstClr val="black"/>
                    </a:solidFill>
                  </a:rPr>
                  <a:t>y is inversely proportional to the square root of x,   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24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∝</m:t>
                    </m:r>
                    <m:f>
                      <m:fPr>
                        <m:ctrlPr>
                          <a:rPr lang="en-GB" sz="2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GB" sz="2400" b="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GB" sz="2400" b="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rad>
                      </m:den>
                    </m:f>
                  </m:oMath>
                </a14:m>
                <a:endParaRPr lang="en-GB" sz="2400" dirty="0">
                  <a:solidFill>
                    <a:prstClr val="black"/>
                  </a:solidFill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lvl="0"/>
                <a:r>
                  <a:rPr lang="en-GB" dirty="0">
                    <a:solidFill>
                      <a:prstClr val="black"/>
                    </a:solidFill>
                  </a:rPr>
                  <a:t>When y = 12, x = 1</a:t>
                </a:r>
              </a:p>
              <a:p>
                <a:pPr lvl="0"/>
                <a:r>
                  <a:rPr lang="en-GB" dirty="0">
                    <a:solidFill>
                      <a:prstClr val="black"/>
                    </a:solidFill>
                  </a:rPr>
                  <a:t>Find y when x = 9</a:t>
                </a:r>
              </a:p>
              <a:p>
                <a:pPr lvl="0"/>
                <a:endParaRPr lang="en-GB" dirty="0">
                  <a:solidFill>
                    <a:prstClr val="black"/>
                  </a:solidFill>
                </a:endParaRPr>
              </a:p>
              <a:p>
                <a:pPr lvl="0"/>
                <a:r>
                  <a:rPr lang="en-GB" dirty="0">
                    <a:solidFill>
                      <a:prstClr val="black"/>
                    </a:solidFill>
                  </a:rPr>
                  <a:t>When y = 5, x = 16</a:t>
                </a:r>
              </a:p>
              <a:p>
                <a:pPr lvl="0"/>
                <a:r>
                  <a:rPr lang="en-GB" dirty="0">
                    <a:solidFill>
                      <a:prstClr val="black"/>
                    </a:solidFill>
                  </a:rPr>
                  <a:t>Find y when x = 1</a:t>
                </a:r>
              </a:p>
              <a:p>
                <a:pPr lvl="0"/>
                <a:endParaRPr lang="en-GB" dirty="0">
                  <a:solidFill>
                    <a:prstClr val="black"/>
                  </a:solidFill>
                </a:endParaRPr>
              </a:p>
              <a:p>
                <a:pPr lvl="0"/>
                <a:r>
                  <a:rPr lang="en-GB" dirty="0">
                    <a:solidFill>
                      <a:prstClr val="black"/>
                    </a:solidFill>
                  </a:rPr>
                  <a:t>When y = 5, x = 100</a:t>
                </a:r>
              </a:p>
              <a:p>
                <a:pPr lvl="0"/>
                <a:r>
                  <a:rPr lang="en-GB" dirty="0">
                    <a:solidFill>
                      <a:prstClr val="black"/>
                    </a:solidFill>
                  </a:rPr>
                  <a:t>Find y when x = 625</a:t>
                </a:r>
              </a:p>
              <a:p>
                <a:pPr lvl="0"/>
                <a:endParaRPr lang="en-GB" dirty="0">
                  <a:solidFill>
                    <a:prstClr val="black"/>
                  </a:solidFill>
                </a:endParaRPr>
              </a:p>
              <a:p>
                <a:pPr lvl="0"/>
                <a:r>
                  <a:rPr lang="en-GB" dirty="0">
                    <a:solidFill>
                      <a:prstClr val="black"/>
                    </a:solidFill>
                  </a:rPr>
                  <a:t>When y = 10, x = 225</a:t>
                </a:r>
              </a:p>
              <a:p>
                <a:pPr lvl="0"/>
                <a:r>
                  <a:rPr lang="en-GB" dirty="0">
                    <a:solidFill>
                      <a:prstClr val="black"/>
                    </a:solidFill>
                  </a:rPr>
                  <a:t>Find y when x = 25</a:t>
                </a:r>
              </a:p>
              <a:p>
                <a:pPr lvl="0"/>
                <a:endParaRPr lang="en-GB" dirty="0">
                  <a:solidFill>
                    <a:prstClr val="black"/>
                  </a:solidFill>
                </a:endParaRPr>
              </a:p>
              <a:p>
                <a:pPr lvl="0"/>
                <a:r>
                  <a:rPr lang="en-GB" dirty="0">
                    <a:solidFill>
                      <a:prstClr val="black"/>
                    </a:solidFill>
                  </a:rPr>
                  <a:t>When y = 10, x = 36</a:t>
                </a:r>
              </a:p>
              <a:p>
                <a:pPr lvl="0"/>
                <a:r>
                  <a:rPr lang="en-GB" dirty="0">
                    <a:solidFill>
                      <a:prstClr val="black"/>
                    </a:solidFill>
                  </a:rPr>
                  <a:t>Find y when x = 900</a:t>
                </a:r>
              </a:p>
              <a:p>
                <a:pPr lvl="0"/>
                <a:endParaRPr lang="en-GB" dirty="0">
                  <a:solidFill>
                    <a:prstClr val="black"/>
                  </a:solidFill>
                </a:endParaRPr>
              </a:p>
              <a:p>
                <a:pPr lvl="0"/>
                <a:r>
                  <a:rPr lang="en-GB" dirty="0">
                    <a:solidFill>
                      <a:prstClr val="black"/>
                    </a:solidFill>
                  </a:rPr>
                  <a:t>When y = 20, x = 400</a:t>
                </a:r>
              </a:p>
              <a:p>
                <a:pPr lvl="0"/>
                <a:r>
                  <a:rPr lang="en-GB" dirty="0">
                    <a:solidFill>
                      <a:prstClr val="black"/>
                    </a:solidFill>
                  </a:rPr>
                  <a:t>Find y when x = 10000</a:t>
                </a:r>
              </a:p>
              <a:p>
                <a:pPr lvl="0"/>
                <a:endParaRPr lang="en-GB" dirty="0">
                  <a:solidFill>
                    <a:prstClr val="black"/>
                  </a:solidFill>
                </a:endParaRPr>
              </a:p>
              <a:p>
                <a:pPr lvl="0"/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				</a:t>
                </a: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E9A0806F-4F02-45E6-A3CF-7206E022032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7565" y="197346"/>
                <a:ext cx="7905607" cy="6469400"/>
              </a:xfrm>
              <a:prstGeom prst="rect">
                <a:avLst/>
              </a:prstGeom>
              <a:blipFill>
                <a:blip r:embed="rId2"/>
                <a:stretch>
                  <a:fillRect l="-11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02473E16-F2A5-4B88-A97A-88E0EBCD2BA9}"/>
                  </a:ext>
                </a:extLst>
              </p:cNvPr>
              <p:cNvSpPr/>
              <p:nvPr/>
            </p:nvSpPr>
            <p:spPr>
              <a:xfrm>
                <a:off x="4572000" y="1171395"/>
                <a:ext cx="4572000" cy="5331652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lvl="0"/>
                <a:r>
                  <a:rPr lang="en-GB" dirty="0">
                    <a:solidFill>
                      <a:prstClr val="black"/>
                    </a:solidFill>
                  </a:rPr>
                  <a:t>When y = 10, x = 81</a:t>
                </a:r>
              </a:p>
              <a:p>
                <a:pPr lvl="0"/>
                <a:r>
                  <a:rPr lang="en-GB" dirty="0">
                    <a:solidFill>
                      <a:prstClr val="black"/>
                    </a:solidFill>
                  </a:rPr>
                  <a:t>Find y when x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 dirty="0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dirty="0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b="0" i="1" dirty="0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endParaRPr lang="en-GB" dirty="0">
                  <a:solidFill>
                    <a:prstClr val="black"/>
                  </a:solidFill>
                </a:endParaRPr>
              </a:p>
              <a:p>
                <a:pPr lvl="0"/>
                <a:endParaRPr lang="en-GB" dirty="0">
                  <a:solidFill>
                    <a:prstClr val="black"/>
                  </a:solidFill>
                </a:endParaRPr>
              </a:p>
              <a:p>
                <a:pPr lvl="0"/>
                <a:r>
                  <a:rPr lang="en-GB" dirty="0">
                    <a:solidFill>
                      <a:prstClr val="black"/>
                    </a:solidFill>
                  </a:rPr>
                  <a:t>When y = 10, x = 81</a:t>
                </a:r>
              </a:p>
              <a:p>
                <a:pPr lvl="0"/>
                <a:r>
                  <a:rPr lang="en-GB" dirty="0">
                    <a:solidFill>
                      <a:prstClr val="black"/>
                    </a:solidFill>
                  </a:rPr>
                  <a:t>Find x when y = 6</a:t>
                </a:r>
              </a:p>
              <a:p>
                <a:pPr lvl="0"/>
                <a:endParaRPr lang="en-GB" dirty="0">
                  <a:solidFill>
                    <a:prstClr val="black"/>
                  </a:solidFill>
                </a:endParaRPr>
              </a:p>
              <a:p>
                <a:pPr lvl="0"/>
                <a:r>
                  <a:rPr lang="en-GB" dirty="0">
                    <a:solidFill>
                      <a:prstClr val="black"/>
                    </a:solidFill>
                  </a:rPr>
                  <a:t>When y = 30, x = 36</a:t>
                </a:r>
              </a:p>
              <a:p>
                <a:pPr lvl="0"/>
                <a:r>
                  <a:rPr lang="en-GB" dirty="0">
                    <a:solidFill>
                      <a:prstClr val="black"/>
                    </a:solidFill>
                  </a:rPr>
                  <a:t>Find x when y = 45</a:t>
                </a:r>
              </a:p>
              <a:p>
                <a:pPr lvl="0"/>
                <a:endParaRPr lang="en-GB" dirty="0">
                  <a:solidFill>
                    <a:prstClr val="black"/>
                  </a:solidFill>
                </a:endParaRPr>
              </a:p>
              <a:p>
                <a:pPr lvl="0"/>
                <a:r>
                  <a:rPr lang="en-GB" dirty="0">
                    <a:solidFill>
                      <a:prstClr val="black"/>
                    </a:solidFill>
                  </a:rPr>
                  <a:t>When y = 30, x = 36</a:t>
                </a:r>
              </a:p>
              <a:p>
                <a:pPr lvl="0"/>
                <a:r>
                  <a:rPr lang="en-GB" dirty="0">
                    <a:solidFill>
                      <a:prstClr val="black"/>
                    </a:solidFill>
                  </a:rPr>
                  <a:t>Find x when y = 5</a:t>
                </a:r>
              </a:p>
              <a:p>
                <a:pPr lvl="0"/>
                <a:endParaRPr lang="en-GB" dirty="0">
                  <a:solidFill>
                    <a:prstClr val="black"/>
                  </a:solidFill>
                </a:endParaRPr>
              </a:p>
              <a:p>
                <a:pPr lvl="0"/>
                <a:r>
                  <a:rPr lang="en-GB" dirty="0">
                    <a:solidFill>
                      <a:prstClr val="black"/>
                    </a:solidFill>
                  </a:rPr>
                  <a:t>When x = 25, y = 2</a:t>
                </a:r>
              </a:p>
              <a:p>
                <a:pPr lvl="0"/>
                <a:r>
                  <a:rPr lang="en-GB" dirty="0">
                    <a:solidFill>
                      <a:prstClr val="black"/>
                    </a:solidFill>
                  </a:rPr>
                  <a:t>Find x when y = 1000</a:t>
                </a:r>
              </a:p>
              <a:p>
                <a:pPr lvl="0"/>
                <a:endParaRPr lang="en-GB" dirty="0">
                  <a:solidFill>
                    <a:prstClr val="black"/>
                  </a:solidFill>
                </a:endParaRPr>
              </a:p>
              <a:p>
                <a:pPr lvl="0"/>
                <a:r>
                  <a:rPr lang="en-GB" dirty="0">
                    <a:solidFill>
                      <a:prstClr val="black"/>
                    </a:solidFill>
                  </a:rPr>
                  <a:t>When x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 dirty="0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dirty="0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9</m:t>
                        </m:r>
                      </m:num>
                      <m:den>
                        <m:r>
                          <a:rPr lang="en-GB" b="0" i="1" dirty="0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GB" dirty="0">
                    <a:solidFill>
                      <a:prstClr val="black"/>
                    </a:solidFill>
                  </a:rPr>
                  <a:t>, y = 18</a:t>
                </a:r>
              </a:p>
              <a:p>
                <a:pPr lvl="0"/>
                <a:r>
                  <a:rPr lang="en-GB" dirty="0">
                    <a:solidFill>
                      <a:prstClr val="black"/>
                    </a:solidFill>
                  </a:rPr>
                  <a:t>Find x when y = 54</a:t>
                </a:r>
              </a:p>
              <a:p>
                <a:pPr lvl="0"/>
                <a:endParaRPr lang="en-GB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02473E16-F2A5-4B88-A97A-88E0EBCD2BA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171395"/>
                <a:ext cx="4572000" cy="5331652"/>
              </a:xfrm>
              <a:prstGeom prst="rect">
                <a:avLst/>
              </a:prstGeom>
              <a:blipFill>
                <a:blip r:embed="rId3"/>
                <a:stretch>
                  <a:fillRect l="-1067" t="-5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269026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E9A0806F-4F02-45E6-A3CF-7206E0220320}"/>
                  </a:ext>
                </a:extLst>
              </p:cNvPr>
              <p:cNvSpPr/>
              <p:nvPr/>
            </p:nvSpPr>
            <p:spPr>
              <a:xfrm>
                <a:off x="397565" y="197346"/>
                <a:ext cx="7905607" cy="646940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>
                  <a:defRPr/>
                </a:pPr>
                <a:r>
                  <a:rPr lang="en-GB" sz="2400" dirty="0">
                    <a:solidFill>
                      <a:prstClr val="black"/>
                    </a:solidFill>
                  </a:rPr>
                  <a:t>y is inversely proportional to the square root of x,   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24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∝</m:t>
                    </m:r>
                    <m:f>
                      <m:fPr>
                        <m:ctrlPr>
                          <a:rPr lang="en-GB" sz="2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GB" sz="2400" b="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GB" sz="2400" b="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rad>
                      </m:den>
                    </m:f>
                  </m:oMath>
                </a14:m>
                <a:endParaRPr lang="en-GB" sz="2400" dirty="0">
                  <a:solidFill>
                    <a:prstClr val="black"/>
                  </a:solidFill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lvl="0"/>
                <a:r>
                  <a:rPr lang="en-GB" dirty="0">
                    <a:solidFill>
                      <a:prstClr val="black"/>
                    </a:solidFill>
                  </a:rPr>
                  <a:t>When y = 12, x = 1</a:t>
                </a:r>
              </a:p>
              <a:p>
                <a:pPr lvl="0"/>
                <a:r>
                  <a:rPr lang="en-GB" dirty="0">
                    <a:solidFill>
                      <a:prstClr val="black"/>
                    </a:solidFill>
                  </a:rPr>
                  <a:t>Find y when x = 9</a:t>
                </a:r>
              </a:p>
              <a:p>
                <a:pPr lvl="0"/>
                <a:endParaRPr lang="en-GB" dirty="0">
                  <a:solidFill>
                    <a:prstClr val="black"/>
                  </a:solidFill>
                </a:endParaRPr>
              </a:p>
              <a:p>
                <a:pPr lvl="0"/>
                <a:r>
                  <a:rPr lang="en-GB" dirty="0">
                    <a:solidFill>
                      <a:prstClr val="black"/>
                    </a:solidFill>
                  </a:rPr>
                  <a:t>When y = 5, x = 16</a:t>
                </a:r>
              </a:p>
              <a:p>
                <a:pPr lvl="0"/>
                <a:r>
                  <a:rPr lang="en-GB" dirty="0">
                    <a:solidFill>
                      <a:prstClr val="black"/>
                    </a:solidFill>
                  </a:rPr>
                  <a:t>Find y when x = 1</a:t>
                </a:r>
              </a:p>
              <a:p>
                <a:pPr lvl="0"/>
                <a:endParaRPr lang="en-GB" dirty="0">
                  <a:solidFill>
                    <a:prstClr val="black"/>
                  </a:solidFill>
                </a:endParaRPr>
              </a:p>
              <a:p>
                <a:pPr lvl="0"/>
                <a:r>
                  <a:rPr lang="en-GB" dirty="0">
                    <a:solidFill>
                      <a:prstClr val="black"/>
                    </a:solidFill>
                  </a:rPr>
                  <a:t>When y = 5, x = 100</a:t>
                </a:r>
              </a:p>
              <a:p>
                <a:pPr lvl="0"/>
                <a:r>
                  <a:rPr lang="en-GB" dirty="0">
                    <a:solidFill>
                      <a:prstClr val="black"/>
                    </a:solidFill>
                  </a:rPr>
                  <a:t>Find y when x = 625</a:t>
                </a:r>
              </a:p>
              <a:p>
                <a:pPr lvl="0"/>
                <a:endParaRPr lang="en-GB" dirty="0">
                  <a:solidFill>
                    <a:prstClr val="black"/>
                  </a:solidFill>
                </a:endParaRPr>
              </a:p>
              <a:p>
                <a:pPr lvl="0"/>
                <a:r>
                  <a:rPr lang="en-GB" dirty="0">
                    <a:solidFill>
                      <a:prstClr val="black"/>
                    </a:solidFill>
                  </a:rPr>
                  <a:t>When y = 10, x = 225</a:t>
                </a:r>
              </a:p>
              <a:p>
                <a:pPr lvl="0"/>
                <a:r>
                  <a:rPr lang="en-GB" dirty="0">
                    <a:solidFill>
                      <a:prstClr val="black"/>
                    </a:solidFill>
                  </a:rPr>
                  <a:t>Find y when x = 25</a:t>
                </a:r>
              </a:p>
              <a:p>
                <a:pPr lvl="0"/>
                <a:endParaRPr lang="en-GB" dirty="0">
                  <a:solidFill>
                    <a:prstClr val="black"/>
                  </a:solidFill>
                </a:endParaRPr>
              </a:p>
              <a:p>
                <a:pPr lvl="0"/>
                <a:r>
                  <a:rPr lang="en-GB" dirty="0">
                    <a:solidFill>
                      <a:prstClr val="black"/>
                    </a:solidFill>
                  </a:rPr>
                  <a:t>When y = 10, x = 36</a:t>
                </a:r>
              </a:p>
              <a:p>
                <a:pPr lvl="0"/>
                <a:r>
                  <a:rPr lang="en-GB" dirty="0">
                    <a:solidFill>
                      <a:prstClr val="black"/>
                    </a:solidFill>
                  </a:rPr>
                  <a:t>Find y when x = 900</a:t>
                </a:r>
              </a:p>
              <a:p>
                <a:pPr lvl="0"/>
                <a:endParaRPr lang="en-GB" dirty="0">
                  <a:solidFill>
                    <a:prstClr val="black"/>
                  </a:solidFill>
                </a:endParaRPr>
              </a:p>
              <a:p>
                <a:pPr lvl="0"/>
                <a:r>
                  <a:rPr lang="en-GB" dirty="0">
                    <a:solidFill>
                      <a:prstClr val="black"/>
                    </a:solidFill>
                  </a:rPr>
                  <a:t>When y = 20, x = 400</a:t>
                </a:r>
              </a:p>
              <a:p>
                <a:pPr lvl="0"/>
                <a:r>
                  <a:rPr lang="en-GB" dirty="0">
                    <a:solidFill>
                      <a:prstClr val="black"/>
                    </a:solidFill>
                  </a:rPr>
                  <a:t>Find y when x = 10000</a:t>
                </a:r>
              </a:p>
              <a:p>
                <a:pPr lvl="0"/>
                <a:endParaRPr lang="en-GB" dirty="0">
                  <a:solidFill>
                    <a:prstClr val="black"/>
                  </a:solidFill>
                </a:endParaRPr>
              </a:p>
              <a:p>
                <a:pPr lvl="0"/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				</a:t>
                </a: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E9A0806F-4F02-45E6-A3CF-7206E022032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7565" y="197346"/>
                <a:ext cx="7905607" cy="6469400"/>
              </a:xfrm>
              <a:prstGeom prst="rect">
                <a:avLst/>
              </a:prstGeom>
              <a:blipFill>
                <a:blip r:embed="rId2"/>
                <a:stretch>
                  <a:fillRect l="-11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02473E16-F2A5-4B88-A97A-88E0EBCD2BA9}"/>
                  </a:ext>
                </a:extLst>
              </p:cNvPr>
              <p:cNvSpPr/>
              <p:nvPr/>
            </p:nvSpPr>
            <p:spPr>
              <a:xfrm>
                <a:off x="4572000" y="1171395"/>
                <a:ext cx="4572000" cy="5331652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lvl="0"/>
                <a:r>
                  <a:rPr lang="en-GB" dirty="0">
                    <a:solidFill>
                      <a:prstClr val="black"/>
                    </a:solidFill>
                  </a:rPr>
                  <a:t>When y = 10, x = 81</a:t>
                </a:r>
              </a:p>
              <a:p>
                <a:pPr lvl="0"/>
                <a:r>
                  <a:rPr lang="en-GB" dirty="0">
                    <a:solidFill>
                      <a:prstClr val="black"/>
                    </a:solidFill>
                  </a:rPr>
                  <a:t>Find y when x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 dirty="0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dirty="0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b="0" i="1" dirty="0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endParaRPr lang="en-GB" dirty="0">
                  <a:solidFill>
                    <a:prstClr val="black"/>
                  </a:solidFill>
                </a:endParaRPr>
              </a:p>
              <a:p>
                <a:pPr lvl="0"/>
                <a:endParaRPr lang="en-GB" dirty="0">
                  <a:solidFill>
                    <a:prstClr val="black"/>
                  </a:solidFill>
                </a:endParaRPr>
              </a:p>
              <a:p>
                <a:pPr lvl="0"/>
                <a:r>
                  <a:rPr lang="en-GB" dirty="0">
                    <a:solidFill>
                      <a:prstClr val="black"/>
                    </a:solidFill>
                  </a:rPr>
                  <a:t>When y = 10, x = 81</a:t>
                </a:r>
              </a:p>
              <a:p>
                <a:pPr lvl="0"/>
                <a:r>
                  <a:rPr lang="en-GB" dirty="0">
                    <a:solidFill>
                      <a:prstClr val="black"/>
                    </a:solidFill>
                  </a:rPr>
                  <a:t>Find x when y = 6</a:t>
                </a:r>
              </a:p>
              <a:p>
                <a:pPr lvl="0"/>
                <a:endParaRPr lang="en-GB" dirty="0">
                  <a:solidFill>
                    <a:prstClr val="black"/>
                  </a:solidFill>
                </a:endParaRPr>
              </a:p>
              <a:p>
                <a:pPr lvl="0"/>
                <a:r>
                  <a:rPr lang="en-GB" dirty="0">
                    <a:solidFill>
                      <a:prstClr val="black"/>
                    </a:solidFill>
                  </a:rPr>
                  <a:t>When y = 30, x = 36</a:t>
                </a:r>
              </a:p>
              <a:p>
                <a:pPr lvl="0"/>
                <a:r>
                  <a:rPr lang="en-GB" dirty="0">
                    <a:solidFill>
                      <a:prstClr val="black"/>
                    </a:solidFill>
                  </a:rPr>
                  <a:t>Find x when y = 45</a:t>
                </a:r>
              </a:p>
              <a:p>
                <a:pPr lvl="0"/>
                <a:endParaRPr lang="en-GB" dirty="0">
                  <a:solidFill>
                    <a:prstClr val="black"/>
                  </a:solidFill>
                </a:endParaRPr>
              </a:p>
              <a:p>
                <a:pPr lvl="0"/>
                <a:r>
                  <a:rPr lang="en-GB" dirty="0">
                    <a:solidFill>
                      <a:prstClr val="black"/>
                    </a:solidFill>
                  </a:rPr>
                  <a:t>When y = 30, x = 36</a:t>
                </a:r>
              </a:p>
              <a:p>
                <a:pPr lvl="0"/>
                <a:r>
                  <a:rPr lang="en-GB" dirty="0">
                    <a:solidFill>
                      <a:prstClr val="black"/>
                    </a:solidFill>
                  </a:rPr>
                  <a:t>Find x when y = 5</a:t>
                </a:r>
              </a:p>
              <a:p>
                <a:pPr lvl="0"/>
                <a:endParaRPr lang="en-GB" dirty="0">
                  <a:solidFill>
                    <a:prstClr val="black"/>
                  </a:solidFill>
                </a:endParaRPr>
              </a:p>
              <a:p>
                <a:pPr lvl="0"/>
                <a:r>
                  <a:rPr lang="en-GB" dirty="0">
                    <a:solidFill>
                      <a:prstClr val="black"/>
                    </a:solidFill>
                  </a:rPr>
                  <a:t>When x = 25, y = 2</a:t>
                </a:r>
              </a:p>
              <a:p>
                <a:pPr lvl="0"/>
                <a:r>
                  <a:rPr lang="en-GB" dirty="0">
                    <a:solidFill>
                      <a:prstClr val="black"/>
                    </a:solidFill>
                  </a:rPr>
                  <a:t>Find x when y = 1000</a:t>
                </a:r>
              </a:p>
              <a:p>
                <a:pPr lvl="0"/>
                <a:endParaRPr lang="en-GB" dirty="0">
                  <a:solidFill>
                    <a:prstClr val="black"/>
                  </a:solidFill>
                </a:endParaRPr>
              </a:p>
              <a:p>
                <a:pPr lvl="0"/>
                <a:r>
                  <a:rPr lang="en-GB" dirty="0">
                    <a:solidFill>
                      <a:prstClr val="black"/>
                    </a:solidFill>
                  </a:rPr>
                  <a:t>When x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 dirty="0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dirty="0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9</m:t>
                        </m:r>
                      </m:num>
                      <m:den>
                        <m:r>
                          <a:rPr lang="en-GB" b="0" i="1" dirty="0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GB" dirty="0">
                    <a:solidFill>
                      <a:prstClr val="black"/>
                    </a:solidFill>
                  </a:rPr>
                  <a:t>, y = 18</a:t>
                </a:r>
              </a:p>
              <a:p>
                <a:pPr lvl="0"/>
                <a:r>
                  <a:rPr lang="en-GB" dirty="0">
                    <a:solidFill>
                      <a:prstClr val="black"/>
                    </a:solidFill>
                  </a:rPr>
                  <a:t>Find x when y = 54</a:t>
                </a:r>
              </a:p>
              <a:p>
                <a:pPr lvl="0"/>
                <a:endParaRPr lang="en-GB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02473E16-F2A5-4B88-A97A-88E0EBCD2BA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171395"/>
                <a:ext cx="4572000" cy="5331652"/>
              </a:xfrm>
              <a:prstGeom prst="rect">
                <a:avLst/>
              </a:prstGeom>
              <a:blipFill>
                <a:blip r:embed="rId3"/>
                <a:stretch>
                  <a:fillRect l="-1067" t="-5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>
            <a:extLst>
              <a:ext uri="{FF2B5EF4-FFF2-40B4-BE49-F238E27FC236}">
                <a16:creationId xmlns:a16="http://schemas.microsoft.com/office/drawing/2014/main" id="{2AAE0685-6567-4C55-83AE-0035627BE893}"/>
              </a:ext>
            </a:extLst>
          </p:cNvPr>
          <p:cNvSpPr txBox="1"/>
          <p:nvPr/>
        </p:nvSpPr>
        <p:spPr>
          <a:xfrm>
            <a:off x="2763079" y="1350873"/>
            <a:ext cx="8845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y = 4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639EC8F-6D31-48CD-8FD7-642BD68D8285}"/>
              </a:ext>
            </a:extLst>
          </p:cNvPr>
          <p:cNvSpPr txBox="1"/>
          <p:nvPr/>
        </p:nvSpPr>
        <p:spPr>
          <a:xfrm>
            <a:off x="2763079" y="2192958"/>
            <a:ext cx="8845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y = 20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90A787F-35D3-48AC-949C-8E7029CF9C88}"/>
              </a:ext>
            </a:extLst>
          </p:cNvPr>
          <p:cNvSpPr txBox="1"/>
          <p:nvPr/>
        </p:nvSpPr>
        <p:spPr>
          <a:xfrm>
            <a:off x="2763079" y="3035043"/>
            <a:ext cx="8845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y = 2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D3E532A-29D2-40E4-95E9-5B4BD9C2FE12}"/>
              </a:ext>
            </a:extLst>
          </p:cNvPr>
          <p:cNvSpPr txBox="1"/>
          <p:nvPr/>
        </p:nvSpPr>
        <p:spPr>
          <a:xfrm>
            <a:off x="2763079" y="3740442"/>
            <a:ext cx="8845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y = 30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9159D5F-E358-4BF4-AADA-BA98B555976F}"/>
              </a:ext>
            </a:extLst>
          </p:cNvPr>
          <p:cNvSpPr txBox="1"/>
          <p:nvPr/>
        </p:nvSpPr>
        <p:spPr>
          <a:xfrm>
            <a:off x="2763079" y="4634099"/>
            <a:ext cx="8845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y = 2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824CE08-9C19-4795-8E29-C0A7EC1AE19E}"/>
              </a:ext>
            </a:extLst>
          </p:cNvPr>
          <p:cNvSpPr txBox="1"/>
          <p:nvPr/>
        </p:nvSpPr>
        <p:spPr>
          <a:xfrm>
            <a:off x="2763079" y="5433765"/>
            <a:ext cx="8845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y = 4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65C4DFA-C259-44C8-BCB7-F42DBFDF65A7}"/>
              </a:ext>
            </a:extLst>
          </p:cNvPr>
          <p:cNvSpPr txBox="1"/>
          <p:nvPr/>
        </p:nvSpPr>
        <p:spPr>
          <a:xfrm>
            <a:off x="7109792" y="1264734"/>
            <a:ext cx="8845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y = 180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06FD595-6D81-45D7-AC8D-AAB565F49816}"/>
              </a:ext>
            </a:extLst>
          </p:cNvPr>
          <p:cNvSpPr txBox="1"/>
          <p:nvPr/>
        </p:nvSpPr>
        <p:spPr>
          <a:xfrm>
            <a:off x="7109792" y="2106819"/>
            <a:ext cx="8845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x = 20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73FCB2C-D702-4F0B-B229-FD5EB5009CC6}"/>
              </a:ext>
            </a:extLst>
          </p:cNvPr>
          <p:cNvSpPr txBox="1"/>
          <p:nvPr/>
        </p:nvSpPr>
        <p:spPr>
          <a:xfrm>
            <a:off x="7109792" y="2948904"/>
            <a:ext cx="8845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x = 2 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BB125AB-7D38-49C8-BBE2-C90C247D3332}"/>
              </a:ext>
            </a:extLst>
          </p:cNvPr>
          <p:cNvSpPr txBox="1"/>
          <p:nvPr/>
        </p:nvSpPr>
        <p:spPr>
          <a:xfrm>
            <a:off x="7109792" y="3654303"/>
            <a:ext cx="1193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x = 1296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13465707-EF67-475F-B3B0-FAF3CE98A7B3}"/>
                  </a:ext>
                </a:extLst>
              </p:cNvPr>
              <p:cNvSpPr txBox="1"/>
              <p:nvPr/>
            </p:nvSpPr>
            <p:spPr>
              <a:xfrm>
                <a:off x="7109792" y="4547960"/>
                <a:ext cx="884582" cy="4851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solidFill>
                      <a:srgbClr val="FF0000"/>
                    </a:solidFill>
                  </a:rPr>
                  <a:t>x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10</m:t>
                        </m:r>
                      </m:den>
                    </m:f>
                  </m:oMath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13465707-EF67-475F-B3B0-FAF3CE98A7B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09792" y="4547960"/>
                <a:ext cx="884582" cy="485197"/>
              </a:xfrm>
              <a:prstGeom prst="rect">
                <a:avLst/>
              </a:prstGeom>
              <a:blipFill>
                <a:blip r:embed="rId4"/>
                <a:stretch>
                  <a:fillRect l="-5517" b="-7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619F3F4E-7148-4D00-A8E2-71D00565F707}"/>
                  </a:ext>
                </a:extLst>
              </p:cNvPr>
              <p:cNvSpPr txBox="1"/>
              <p:nvPr/>
            </p:nvSpPr>
            <p:spPr>
              <a:xfrm>
                <a:off x="7109792" y="5347626"/>
                <a:ext cx="884582" cy="5458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solidFill>
                      <a:srgbClr val="FF0000"/>
                    </a:solidFill>
                  </a:rPr>
                  <a:t>x =</a:t>
                </a:r>
                <a14:m>
                  <m:oMath xmlns:m="http://schemas.openxmlformats.org/officeDocument/2006/math">
                    <m:r>
                      <a:rPr lang="en-GB" b="0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en-GB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n-GB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GB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</m:rad>
                      </m:num>
                      <m:den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619F3F4E-7148-4D00-A8E2-71D00565F70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09792" y="5347626"/>
                <a:ext cx="884582" cy="545855"/>
              </a:xfrm>
              <a:prstGeom prst="rect">
                <a:avLst/>
              </a:prstGeom>
              <a:blipFill>
                <a:blip r:embed="rId5"/>
                <a:stretch>
                  <a:fillRect l="-5517" b="-444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645877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1726</TotalTime>
  <Words>491</Words>
  <Application>Microsoft Office PowerPoint</Application>
  <PresentationFormat>On-screen Show (4:3)</PresentationFormat>
  <Paragraphs>115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Cambria Math</vt:lpstr>
      <vt:lpstr>Office Theme</vt:lpstr>
      <vt:lpstr>Proportion:  Inverse proportion (√x)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Craig Barton</cp:lastModifiedBy>
  <cp:revision>93</cp:revision>
  <dcterms:created xsi:type="dcterms:W3CDTF">2018-01-26T08:52:52Z</dcterms:created>
  <dcterms:modified xsi:type="dcterms:W3CDTF">2018-10-05T14:15:46Z</dcterms:modified>
</cp:coreProperties>
</file>