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98" r:id="rId2"/>
    <p:sldId id="302" r:id="rId3"/>
    <p:sldId id="305" r:id="rId4"/>
    <p:sldId id="306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07" autoAdjust="0"/>
    <p:restoredTop sz="89362" autoAdjust="0"/>
  </p:normalViewPr>
  <p:slideViewPr>
    <p:cSldViewPr snapToGrid="0">
      <p:cViewPr varScale="1">
        <p:scale>
          <a:sx n="94" d="100"/>
          <a:sy n="94" d="100"/>
        </p:scale>
        <p:origin x="1116" y="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pPr/>
              <a:t>16/10/2018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65673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16/10/2018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16/10/2018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16/10/2018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16/10/2018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16/10/2018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16/10/2018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16/10/2018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16/10/2018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16/10/2018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16/10/2018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16/10/2018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pPr/>
              <a:t>16/10/2018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05282" y="289585"/>
            <a:ext cx="7135072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Surds: 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Multiplying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2285999" y="3565469"/>
                <a:ext cx="4572000" cy="2584747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lvl="0">
                  <a:lnSpc>
                    <a:spcPct val="150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32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32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5</m:t>
                          </m:r>
                        </m:e>
                      </m:rad>
                      <m:r>
                        <a:rPr lang="en-GB" sz="32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×</m:t>
                      </m:r>
                      <m:rad>
                        <m:radPr>
                          <m:degHide m:val="on"/>
                          <m:ctrlPr>
                            <a:rPr lang="en-GB" sz="32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32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e>
                      </m:rad>
                    </m:oMath>
                  </m:oMathPara>
                </a14:m>
                <a:endParaRPr lang="en-GB" sz="3200" dirty="0">
                  <a:solidFill>
                    <a:schemeClr val="bg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150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32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32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6</m:t>
                          </m:r>
                        </m:e>
                      </m:rad>
                      <m:r>
                        <a:rPr lang="en-GB" sz="32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×</m:t>
                      </m:r>
                      <m:rad>
                        <m:radPr>
                          <m:degHide m:val="on"/>
                          <m:ctrlPr>
                            <a:rPr lang="en-GB" sz="32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32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</m:t>
                          </m:r>
                        </m:e>
                      </m:rad>
                    </m:oMath>
                  </m:oMathPara>
                </a14:m>
                <a:endParaRPr lang="en-GB" sz="3200" dirty="0">
                  <a:solidFill>
                    <a:schemeClr val="bg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150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32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32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24</m:t>
                          </m:r>
                        </m:e>
                      </m:rad>
                      <m:r>
                        <a:rPr lang="en-GB" sz="32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×</m:t>
                      </m:r>
                      <m:rad>
                        <m:radPr>
                          <m:degHide m:val="on"/>
                          <m:ctrlPr>
                            <a:rPr lang="en-GB" sz="32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32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</m:t>
                          </m:r>
                        </m:e>
                      </m:rad>
                    </m:oMath>
                  </m:oMathPara>
                </a14:m>
                <a:endParaRPr lang="en-GB" sz="32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5999" y="3565469"/>
                <a:ext cx="4572000" cy="258474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55636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8A944944-E635-41E3-8DA4-5CC8ADAB9CE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fortyninecubed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47484" y="663677"/>
                <a:ext cx="3878826" cy="7229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e>
                      </m:rad>
                      <m:r>
                        <a:rPr lang="en-GB" sz="3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ad>
                        <m:radPr>
                          <m:degHide m:val="on"/>
                          <m:ctrlPr>
                            <a:rPr lang="en-GB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e>
                      </m:rad>
                    </m:oMath>
                  </m:oMathPara>
                </a14:m>
                <a:endParaRPr lang="en-GB" sz="36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484" y="663677"/>
                <a:ext cx="3878826" cy="72295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545503" y="663677"/>
                <a:ext cx="3878826" cy="7229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3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e>
                      </m:rad>
                      <m:r>
                        <a:rPr lang="en-GB" sz="3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ad>
                        <m:radPr>
                          <m:degHide m:val="on"/>
                          <m:ctrlPr>
                            <a:rPr lang="en-GB" sz="3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</m:e>
                      </m:rad>
                    </m:oMath>
                  </m:oMathPara>
                </a14:m>
                <a:endParaRPr lang="en-GB" sz="36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45503" y="663677"/>
                <a:ext cx="3878826" cy="72295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-20114" y="3067522"/>
                <a:ext cx="3878826" cy="7116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3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e>
                      </m:rad>
                      <m:r>
                        <a:rPr lang="en-GB" sz="3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ad>
                        <m:radPr>
                          <m:degHide m:val="on"/>
                          <m:ctrlPr>
                            <a:rPr lang="en-GB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e>
                      </m:rad>
                    </m:oMath>
                  </m:oMathPara>
                </a14:m>
                <a:endParaRPr lang="en-GB" sz="36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20114" y="3067522"/>
                <a:ext cx="3878826" cy="71167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4545503" y="3067522"/>
                <a:ext cx="3878826" cy="7116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3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e>
                      </m:rad>
                      <m:r>
                        <a:rPr lang="en-GB" sz="3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ad>
                        <m:radPr>
                          <m:degHide m:val="on"/>
                          <m:ctrlPr>
                            <a:rPr lang="en-GB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</m:t>
                          </m:r>
                        </m:e>
                      </m:rad>
                    </m:oMath>
                  </m:oMathPara>
                </a14:m>
                <a:endParaRPr lang="en-GB" sz="36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45503" y="3067522"/>
                <a:ext cx="3878826" cy="71167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61365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D75F031-9661-4521-97A7-4F61F86CD69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fortyninecubed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0" y="0"/>
                <a:ext cx="5368414" cy="65415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:r>
                  <a:rPr lang="en-GB" sz="2400" b="1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Simplify your answers, where possible:</a:t>
                </a:r>
                <a:br>
                  <a:rPr lang="en-GB" sz="2400" i="1" dirty="0">
                    <a:latin typeface="Cambria Math" panose="020405030504060302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e>
                      </m:rad>
                      <m:r>
                        <a:rPr lang="en-GB" sz="28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×</m:t>
                      </m:r>
                      <m:rad>
                        <m:radPr>
                          <m:degHide m:val="on"/>
                          <m:ctrlPr>
                            <a:rPr lang="en-GB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</m:t>
                          </m:r>
                        </m:e>
                      </m:rad>
                    </m:oMath>
                  </m:oMathPara>
                </a14:m>
                <a:endParaRPr lang="en-GB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150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4</m:t>
                          </m:r>
                        </m:e>
                      </m:rad>
                      <m:r>
                        <a:rPr lang="en-GB" sz="28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×</m:t>
                      </m:r>
                      <m:rad>
                        <m:radPr>
                          <m:degHide m:val="on"/>
                          <m:ctrlPr>
                            <a:rPr lang="en-GB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</m:t>
                          </m:r>
                        </m:e>
                      </m:rad>
                    </m:oMath>
                  </m:oMathPara>
                </a14:m>
                <a:endParaRPr lang="en-GB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150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2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5</m:t>
                          </m:r>
                        </m:e>
                      </m:rad>
                      <m:r>
                        <a:rPr lang="en-GB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×</m:t>
                      </m:r>
                      <m:rad>
                        <m:radPr>
                          <m:degHide m:val="on"/>
                          <m:ctrlPr>
                            <a:rPr lang="en-GB" sz="2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e>
                      </m:rad>
                    </m:oMath>
                  </m:oMathPara>
                </a14:m>
                <a:endParaRPr lang="en-GB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150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6</m:t>
                          </m:r>
                        </m:e>
                      </m:rad>
                      <m:r>
                        <a:rPr lang="en-GB" sz="28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×</m:t>
                      </m:r>
                      <m:rad>
                        <m:radPr>
                          <m:degHide m:val="on"/>
                          <m:ctrlPr>
                            <a:rPr lang="en-GB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</m:t>
                          </m:r>
                        </m:e>
                      </m:rad>
                    </m:oMath>
                  </m:oMathPara>
                </a14:m>
                <a:endParaRPr lang="en-GB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150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24</m:t>
                          </m:r>
                        </m:e>
                      </m:rad>
                      <m:r>
                        <a:rPr lang="en-GB" sz="28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×</m:t>
                      </m:r>
                      <m:rad>
                        <m:radPr>
                          <m:degHide m:val="on"/>
                          <m:ctrlPr>
                            <a:rPr lang="en-GB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</m:t>
                          </m:r>
                        </m:e>
                      </m:rad>
                    </m:oMath>
                  </m:oMathPara>
                </a14:m>
                <a:endParaRPr lang="en-GB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150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2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12</m:t>
                          </m:r>
                        </m:e>
                      </m:rad>
                      <m:r>
                        <a:rPr lang="en-GB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×</m:t>
                      </m:r>
                      <m:rad>
                        <m:radPr>
                          <m:degHide m:val="on"/>
                          <m:ctrlPr>
                            <a:rPr lang="en-GB" sz="2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e>
                      </m:rad>
                    </m:oMath>
                  </m:oMathPara>
                </a14:m>
                <a:endParaRPr lang="en-GB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150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2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12</m:t>
                          </m:r>
                        </m:e>
                      </m:rad>
                      <m:r>
                        <a:rPr lang="en-GB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×</m:t>
                      </m:r>
                      <m:rad>
                        <m:radPr>
                          <m:degHide m:val="on"/>
                          <m:ctrlPr>
                            <a:rPr lang="en-GB" sz="2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4</m:t>
                          </m:r>
                        </m:e>
                      </m:rad>
                    </m:oMath>
                  </m:oMathPara>
                </a14:m>
                <a:endParaRPr lang="en-GB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150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280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11</m:t>
                          </m:r>
                        </m:e>
                      </m:rad>
                      <m:r>
                        <a:rPr lang="en-GB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×</m:t>
                      </m:r>
                      <m:rad>
                        <m:radPr>
                          <m:degHide m:val="on"/>
                          <m:ctrlPr>
                            <a:rPr lang="en-GB" sz="2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4</m:t>
                          </m:r>
                        </m:e>
                      </m:rad>
                    </m:oMath>
                  </m:oMathPara>
                </a14:m>
                <a:endParaRPr lang="en-GB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5368414" cy="6541599"/>
              </a:xfrm>
              <a:prstGeom prst="rect">
                <a:avLst/>
              </a:prstGeom>
              <a:blipFill>
                <a:blip r:embed="rId2"/>
                <a:stretch>
                  <a:fillRect l="-170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4719484" y="553998"/>
                <a:ext cx="4572000" cy="5987601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lvl="0">
                  <a:lnSpc>
                    <a:spcPct val="150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280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10</m:t>
                          </m:r>
                        </m:e>
                      </m:rad>
                      <m:r>
                        <a:rPr lang="en-GB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×</m:t>
                      </m:r>
                      <m:rad>
                        <m:radPr>
                          <m:degHide m:val="on"/>
                          <m:ctrlPr>
                            <a:rPr lang="en-GB" sz="2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4</m:t>
                          </m:r>
                        </m:e>
                      </m:rad>
                    </m:oMath>
                  </m:oMathPara>
                </a14:m>
                <a:endParaRPr lang="en-GB" sz="28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150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2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10</m:t>
                          </m:r>
                        </m:e>
                      </m:rad>
                      <m:r>
                        <a:rPr lang="en-GB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×</m:t>
                      </m:r>
                      <m:rad>
                        <m:radPr>
                          <m:degHide m:val="on"/>
                          <m:ctrlPr>
                            <a:rPr lang="en-GB" sz="2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8</m:t>
                          </m:r>
                        </m:e>
                      </m:rad>
                    </m:oMath>
                  </m:oMathPara>
                </a14:m>
                <a:endParaRPr lang="en-GB" sz="28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150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2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20</m:t>
                          </m:r>
                        </m:e>
                      </m:rad>
                      <m:r>
                        <a:rPr lang="en-GB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×</m:t>
                      </m:r>
                      <m:rad>
                        <m:radPr>
                          <m:degHide m:val="on"/>
                          <m:ctrlPr>
                            <a:rPr lang="en-GB" sz="2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4</m:t>
                          </m:r>
                        </m:e>
                      </m:rad>
                    </m:oMath>
                  </m:oMathPara>
                </a14:m>
                <a:endParaRPr lang="en-GB" sz="28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150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2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20</m:t>
                          </m:r>
                        </m:e>
                      </m:rad>
                      <m:r>
                        <a:rPr lang="en-GB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×</m:t>
                      </m:r>
                      <m:rad>
                        <m:radPr>
                          <m:degHide m:val="on"/>
                          <m:ctrlPr>
                            <a:rPr lang="en-GB" sz="2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5</m:t>
                          </m:r>
                        </m:e>
                      </m:rad>
                    </m:oMath>
                  </m:oMathPara>
                </a14:m>
                <a:endParaRPr lang="en-GB" sz="28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150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2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20</m:t>
                          </m:r>
                        </m:e>
                      </m:rad>
                      <m:r>
                        <a:rPr lang="en-GB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×</m:t>
                      </m:r>
                      <m:rad>
                        <m:radPr>
                          <m:degHide m:val="on"/>
                          <m:ctrlPr>
                            <a:rPr lang="en-GB" sz="2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10</m:t>
                          </m:r>
                        </m:e>
                      </m:rad>
                    </m:oMath>
                  </m:oMathPara>
                </a14:m>
                <a:endParaRPr lang="en-GB" sz="28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150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2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20</m:t>
                          </m:r>
                        </m:e>
                      </m:rad>
                      <m:r>
                        <a:rPr lang="en-GB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×</m:t>
                      </m:r>
                      <m:rad>
                        <m:radPr>
                          <m:degHide m:val="on"/>
                          <m:ctrlPr>
                            <a:rPr lang="en-GB" sz="2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20</m:t>
                          </m:r>
                        </m:e>
                      </m:rad>
                    </m:oMath>
                  </m:oMathPara>
                </a14:m>
                <a:endParaRPr lang="en-GB" sz="28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150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2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20</m:t>
                          </m:r>
                        </m:e>
                      </m:rad>
                      <m:r>
                        <a:rPr lang="en-GB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×</m:t>
                      </m:r>
                      <m:rad>
                        <m:radPr>
                          <m:degHide m:val="on"/>
                          <m:ctrlPr>
                            <a:rPr lang="en-GB" sz="2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40</m:t>
                          </m:r>
                        </m:e>
                      </m:rad>
                    </m:oMath>
                  </m:oMathPara>
                </a14:m>
                <a:endParaRPr lang="en-GB" sz="28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2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20</m:t>
                          </m:r>
                        </m:e>
                      </m:rad>
                      <m:r>
                        <a:rPr lang="en-GB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×</m:t>
                      </m:r>
                      <m:rad>
                        <m:radPr>
                          <m:degHide m:val="on"/>
                          <m:ctrlPr>
                            <a:rPr lang="en-GB" sz="2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800" b="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4</m:t>
                          </m:r>
                          <m:r>
                            <a:rPr lang="en-GB" sz="2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e>
                      </m:rad>
                      <m:r>
                        <a:rPr lang="en-GB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×</m:t>
                      </m:r>
                      <m:rad>
                        <m:radPr>
                          <m:degHide m:val="on"/>
                          <m:ctrlPr>
                            <a:rPr lang="en-GB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e>
                      </m:rad>
                    </m:oMath>
                  </m:oMathPara>
                </a14:m>
                <a:endParaRPr lang="en-GB" sz="24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9484" y="553998"/>
                <a:ext cx="4572000" cy="598760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823097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D75F031-9661-4521-97A7-4F61F86CD69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fortyninecubed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0" y="0"/>
                <a:ext cx="5368414" cy="65415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:r>
                  <a:rPr lang="en-GB" sz="2400" b="1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Simplify your answers, where possible:</a:t>
                </a:r>
                <a:br>
                  <a:rPr lang="en-GB" sz="2400" i="1" dirty="0">
                    <a:latin typeface="Cambria Math" panose="020405030504060302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e>
                      </m:rad>
                      <m:r>
                        <a:rPr lang="en-GB" sz="28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×</m:t>
                      </m:r>
                      <m:rad>
                        <m:radPr>
                          <m:degHide m:val="on"/>
                          <m:ctrlPr>
                            <a:rPr lang="en-GB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</m:t>
                          </m:r>
                        </m:e>
                      </m:rad>
                    </m:oMath>
                  </m:oMathPara>
                </a14:m>
                <a:endParaRPr lang="en-GB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150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4</m:t>
                          </m:r>
                        </m:e>
                      </m:rad>
                      <m:r>
                        <a:rPr lang="en-GB" sz="28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×</m:t>
                      </m:r>
                      <m:rad>
                        <m:radPr>
                          <m:degHide m:val="on"/>
                          <m:ctrlPr>
                            <a:rPr lang="en-GB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</m:t>
                          </m:r>
                        </m:e>
                      </m:rad>
                    </m:oMath>
                  </m:oMathPara>
                </a14:m>
                <a:endParaRPr lang="en-GB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150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2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5</m:t>
                          </m:r>
                        </m:e>
                      </m:rad>
                      <m:r>
                        <a:rPr lang="en-GB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×</m:t>
                      </m:r>
                      <m:rad>
                        <m:radPr>
                          <m:degHide m:val="on"/>
                          <m:ctrlPr>
                            <a:rPr lang="en-GB" sz="2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e>
                      </m:rad>
                    </m:oMath>
                  </m:oMathPara>
                </a14:m>
                <a:endParaRPr lang="en-GB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150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6</m:t>
                          </m:r>
                        </m:e>
                      </m:rad>
                      <m:r>
                        <a:rPr lang="en-GB" sz="28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×</m:t>
                      </m:r>
                      <m:rad>
                        <m:radPr>
                          <m:degHide m:val="on"/>
                          <m:ctrlPr>
                            <a:rPr lang="en-GB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</m:t>
                          </m:r>
                        </m:e>
                      </m:rad>
                    </m:oMath>
                  </m:oMathPara>
                </a14:m>
                <a:endParaRPr lang="en-GB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150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24</m:t>
                          </m:r>
                        </m:e>
                      </m:rad>
                      <m:r>
                        <a:rPr lang="en-GB" sz="28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×</m:t>
                      </m:r>
                      <m:rad>
                        <m:radPr>
                          <m:degHide m:val="on"/>
                          <m:ctrlPr>
                            <a:rPr lang="en-GB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</m:t>
                          </m:r>
                        </m:e>
                      </m:rad>
                    </m:oMath>
                  </m:oMathPara>
                </a14:m>
                <a:endParaRPr lang="en-GB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150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2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12</m:t>
                          </m:r>
                        </m:e>
                      </m:rad>
                      <m:r>
                        <a:rPr lang="en-GB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×</m:t>
                      </m:r>
                      <m:rad>
                        <m:radPr>
                          <m:degHide m:val="on"/>
                          <m:ctrlPr>
                            <a:rPr lang="en-GB" sz="2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e>
                      </m:rad>
                    </m:oMath>
                  </m:oMathPara>
                </a14:m>
                <a:endParaRPr lang="en-GB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150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2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12</m:t>
                          </m:r>
                        </m:e>
                      </m:rad>
                      <m:r>
                        <a:rPr lang="en-GB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×</m:t>
                      </m:r>
                      <m:rad>
                        <m:radPr>
                          <m:degHide m:val="on"/>
                          <m:ctrlPr>
                            <a:rPr lang="en-GB" sz="2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4</m:t>
                          </m:r>
                        </m:e>
                      </m:rad>
                    </m:oMath>
                  </m:oMathPara>
                </a14:m>
                <a:endParaRPr lang="en-GB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150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280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11</m:t>
                          </m:r>
                        </m:e>
                      </m:rad>
                      <m:r>
                        <a:rPr lang="en-GB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×</m:t>
                      </m:r>
                      <m:rad>
                        <m:radPr>
                          <m:degHide m:val="on"/>
                          <m:ctrlPr>
                            <a:rPr lang="en-GB" sz="2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4</m:t>
                          </m:r>
                        </m:e>
                      </m:rad>
                    </m:oMath>
                  </m:oMathPara>
                </a14:m>
                <a:endParaRPr lang="en-GB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5368414" cy="6541599"/>
              </a:xfrm>
              <a:prstGeom prst="rect">
                <a:avLst/>
              </a:prstGeom>
              <a:blipFill>
                <a:blip r:embed="rId2"/>
                <a:stretch>
                  <a:fillRect l="-170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4719484" y="553998"/>
                <a:ext cx="4572000" cy="5987601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lvl="0">
                  <a:lnSpc>
                    <a:spcPct val="150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280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10</m:t>
                          </m:r>
                        </m:e>
                      </m:rad>
                      <m:r>
                        <a:rPr lang="en-GB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×</m:t>
                      </m:r>
                      <m:rad>
                        <m:radPr>
                          <m:degHide m:val="on"/>
                          <m:ctrlPr>
                            <a:rPr lang="en-GB" sz="2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4</m:t>
                          </m:r>
                        </m:e>
                      </m:rad>
                    </m:oMath>
                  </m:oMathPara>
                </a14:m>
                <a:endParaRPr lang="en-GB" sz="28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150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2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10</m:t>
                          </m:r>
                        </m:e>
                      </m:rad>
                      <m:r>
                        <a:rPr lang="en-GB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×</m:t>
                      </m:r>
                      <m:rad>
                        <m:radPr>
                          <m:degHide m:val="on"/>
                          <m:ctrlPr>
                            <a:rPr lang="en-GB" sz="2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8</m:t>
                          </m:r>
                        </m:e>
                      </m:rad>
                    </m:oMath>
                  </m:oMathPara>
                </a14:m>
                <a:endParaRPr lang="en-GB" sz="28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150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2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20</m:t>
                          </m:r>
                        </m:e>
                      </m:rad>
                      <m:r>
                        <a:rPr lang="en-GB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×</m:t>
                      </m:r>
                      <m:rad>
                        <m:radPr>
                          <m:degHide m:val="on"/>
                          <m:ctrlPr>
                            <a:rPr lang="en-GB" sz="2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4</m:t>
                          </m:r>
                        </m:e>
                      </m:rad>
                    </m:oMath>
                  </m:oMathPara>
                </a14:m>
                <a:endParaRPr lang="en-GB" sz="28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150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2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20</m:t>
                          </m:r>
                        </m:e>
                      </m:rad>
                      <m:r>
                        <a:rPr lang="en-GB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×</m:t>
                      </m:r>
                      <m:rad>
                        <m:radPr>
                          <m:degHide m:val="on"/>
                          <m:ctrlPr>
                            <a:rPr lang="en-GB" sz="2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5</m:t>
                          </m:r>
                        </m:e>
                      </m:rad>
                    </m:oMath>
                  </m:oMathPara>
                </a14:m>
                <a:endParaRPr lang="en-GB" sz="28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150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2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20</m:t>
                          </m:r>
                        </m:e>
                      </m:rad>
                      <m:r>
                        <a:rPr lang="en-GB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×</m:t>
                      </m:r>
                      <m:rad>
                        <m:radPr>
                          <m:degHide m:val="on"/>
                          <m:ctrlPr>
                            <a:rPr lang="en-GB" sz="2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10</m:t>
                          </m:r>
                        </m:e>
                      </m:rad>
                    </m:oMath>
                  </m:oMathPara>
                </a14:m>
                <a:endParaRPr lang="en-GB" sz="28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150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2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20</m:t>
                          </m:r>
                        </m:e>
                      </m:rad>
                      <m:r>
                        <a:rPr lang="en-GB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×</m:t>
                      </m:r>
                      <m:rad>
                        <m:radPr>
                          <m:degHide m:val="on"/>
                          <m:ctrlPr>
                            <a:rPr lang="en-GB" sz="2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20</m:t>
                          </m:r>
                        </m:e>
                      </m:rad>
                    </m:oMath>
                  </m:oMathPara>
                </a14:m>
                <a:endParaRPr lang="en-GB" sz="28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150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2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20</m:t>
                          </m:r>
                        </m:e>
                      </m:rad>
                      <m:r>
                        <a:rPr lang="en-GB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×</m:t>
                      </m:r>
                      <m:rad>
                        <m:radPr>
                          <m:degHide m:val="on"/>
                          <m:ctrlPr>
                            <a:rPr lang="en-GB" sz="2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40</m:t>
                          </m:r>
                        </m:e>
                      </m:rad>
                    </m:oMath>
                  </m:oMathPara>
                </a14:m>
                <a:endParaRPr lang="en-GB" sz="28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2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20</m:t>
                          </m:r>
                        </m:e>
                      </m:rad>
                      <m:r>
                        <a:rPr lang="en-GB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×</m:t>
                      </m:r>
                      <m:rad>
                        <m:radPr>
                          <m:degHide m:val="on"/>
                          <m:ctrlPr>
                            <a:rPr lang="en-GB" sz="2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800" b="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4</m:t>
                          </m:r>
                          <m:r>
                            <a:rPr lang="en-GB" sz="2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e>
                      </m:rad>
                      <m:r>
                        <a:rPr lang="en-GB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×</m:t>
                      </m:r>
                      <m:rad>
                        <m:radPr>
                          <m:degHide m:val="on"/>
                          <m:ctrlPr>
                            <a:rPr lang="en-GB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e>
                      </m:rad>
                    </m:oMath>
                  </m:oMathPara>
                </a14:m>
                <a:endParaRPr lang="en-GB" sz="24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9484" y="553998"/>
                <a:ext cx="4572000" cy="598760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1727766" y="706058"/>
                <a:ext cx="4572000" cy="5753113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lvl="0">
                  <a:lnSpc>
                    <a:spcPct val="150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6</m:t>
                          </m:r>
                        </m:e>
                      </m:rad>
                    </m:oMath>
                  </m:oMathPara>
                </a14:m>
                <a:endParaRPr lang="en-GB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150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2</m:t>
                      </m:r>
                      <m:rad>
                        <m:radPr>
                          <m:degHide m:val="on"/>
                          <m:ctrlPr>
                            <a:rPr lang="en-GB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e>
                      </m:rad>
                    </m:oMath>
                  </m:oMathPara>
                </a14:m>
                <a:endParaRPr lang="en-GB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150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15</m:t>
                          </m:r>
                        </m:e>
                      </m:rad>
                    </m:oMath>
                  </m:oMathPara>
                </a14:m>
                <a:endParaRPr lang="en-GB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150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3√2</m:t>
                      </m:r>
                    </m:oMath>
                  </m:oMathPara>
                </a14:m>
                <a:endParaRPr lang="en-GB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150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6</m:t>
                      </m:r>
                      <m:rad>
                        <m:radPr>
                          <m:degHide m:val="on"/>
                          <m:ctrlPr>
                            <a:rPr lang="en-GB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e>
                      </m:rad>
                    </m:oMath>
                  </m:oMathPara>
                </a14:m>
                <a:endParaRPr lang="en-GB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150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6</m:t>
                      </m:r>
                    </m:oMath>
                  </m:oMathPara>
                </a14:m>
                <a:endParaRPr lang="en-GB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150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4√3</m:t>
                      </m:r>
                    </m:oMath>
                  </m:oMathPara>
                </a14:m>
                <a:endParaRPr lang="en-GB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150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2</m:t>
                      </m:r>
                      <m:rad>
                        <m:radPr>
                          <m:degHide m:val="on"/>
                          <m:ctrlPr>
                            <a:rPr lang="en-GB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11</m:t>
                          </m:r>
                        </m:e>
                      </m:rad>
                    </m:oMath>
                  </m:oMathPara>
                </a14:m>
                <a:endParaRPr lang="en-GB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7766" y="706058"/>
                <a:ext cx="4572000" cy="575311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7565925" y="490551"/>
                <a:ext cx="2020528" cy="611449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>
                  <a:lnSpc>
                    <a:spcPct val="160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2</m:t>
                      </m:r>
                      <m:rad>
                        <m:radPr>
                          <m:degHide m:val="on"/>
                          <m:ctrlPr>
                            <a:rPr lang="en-GB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10</m:t>
                          </m:r>
                        </m:e>
                      </m:rad>
                    </m:oMath>
                  </m:oMathPara>
                </a14:m>
                <a:endParaRPr lang="en-GB" sz="28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160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4</m:t>
                      </m:r>
                      <m:rad>
                        <m:radPr>
                          <m:degHide m:val="on"/>
                          <m:ctrlPr>
                            <a:rPr lang="en-GB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5</m:t>
                          </m:r>
                        </m:e>
                      </m:rad>
                    </m:oMath>
                  </m:oMathPara>
                </a14:m>
                <a:endParaRPr lang="en-GB" sz="28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160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4</m:t>
                      </m:r>
                      <m:rad>
                        <m:radPr>
                          <m:degHide m:val="on"/>
                          <m:ctrlPr>
                            <a:rPr lang="en-GB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5</m:t>
                          </m:r>
                        </m:e>
                      </m:rad>
                    </m:oMath>
                  </m:oMathPara>
                </a14:m>
                <a:endParaRPr lang="en-GB" sz="28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160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10</m:t>
                      </m:r>
                    </m:oMath>
                  </m:oMathPara>
                </a14:m>
                <a:endParaRPr lang="en-GB" sz="28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160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10√2</m:t>
                      </m:r>
                    </m:oMath>
                  </m:oMathPara>
                </a14:m>
                <a:endParaRPr lang="en-GB" sz="28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160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20</m:t>
                      </m:r>
                    </m:oMath>
                  </m:oMathPara>
                </a14:m>
                <a:endParaRPr lang="en-GB" sz="28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160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20</m:t>
                      </m:r>
                      <m:rad>
                        <m:radPr>
                          <m:degHide m:val="on"/>
                          <m:ctrlPr>
                            <a:rPr lang="en-GB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e>
                      </m:rad>
                    </m:oMath>
                  </m:oMathPara>
                </a14:m>
                <a:endParaRPr lang="en-GB" sz="28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16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40</m:t>
                      </m:r>
                    </m:oMath>
                  </m:oMathPara>
                </a14:m>
                <a:endParaRPr lang="en-GB" sz="28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65925" y="490551"/>
                <a:ext cx="2020528" cy="611449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010255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137</Words>
  <Application>Microsoft Office PowerPoint</Application>
  <PresentationFormat>On-screen Show (4:3)</PresentationFormat>
  <Paragraphs>68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Cambria Math</vt:lpstr>
      <vt:lpstr>Times New Roman</vt:lpstr>
      <vt:lpstr>Office Theme</vt:lpstr>
      <vt:lpstr>Surds:  Multiplying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Colm Lynch</cp:lastModifiedBy>
  <cp:revision>95</cp:revision>
  <dcterms:created xsi:type="dcterms:W3CDTF">2018-01-26T08:52:52Z</dcterms:created>
  <dcterms:modified xsi:type="dcterms:W3CDTF">2018-10-16T17:03:17Z</dcterms:modified>
</cp:coreProperties>
</file>