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326" r:id="rId2"/>
    <p:sldId id="331" r:id="rId3"/>
    <p:sldId id="33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62" d="100"/>
          <a:sy n="62" d="100"/>
        </p:scale>
        <p:origin x="156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6738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63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Expanding Brackets: </a:t>
            </a:r>
            <a:r>
              <a:rPr lang="en-GB" sz="4400" b="1" dirty="0">
                <a:solidFill>
                  <a:schemeClr val="bg1"/>
                </a:solidFill>
              </a:rPr>
              <a:t/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Squaring a bracket</a:t>
            </a:r>
            <a:endParaRPr lang="en-GB" sz="4400" b="1" dirty="0">
              <a:solidFill>
                <a:schemeClr val="bg1"/>
              </a:solidFill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3673482" y="4075914"/>
                <a:ext cx="11767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482" y="4075914"/>
                <a:ext cx="1176796" cy="369332"/>
              </a:xfrm>
              <a:prstGeom prst="rect">
                <a:avLst/>
              </a:prstGeom>
              <a:blipFill>
                <a:blip r:embed="rId6"/>
                <a:stretch>
                  <a:fillRect l="-9326" t="-1667" r="-207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3673482" y="4801687"/>
                <a:ext cx="11767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482" y="4801687"/>
                <a:ext cx="1176796" cy="369332"/>
              </a:xfrm>
              <a:prstGeom prst="rect">
                <a:avLst/>
              </a:prstGeom>
              <a:blipFill>
                <a:blip r:embed="rId7"/>
                <a:stretch>
                  <a:fillRect l="-9326" t="-1667" r="-207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/>
              <p:nvPr/>
            </p:nvSpPr>
            <p:spPr>
              <a:xfrm>
                <a:off x="3673482" y="5527460"/>
                <a:ext cx="117679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b="0" i="1" dirty="0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400" b="0" i="1" dirty="0" smtClean="0">
                              <a:solidFill>
                                <a:prstClr val="white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5FE6F3F-5057-479B-B79A-2D5ED15476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482" y="5527460"/>
                <a:ext cx="1176796" cy="369332"/>
              </a:xfrm>
              <a:prstGeom prst="rect">
                <a:avLst/>
              </a:prstGeom>
              <a:blipFill>
                <a:blip r:embed="rId8"/>
                <a:stretch>
                  <a:fillRect l="-9326" t="-1667" r="-2073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48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mathsmrgordon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0" y="27473"/>
                <a:ext cx="3285641" cy="68305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+1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+7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 algn="l"/>
                <a:r>
                  <a:rPr lang="en-GB" dirty="0" smtClean="0"/>
                  <a:t>                           .   .   .</a:t>
                </a:r>
              </a:p>
              <a:p>
                <a:pPr/>
                <a:r>
                  <a:rPr lang="en-GB" dirty="0" smtClean="0"/>
                  <a:t>                         </a:t>
                </a: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+15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GB" sz="200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+20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GB" sz="2000" dirty="0" smtClean="0"/>
              </a:p>
              <a:p>
                <a:pPr algn="l"/>
                <a:r>
                  <a:rPr lang="en-GB" sz="2000" dirty="0" smtClean="0"/>
                  <a:t>                  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+28</m:t>
                    </m:r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+196</m:t>
                    </m:r>
                  </m:oMath>
                </a14:m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≡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+900</m:t>
                      </m:r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/>
              </a:p>
              <a:p>
                <a:pPr/>
                <a:endParaRPr lang="en-GB" dirty="0"/>
              </a:p>
            </p:txBody>
          </p:sp>
        </mc:Choice>
        <mc:Fallback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473"/>
                <a:ext cx="3285641" cy="683052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Content Placeholder 2"/>
              <p:cNvSpPr txBox="1">
                <a:spLocks/>
              </p:cNvSpPr>
              <p:nvPr/>
            </p:nvSpPr>
            <p:spPr>
              <a:xfrm>
                <a:off x="4445431" y="27472"/>
                <a:ext cx="4993037" cy="683052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5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 smtClean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10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 smtClean="0"/>
              </a:p>
              <a:p>
                <a:pPr algn="l"/>
                <a:r>
                  <a:rPr lang="en-GB" dirty="0" smtClean="0"/>
                  <a:t>                           .   .   .</a:t>
                </a:r>
              </a:p>
              <a:p>
                <a:pPr/>
                <a:r>
                  <a:rPr lang="en-GB" dirty="0" smtClean="0"/>
                  <a:t>                         </a:t>
                </a: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−13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−15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GB" sz="2000" dirty="0" smtClean="0"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</m:oMath>
                  </m:oMathPara>
                </a14:m>
                <a:endParaRPr lang="en-GB" sz="2000" dirty="0" smtClean="0"/>
              </a:p>
              <a:p>
                <a:pPr algn="l"/>
                <a:r>
                  <a:rPr lang="en-GB" sz="2000" dirty="0" smtClean="0"/>
                  <a:t>                   </a:t>
                </a:r>
                <a14:m>
                  <m:oMath xmlns:m="http://schemas.openxmlformats.org/officeDocument/2006/math">
                    <m:r>
                      <a:rPr lang="en-GB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−22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+121 </m:t>
                    </m:r>
                  </m:oMath>
                </a14:m>
                <a:endParaRPr lang="en-GB" sz="20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≡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1600</m:t>
                      </m:r>
                    </m:oMath>
                  </m:oMathPara>
                </a14:m>
                <a:endParaRPr lang="en-GB" sz="2000" dirty="0"/>
              </a:p>
              <a:p>
                <a:pPr/>
                <a:endParaRPr lang="en-GB" dirty="0"/>
              </a:p>
            </p:txBody>
          </p:sp>
        </mc:Choice>
        <mc:Fallback>
          <p:sp>
            <p:nvSpPr>
              <p:cNvPr id="4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431" y="27472"/>
                <a:ext cx="4993037" cy="683052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533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Box 45">
            <a:extLst>
              <a:ext uri="{FF2B5EF4-FFF2-40B4-BE49-F238E27FC236}">
                <a16:creationId xmlns:a16="http://schemas.microsoft.com/office/drawing/2014/main" id="{4676284D-1BD4-411D-9759-6F05EFEEB645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err="1" smtClean="0">
                <a:solidFill>
                  <a:schemeClr val="bg1"/>
                </a:solidFill>
              </a:rPr>
              <a:t>mathsmrgordon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0" y="205704"/>
                <a:ext cx="5153167" cy="614466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+1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200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+2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</m:e>
                      </m:d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</m:t>
                      </m:r>
                    </m:oMath>
                  </m:oMathPara>
                </a14:m>
                <a:endParaRPr lang="en-GB" sz="2000" i="1" dirty="0" smtClean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:endParaRPr lang="en-GB" sz="20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d>
                        <m:d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+3</m:t>
                          </m:r>
                        </m:e>
                      </m:d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+9</m:t>
                      </m:r>
                    </m:oMath>
                  </m:oMathPara>
                </a14:m>
                <a:endParaRPr lang="en-GB" sz="2000" dirty="0" smtClean="0">
                  <a:solidFill>
                    <a:srgbClr val="FF0000"/>
                  </a:solidFill>
                </a:endParaRPr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+16</m:t>
                      </m:r>
                    </m:oMath>
                  </m:oMathPara>
                </a14:m>
                <a:endParaRPr lang="en-GB" sz="2000" dirty="0" smtClean="0">
                  <a:solidFill>
                    <a:srgbClr val="FF0000"/>
                  </a:solidFill>
                </a:endParaRPr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+5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+25</m:t>
                      </m:r>
                    </m:oMath>
                  </m:oMathPara>
                </a14:m>
                <a:endParaRPr lang="en-GB" sz="2000" dirty="0" smtClean="0">
                  <a:solidFill>
                    <a:srgbClr val="FF0000"/>
                  </a:solidFill>
                </a:endParaRPr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+6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+36</m:t>
                      </m:r>
                    </m:oMath>
                  </m:oMathPara>
                </a14:m>
                <a:endParaRPr lang="en-GB" sz="2000" dirty="0" smtClean="0">
                  <a:solidFill>
                    <a:srgbClr val="FF0000"/>
                  </a:solidFill>
                </a:endParaRPr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+7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+49</m:t>
                      </m:r>
                    </m:oMath>
                  </m:oMathPara>
                </a14:m>
                <a:endParaRPr lang="en-GB" sz="2000" dirty="0" smtClean="0">
                  <a:solidFill>
                    <a:srgbClr val="FF0000"/>
                  </a:solidFill>
                </a:endParaRPr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+8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+16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+64</m:t>
                      </m:r>
                    </m:oMath>
                  </m:oMathPara>
                </a14:m>
                <a:endParaRPr lang="en-GB" sz="2000" dirty="0" smtClean="0">
                  <a:solidFill>
                    <a:srgbClr val="FF0000"/>
                  </a:solidFill>
                </a:endParaRPr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+9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+18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+81</m:t>
                      </m:r>
                    </m:oMath>
                  </m:oMathPara>
                </a14:m>
                <a:endParaRPr lang="en-GB" sz="2000" dirty="0" smtClean="0">
                  <a:solidFill>
                    <a:srgbClr val="FF0000"/>
                  </a:solidFill>
                </a:endParaRPr>
              </a:p>
              <a:p>
                <a:pPr/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+10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+20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+100</m:t>
                      </m:r>
                    </m:oMath>
                  </m:oMathPara>
                </a14:m>
                <a:endParaRPr lang="en-GB" sz="2000" dirty="0" smtClean="0">
                  <a:solidFill>
                    <a:srgbClr val="FF0000"/>
                  </a:solidFill>
                </a:endParaRPr>
              </a:p>
              <a:p>
                <a:pPr/>
                <a:r>
                  <a:rPr lang="en-GB" dirty="0" smtClean="0"/>
                  <a:t>.   .   .</a:t>
                </a:r>
              </a:p>
              <a:p>
                <a:pPr/>
                <a:r>
                  <a:rPr lang="en-GB" dirty="0" smtClean="0"/>
                  <a:t>                          </a:t>
                </a:r>
                <a:endParaRPr lang="en-GB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+12</m:t>
                      </m:r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+144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+15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+225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+20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≡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40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+400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+14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+28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+196</m:t>
                      </m:r>
                    </m:oMath>
                  </m:oMathPara>
                </a14:m>
                <a:endParaRPr lang="en-GB" sz="20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+30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60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+900</m:t>
                      </m:r>
                    </m:oMath>
                  </m:oMathPara>
                </a14:m>
                <a:endParaRPr lang="en-GB" sz="2000" dirty="0" smtClean="0"/>
              </a:p>
              <a:p>
                <a:pPr/>
                <a:endParaRPr lang="en-GB" sz="2000" dirty="0"/>
              </a:p>
              <a:p>
                <a:pPr/>
                <a:endParaRPr lang="en-GB" dirty="0"/>
              </a:p>
            </p:txBody>
          </p:sp>
        </mc:Choice>
        <mc:Fallback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5704"/>
                <a:ext cx="5153167" cy="61446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445431" y="205703"/>
                <a:ext cx="4993037" cy="652056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47500" lnSpcReduction="200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−1)(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−1)≡</m:t>
                    </m:r>
                    <m:sSup>
                      <m:sSupPr>
                        <m:ctrlPr>
                          <a:rPr lang="en-GB" sz="25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GB" sz="250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2500" i="1" dirty="0" smtClean="0">
                  <a:latin typeface="Cambria Math" panose="02040503050406030204" pitchFamily="18" charset="0"/>
                </a:endParaRPr>
              </a:p>
              <a:p>
                <a:pPr algn="l"/>
                <a:endParaRPr lang="en-GB" sz="2500" i="1" dirty="0" smtClean="0">
                  <a:latin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−2)(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−2)≡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50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2</a:t>
                </a:r>
                <a:r>
                  <a:rPr lang="en-GB" sz="25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2500" i="1" dirty="0" smtClean="0">
                  <a:latin typeface="Cambria Math" panose="02040503050406030204" pitchFamily="18" charset="0"/>
                </a:endParaRPr>
              </a:p>
              <a:p>
                <a:pPr algn="l"/>
                <a:endParaRPr lang="en-GB" sz="2500" i="1" dirty="0" smtClean="0">
                  <a:latin typeface="Cambria Math" panose="02040503050406030204" pitchFamily="18" charset="0"/>
                </a:endParaRPr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3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−3)(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−3)≡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500" i="1" dirty="0" smtClean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9</a:t>
                </a:r>
                <a:r>
                  <a:rPr lang="en-GB" sz="25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2500" dirty="0" smtClean="0"/>
              </a:p>
              <a:p>
                <a:pPr algn="l"/>
                <a:endParaRPr lang="en-GB" sz="2500" dirty="0" smtClean="0"/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4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+16</m:t>
                    </m:r>
                  </m:oMath>
                </a14:m>
                <a:r>
                  <a:rPr lang="en-GB" sz="25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2500" dirty="0" smtClean="0"/>
              </a:p>
              <a:p>
                <a:pPr algn="l"/>
                <a:endParaRPr lang="en-GB" sz="2500" dirty="0" smtClean="0"/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5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+25</m:t>
                    </m:r>
                  </m:oMath>
                </a14:m>
                <a:r>
                  <a:rPr lang="en-GB" sz="25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2500" dirty="0" smtClean="0"/>
              </a:p>
              <a:p>
                <a:pPr algn="l"/>
                <a:endParaRPr lang="en-GB" sz="2500" dirty="0" smtClean="0"/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+36</m:t>
                    </m:r>
                  </m:oMath>
                </a14:m>
                <a:r>
                  <a:rPr lang="en-GB" sz="25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2500" dirty="0" smtClean="0"/>
              </a:p>
              <a:p>
                <a:pPr algn="l"/>
                <a:endParaRPr lang="en-GB" sz="2500" dirty="0" smtClean="0"/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7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14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+49</m:t>
                    </m:r>
                  </m:oMath>
                </a14:m>
                <a:endParaRPr lang="en-GB" sz="2500" dirty="0" smtClean="0"/>
              </a:p>
              <a:p>
                <a:pPr algn="l"/>
                <a:endParaRPr lang="en-GB" sz="2500" dirty="0" smtClean="0"/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+64</m:t>
                    </m:r>
                  </m:oMath>
                </a14:m>
                <a:endParaRPr lang="en-GB" sz="25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algn="l"/>
                <a:r>
                  <a:rPr lang="en-GB" sz="25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2500" dirty="0" smtClean="0"/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9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+81</m:t>
                    </m:r>
                  </m:oMath>
                </a14:m>
                <a:r>
                  <a:rPr lang="en-GB" sz="25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2500" dirty="0" smtClean="0"/>
              </a:p>
              <a:p>
                <a:pPr algn="l"/>
                <a:endParaRPr lang="en-GB" sz="2500" dirty="0" smtClean="0"/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500" i="1" smtClean="0">
                        <a:latin typeface="Cambria Math" panose="02040503050406030204" pitchFamily="18" charset="0"/>
                      </a:rPr>
                      <m:t>10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>
                    <a:solidFill>
                      <a:srgbClr val="FF000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5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20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+100</m:t>
                    </m:r>
                  </m:oMath>
                </a14:m>
                <a:r>
                  <a:rPr lang="en-GB" sz="2500" i="1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 </a:t>
                </a:r>
                <a:endParaRPr lang="en-GB" sz="2500" dirty="0" smtClean="0"/>
              </a:p>
              <a:p>
                <a:pPr algn="l"/>
                <a:r>
                  <a:rPr lang="en-GB" sz="2500" dirty="0" smtClean="0"/>
                  <a:t>                           .   .   .</a:t>
                </a:r>
              </a:p>
              <a:p>
                <a:pPr/>
                <a:r>
                  <a:rPr lang="en-GB" sz="2500" dirty="0" smtClean="0"/>
                  <a:t>                         </a:t>
                </a:r>
                <a:endParaRPr lang="en-GB" sz="2500" i="1" dirty="0" smtClean="0">
                  <a:latin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5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5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500" b="0" i="1" smtClean="0">
                          <a:latin typeface="Cambria Math" panose="02040503050406030204" pitchFamily="18" charset="0"/>
                        </a:rPr>
                        <m:t>−13</m:t>
                      </m:r>
                      <m:sSup>
                        <m:sSupPr>
                          <m:ctrlPr>
                            <a:rPr lang="en-GB" sz="25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5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5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>
                        <a:rPr lang="en-GB" sz="25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+169</m:t>
                      </m:r>
                    </m:oMath>
                  </m:oMathPara>
                </a14:m>
                <a:endParaRPr lang="en-GB" sz="2500" dirty="0" smtClean="0"/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5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5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500" b="0" i="1" smtClean="0">
                          <a:latin typeface="Cambria Math" panose="02040503050406030204" pitchFamily="18" charset="0"/>
                        </a:rPr>
                        <m:t>−15</m:t>
                      </m:r>
                      <m:sSup>
                        <m:sSupPr>
                          <m:ctrlPr>
                            <a:rPr lang="en-GB" sz="25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5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5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5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+225</m:t>
                      </m:r>
                    </m:oMath>
                  </m:oMathPara>
                </a14:m>
                <a:endParaRPr lang="en-GB" sz="2500" dirty="0" smtClean="0"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50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50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5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500" i="1" smtClean="0"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GB" sz="25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50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5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5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+1600</m:t>
                      </m:r>
                    </m:oMath>
                  </m:oMathPara>
                </a14:m>
                <a:endParaRPr lang="en-GB" sz="2500" dirty="0" smtClean="0"/>
              </a:p>
              <a:p>
                <a:pPr algn="l"/>
                <a14:m>
                  <m:oMath xmlns:m="http://schemas.openxmlformats.org/officeDocument/2006/math">
                    <m:r>
                      <a:rPr lang="en-GB" sz="25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25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5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−11</m:t>
                    </m:r>
                    <m:sSup>
                      <m:sSupPr>
                        <m:ctrlP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GB" sz="25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500" dirty="0" smtClean="0"/>
                  <a:t> </a:t>
                </a:r>
                <a14:m>
                  <m:oMath xmlns:m="http://schemas.openxmlformats.org/officeDocument/2006/math">
                    <m:r>
                      <a:rPr lang="en-GB" sz="25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sSup>
                      <m:sSupPr>
                        <m:ctrlPr>
                          <a:rPr lang="en-GB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5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−22</m:t>
                    </m:r>
                    <m:r>
                      <a:rPr lang="en-GB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+121 </m:t>
                    </m:r>
                  </m:oMath>
                </a14:m>
                <a:endParaRPr lang="en-GB" sz="2500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5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−40</m:t>
                      </m:r>
                      <m:sSup>
                        <m:sSupPr>
                          <m:ctrlP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GB" sz="25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sSup>
                        <m:sSupPr>
                          <m:ctrlPr>
                            <a:rPr lang="en-GB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25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80</m:t>
                      </m:r>
                      <m:r>
                        <a:rPr lang="en-GB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25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5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1600</m:t>
                      </m:r>
                    </m:oMath>
                  </m:oMathPara>
                </a14:m>
                <a:endParaRPr lang="en-GB" sz="2500" dirty="0"/>
              </a:p>
              <a:p>
                <a:pPr/>
                <a:endParaRPr lang="en-GB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5431" y="205703"/>
                <a:ext cx="4993037" cy="6520561"/>
              </a:xfrm>
              <a:prstGeom prst="rect">
                <a:avLst/>
              </a:prstGeom>
              <a:blipFill>
                <a:blip r:embed="rId4"/>
                <a:stretch>
                  <a:fillRect t="-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140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742</TotalTime>
  <Words>44</Words>
  <Application>Microsoft Office PowerPoint</Application>
  <PresentationFormat>On-screen Show (4:3)</PresentationFormat>
  <Paragraphs>116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Expanding Brackets:  Squaring a bracket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Ben Gordon</cp:lastModifiedBy>
  <cp:revision>77</cp:revision>
  <dcterms:created xsi:type="dcterms:W3CDTF">2018-01-26T08:52:52Z</dcterms:created>
  <dcterms:modified xsi:type="dcterms:W3CDTF">2018-11-22T20:50:21Z</dcterms:modified>
</cp:coreProperties>
</file>