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98" r:id="rId2"/>
    <p:sldId id="302" r:id="rId3"/>
    <p:sldId id="305" r:id="rId4"/>
    <p:sldId id="303" r:id="rId5"/>
    <p:sldId id="304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07" autoAdjust="0"/>
    <p:restoredTop sz="86792" autoAdjust="0"/>
  </p:normalViewPr>
  <p:slideViewPr>
    <p:cSldViewPr snapToGrid="0">
      <p:cViewPr varScale="1">
        <p:scale>
          <a:sx n="80" d="100"/>
          <a:sy n="80" d="100"/>
        </p:scale>
        <p:origin x="136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25/11/2018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25/11/2018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25/11/2018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1148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 smtClean="0">
                <a:solidFill>
                  <a:schemeClr val="bg1"/>
                </a:solidFill>
              </a:rPr>
              <a:t>Quadratic Equations: </a:t>
            </a:r>
            <a:r>
              <a:rPr lang="en-GB" sz="4400" b="1" dirty="0">
                <a:solidFill>
                  <a:schemeClr val="bg1"/>
                </a:solidFill>
              </a:rPr>
              <a:t/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 smtClean="0">
                <a:solidFill>
                  <a:schemeClr val="bg1"/>
                </a:solidFill>
              </a:rPr>
              <a:t>Solving by factorising</a:t>
            </a:r>
            <a:endParaRPr lang="en-GB" sz="4400" b="1" dirty="0">
              <a:solidFill>
                <a:schemeClr val="bg1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xmlns="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xmlns="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xmlns="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xmlns="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xmlns="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xmlns="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/>
              <p:cNvSpPr/>
              <p:nvPr/>
            </p:nvSpPr>
            <p:spPr>
              <a:xfrm>
                <a:off x="2803363" y="4058124"/>
                <a:ext cx="4572000" cy="2202398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marL="514350" indent="-514350">
                  <a:lnSpc>
                    <a:spcPct val="20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 smtClean="0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+9</m:t>
                    </m:r>
                    <m:r>
                      <a:rPr lang="en-GB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+20 </m:t>
                    </m:r>
                  </m:oMath>
                </a14:m>
                <a:r>
                  <a:rPr lang="en-GB" sz="2400" dirty="0">
                    <a:solidFill>
                      <a:schemeClr val="bg1"/>
                    </a:solidFill>
                  </a:rPr>
                  <a:t> = 0 </a:t>
                </a:r>
              </a:p>
              <a:p>
                <a:pPr marL="514350" indent="-514350">
                  <a:lnSpc>
                    <a:spcPct val="20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+12</m:t>
                    </m:r>
                    <m:r>
                      <a:rPr lang="en-GB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+20 </m:t>
                    </m:r>
                  </m:oMath>
                </a14:m>
                <a:r>
                  <a:rPr lang="en-GB" sz="2400" dirty="0">
                    <a:solidFill>
                      <a:schemeClr val="bg1"/>
                    </a:solidFill>
                  </a:rPr>
                  <a:t> = 0 </a:t>
                </a:r>
              </a:p>
              <a:p>
                <a:pPr marL="514350" indent="-514350">
                  <a:lnSpc>
                    <a:spcPct val="20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4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−9</m:t>
                    </m:r>
                    <m:r>
                      <a:rPr lang="en-GB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400" i="1">
                        <a:solidFill>
                          <a:schemeClr val="bg1"/>
                        </a:solidFill>
                        <a:latin typeface="Cambria Math" panose="02040503050406030204" pitchFamily="18" charset="0"/>
                      </a:rPr>
                      <m:t> +20 </m:t>
                    </m:r>
                  </m:oMath>
                </a14:m>
                <a:r>
                  <a:rPr lang="en-GB" sz="2400" dirty="0">
                    <a:solidFill>
                      <a:schemeClr val="bg1"/>
                    </a:solidFill>
                  </a:rPr>
                  <a:t> = 0 </a:t>
                </a:r>
              </a:p>
            </p:txBody>
          </p:sp>
        </mc:Choice>
        <mc:Fallback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3363" y="4058124"/>
                <a:ext cx="4572000" cy="2202398"/>
              </a:xfrm>
              <a:prstGeom prst="rect">
                <a:avLst/>
              </a:prstGeom>
              <a:blipFill rotWithShape="0">
                <a:blip r:embed="rId7"/>
                <a:stretch>
                  <a:fillRect l="-2000" b="-554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</a:t>
            </a:r>
            <a:r>
              <a:rPr lang="en-GB" dirty="0" smtClean="0">
                <a:solidFill>
                  <a:schemeClr val="bg1"/>
                </a:solidFill>
              </a:rPr>
              <a:t>j0shmartin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Content Placeholder 2"/>
              <p:cNvSpPr txBox="1">
                <a:spLocks/>
              </p:cNvSpPr>
              <p:nvPr/>
            </p:nvSpPr>
            <p:spPr>
              <a:xfrm>
                <a:off x="830179" y="718721"/>
                <a:ext cx="10515600" cy="435133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 smtClean="0">
                        <a:latin typeface="Cambria Math" panose="02040503050406030204" pitchFamily="18" charset="0"/>
                      </a:rPr>
                      <m:t>+8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 +15 </m:t>
                    </m:r>
                  </m:oMath>
                </a14:m>
                <a:r>
                  <a:rPr lang="en-GB" dirty="0" smtClean="0"/>
                  <a:t> = 0 		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 smtClean="0">
                        <a:latin typeface="Cambria Math" panose="02040503050406030204" pitchFamily="18" charset="0"/>
                      </a:rPr>
                      <m:t>+16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 +15 </m:t>
                    </m:r>
                  </m:oMath>
                </a14:m>
                <a:r>
                  <a:rPr lang="en-GB" dirty="0" smtClean="0"/>
                  <a:t> = 0 </a:t>
                </a:r>
                <a:endParaRPr lang="en-GB" dirty="0"/>
              </a:p>
            </p:txBody>
          </p:sp>
        </mc:Choice>
        <mc:Fallback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0179" y="718721"/>
                <a:ext cx="10515600" cy="4351338"/>
              </a:xfrm>
              <a:prstGeom prst="rect">
                <a:avLst/>
              </a:prstGeom>
              <a:blipFill rotWithShape="0">
                <a:blip r:embed="rId2"/>
                <a:stretch>
                  <a:fillRect t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8A944944-E635-41E3-8DA4-5CC8ADAB9CE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</a:t>
            </a:r>
            <a:r>
              <a:rPr lang="en-GB" dirty="0" smtClean="0">
                <a:solidFill>
                  <a:schemeClr val="bg1"/>
                </a:solidFill>
              </a:rPr>
              <a:t>j0shmartin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Content Placeholder 2"/>
              <p:cNvSpPr txBox="1">
                <a:spLocks/>
              </p:cNvSpPr>
              <p:nvPr/>
            </p:nvSpPr>
            <p:spPr>
              <a:xfrm>
                <a:off x="1035672" y="778877"/>
                <a:ext cx="10515600" cy="435133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 smtClean="0">
                        <a:latin typeface="Cambria Math" panose="02040503050406030204" pitchFamily="18" charset="0"/>
                      </a:rPr>
                      <m:t>+2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dirty="0" smtClean="0"/>
                  <a:t>= </a:t>
                </a:r>
                <a14:m>
                  <m:oMath xmlns:m="http://schemas.openxmlformats.org/officeDocument/2006/math">
                    <m:r>
                      <a:rPr lang="en-GB" i="1" smtClean="0">
                        <a:latin typeface="Cambria Math" panose="02040503050406030204" pitchFamily="18" charset="0"/>
                      </a:rPr>
                      <m:t>15</m:t>
                    </m:r>
                  </m:oMath>
                </a14:m>
                <a:r>
                  <a:rPr lang="en-GB" dirty="0" smtClean="0"/>
                  <a:t> 			</a:t>
                </a:r>
                <a:r>
                  <a:rPr lang="en-GB" dirty="0" smtClean="0"/>
                  <a:t>	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i="1" smtClean="0">
                        <a:latin typeface="Cambria Math" panose="02040503050406030204" pitchFamily="18" charset="0"/>
                      </a:rPr>
                      <m:t>−15 </m:t>
                    </m:r>
                  </m:oMath>
                </a14:m>
                <a:r>
                  <a:rPr lang="en-GB" dirty="0" smtClean="0"/>
                  <a:t> = </a:t>
                </a:r>
                <a14:m>
                  <m:oMath xmlns:m="http://schemas.openxmlformats.org/officeDocument/2006/math">
                    <m:r>
                      <a:rPr lang="en-GB" i="1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endParaRPr lang="en-GB" dirty="0"/>
              </a:p>
            </p:txBody>
          </p:sp>
        </mc:Choice>
        <mc:Fallback>
          <p:sp>
            <p:nvSpPr>
              <p:cNvPr id="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5672" y="778877"/>
                <a:ext cx="10515600" cy="4351338"/>
              </a:xfrm>
              <a:prstGeom prst="rect">
                <a:avLst/>
              </a:prstGeom>
              <a:blipFill rotWithShape="0">
                <a:blip r:embed="rId2"/>
                <a:stretch>
                  <a:fillRect t="-196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9324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AD75F031-9661-4521-97A7-4F61F86CD69D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@j0shmartin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343773" y="393645"/>
                <a:ext cx="10244018" cy="4853772"/>
              </a:xfrm>
              <a:prstGeom prst="rect">
                <a:avLst/>
              </a:prstGeom>
            </p:spPr>
            <p:txBody>
              <a:bodyPr vert="horz" lIns="91440" tIns="45720" rIns="91440" bIns="45720" numCol="2" rtlCol="0">
                <a:no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514350" indent="-514350" algn="l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80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800" i="1" smtClean="0">
                        <a:latin typeface="Cambria Math" panose="02040503050406030204" pitchFamily="18" charset="0"/>
                      </a:rPr>
                      <m:t>+9</m:t>
                    </m:r>
                    <m:r>
                      <a:rPr lang="en-GB" sz="280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800" i="1" smtClean="0">
                        <a:latin typeface="Cambria Math" panose="02040503050406030204" pitchFamily="18" charset="0"/>
                      </a:rPr>
                      <m:t> +20 </m:t>
                    </m:r>
                  </m:oMath>
                </a14:m>
                <a:r>
                  <a:rPr lang="en-GB" sz="2800" dirty="0" smtClean="0"/>
                  <a:t> = 0 </a:t>
                </a:r>
              </a:p>
              <a:p>
                <a:pPr marL="514350" indent="-514350" algn="l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80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800" i="1" smtClean="0">
                        <a:latin typeface="Cambria Math" panose="02040503050406030204" pitchFamily="18" charset="0"/>
                      </a:rPr>
                      <m:t>+12</m:t>
                    </m:r>
                    <m:r>
                      <a:rPr lang="en-GB" sz="280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800" i="1" smtClean="0">
                        <a:latin typeface="Cambria Math" panose="02040503050406030204" pitchFamily="18" charset="0"/>
                      </a:rPr>
                      <m:t> +20 </m:t>
                    </m:r>
                  </m:oMath>
                </a14:m>
                <a:r>
                  <a:rPr lang="en-GB" sz="2800" dirty="0" smtClean="0"/>
                  <a:t> = 0 </a:t>
                </a:r>
              </a:p>
              <a:p>
                <a:pPr marL="514350" indent="-514350" algn="l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80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800" i="1" smtClean="0">
                        <a:latin typeface="Cambria Math" panose="02040503050406030204" pitchFamily="18" charset="0"/>
                      </a:rPr>
                      <m:t>−9</m:t>
                    </m:r>
                    <m:r>
                      <a:rPr lang="en-GB" sz="280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800" i="1" smtClean="0">
                        <a:latin typeface="Cambria Math" panose="02040503050406030204" pitchFamily="18" charset="0"/>
                      </a:rPr>
                      <m:t> +20 </m:t>
                    </m:r>
                  </m:oMath>
                </a14:m>
                <a:r>
                  <a:rPr lang="en-GB" sz="2800" dirty="0" smtClean="0"/>
                  <a:t> = 0 </a:t>
                </a:r>
              </a:p>
              <a:p>
                <a:pPr marL="514350" indent="-514350" algn="l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80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800" i="1" smtClean="0">
                        <a:latin typeface="Cambria Math" panose="02040503050406030204" pitchFamily="18" charset="0"/>
                      </a:rPr>
                      <m:t>−12</m:t>
                    </m:r>
                    <m:r>
                      <a:rPr lang="en-GB" sz="280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800" i="1" smtClean="0">
                        <a:latin typeface="Cambria Math" panose="02040503050406030204" pitchFamily="18" charset="0"/>
                      </a:rPr>
                      <m:t> +20 </m:t>
                    </m:r>
                  </m:oMath>
                </a14:m>
                <a:r>
                  <a:rPr lang="en-GB" sz="2800" dirty="0" smtClean="0"/>
                  <a:t> = 0 </a:t>
                </a:r>
              </a:p>
              <a:p>
                <a:pPr marL="514350" indent="-514350" algn="l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</a:rPr>
                      <m:t>21</m:t>
                    </m:r>
                    <m:r>
                      <a:rPr lang="en-GB" sz="280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800" i="1" smtClean="0">
                        <a:latin typeface="Cambria Math" panose="02040503050406030204" pitchFamily="18" charset="0"/>
                      </a:rPr>
                      <m:t> +20+</m:t>
                    </m:r>
                    <m:sSup>
                      <m:sSup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80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GB" sz="2800" dirty="0" smtClean="0"/>
                  <a:t>= 0 </a:t>
                </a:r>
                <a:endParaRPr lang="en-GB" sz="2800" dirty="0"/>
              </a:p>
              <a:p>
                <a:pPr marL="514350" indent="-514350" algn="l">
                  <a:lnSpc>
                    <a:spcPct val="150000"/>
                  </a:lnSpc>
                  <a:buFont typeface="+mj-lt"/>
                  <a:buAutoNum type="arabicPeriod"/>
                </a:pPr>
                <a:endParaRPr lang="en-GB" sz="2800" dirty="0" smtClean="0"/>
              </a:p>
              <a:p>
                <a:pPr marL="514350" indent="-514350" algn="l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80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800" i="1" smtClean="0">
                        <a:latin typeface="Cambria Math" panose="02040503050406030204" pitchFamily="18" charset="0"/>
                      </a:rPr>
                      <m:t>+9</m:t>
                    </m:r>
                    <m:r>
                      <a:rPr lang="en-GB" sz="280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80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800" dirty="0" smtClean="0"/>
                  <a:t>= </a:t>
                </a:r>
                <a14:m>
                  <m:oMath xmlns:m="http://schemas.openxmlformats.org/officeDocument/2006/math">
                    <m:r>
                      <a:rPr lang="en-GB" sz="2800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GB" sz="2800" i="1" smtClean="0">
                        <a:latin typeface="Cambria Math" panose="02040503050406030204" pitchFamily="18" charset="0"/>
                      </a:rPr>
                      <m:t>20 </m:t>
                    </m:r>
                  </m:oMath>
                </a14:m>
                <a:endParaRPr lang="en-GB" sz="2800" dirty="0" smtClean="0"/>
              </a:p>
              <a:p>
                <a:pPr marL="514350" indent="-514350" algn="l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80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800" i="1" smtClean="0">
                        <a:latin typeface="Cambria Math" panose="02040503050406030204" pitchFamily="18" charset="0"/>
                      </a:rPr>
                      <m:t>+21</m:t>
                    </m:r>
                    <m:r>
                      <a:rPr lang="en-GB" sz="280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80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800" dirty="0" smtClean="0"/>
                  <a:t>=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</a:rPr>
                      <m:t>−20 </m:t>
                    </m:r>
                  </m:oMath>
                </a14:m>
                <a:endParaRPr lang="en-GB" sz="2800" dirty="0" smtClean="0"/>
              </a:p>
              <a:p>
                <a:pPr marL="514350" indent="-514350" algn="l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80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800" i="1" smtClean="0">
                        <a:latin typeface="Cambria Math" panose="02040503050406030204" pitchFamily="18" charset="0"/>
                      </a:rPr>
                      <m:t>+20=9</m:t>
                    </m:r>
                    <m:r>
                      <a:rPr lang="en-GB" sz="280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GB" sz="2800" dirty="0" smtClean="0"/>
                  <a:t>  </a:t>
                </a:r>
              </a:p>
              <a:p>
                <a:pPr marL="514350" indent="-514350" algn="l">
                  <a:lnSpc>
                    <a:spcPct val="150000"/>
                  </a:lnSpc>
                  <a:buFont typeface="+mj-lt"/>
                  <a:buAutoNum type="arabicPeriod"/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80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GB" sz="2800" i="1" smtClean="0">
                        <a:latin typeface="Cambria Math" panose="02040503050406030204" pitchFamily="18" charset="0"/>
                      </a:rPr>
                      <m:t>=12</m:t>
                    </m:r>
                    <m:r>
                      <a:rPr lang="en-GB" sz="280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2800" i="1" smtClean="0">
                        <a:latin typeface="Cambria Math" panose="02040503050406030204" pitchFamily="18" charset="0"/>
                      </a:rPr>
                      <m:t> −20</m:t>
                    </m:r>
                  </m:oMath>
                </a14:m>
                <a:endParaRPr lang="en-GB" sz="2800" dirty="0" smtClean="0"/>
              </a:p>
              <a:p>
                <a:pPr marL="514350" indent="-514350" algn="l">
                  <a:lnSpc>
                    <a:spcPct val="150000"/>
                  </a:lnSpc>
                  <a:buFont typeface="+mj-lt"/>
                  <a:buAutoNum type="arabicPeriod"/>
                </a:pPr>
                <a:r>
                  <a:rPr lang="en-GB" sz="2800" dirty="0" smtClean="0"/>
                  <a:t> </a:t>
                </a:r>
                <a14:m>
                  <m:oMath xmlns:m="http://schemas.openxmlformats.org/officeDocument/2006/math">
                    <m:r>
                      <a:rPr lang="en-GB" sz="2800" i="1" smtClean="0">
                        <a:latin typeface="Cambria Math" panose="02040503050406030204" pitchFamily="18" charset="0"/>
                      </a:rPr>
                      <m:t>20=9</m:t>
                    </m:r>
                    <m:r>
                      <a:rPr lang="en-GB" sz="2800" i="1" smtClean="0">
                        <a:latin typeface="Cambria Math" panose="02040503050406030204" pitchFamily="18" charset="0"/>
                      </a:rPr>
                      <m:t>𝑥</m:t>
                    </m:r>
                    <m:sSup>
                      <m:sSup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GB" sz="280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GB" sz="280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GB" sz="280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GB" sz="2800" dirty="0"/>
              </a:p>
            </p:txBody>
          </p:sp>
        </mc:Choice>
        <mc:Fallback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773" y="393645"/>
                <a:ext cx="10244018" cy="485377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2309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xmlns="" id="{BC64A188-BE1B-4B1C-AB4F-CE0477C00021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@j0shmartin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Content Placeholder 2"/>
              <p:cNvSpPr txBox="1">
                <a:spLocks/>
              </p:cNvSpPr>
              <p:nvPr/>
            </p:nvSpPr>
            <p:spPr>
              <a:xfrm>
                <a:off x="295648" y="550057"/>
                <a:ext cx="9786815" cy="4853772"/>
              </a:xfrm>
              <a:prstGeom prst="rect">
                <a:avLst/>
              </a:prstGeom>
            </p:spPr>
            <p:txBody>
              <a:bodyPr vert="horz" lIns="91440" tIns="45720" rIns="91440" bIns="45720" numCol="2" rtlCol="0">
                <a:normAutofit/>
              </a:bodyPr>
              <a:lstStyle>
                <a:lvl1pPr marL="0" indent="0" algn="ctr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None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 algn="ctr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None/>
                  <a:defRPr sz="16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514350" indent="-514350" algn="l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sz="3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3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=−4 </m:t>
                    </m:r>
                    <m:r>
                      <a:rPr lang="en-GB" sz="3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𝑜𝑟</m:t>
                    </m:r>
                    <m:r>
                      <a:rPr lang="en-GB" sz="3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−5 </m:t>
                    </m:r>
                  </m:oMath>
                </a14:m>
                <a:endParaRPr lang="en-GB" sz="3600" dirty="0" smtClean="0">
                  <a:solidFill>
                    <a:srgbClr val="FF0000"/>
                  </a:solidFill>
                </a:endParaRPr>
              </a:p>
              <a:p>
                <a:pPr marL="514350" indent="-514350" algn="l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sz="3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3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=−2 </m:t>
                    </m:r>
                    <m:r>
                      <a:rPr lang="en-GB" sz="3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𝑜𝑟</m:t>
                    </m:r>
                    <m:r>
                      <a:rPr lang="en-GB" sz="3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−10 </m:t>
                    </m:r>
                  </m:oMath>
                </a14:m>
                <a:endParaRPr lang="en-GB" sz="3600" dirty="0" smtClean="0">
                  <a:solidFill>
                    <a:srgbClr val="FF0000"/>
                  </a:solidFill>
                </a:endParaRPr>
              </a:p>
              <a:p>
                <a:pPr marL="514350" indent="-514350" algn="l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sz="3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3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=4 </m:t>
                    </m:r>
                    <m:r>
                      <a:rPr lang="en-GB" sz="3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𝑜𝑟</m:t>
                    </m:r>
                    <m:r>
                      <a:rPr lang="en-GB" sz="3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5 </m:t>
                    </m:r>
                  </m:oMath>
                </a14:m>
                <a:endParaRPr lang="en-GB" sz="3600" dirty="0" smtClean="0">
                  <a:solidFill>
                    <a:srgbClr val="FF0000"/>
                  </a:solidFill>
                </a:endParaRPr>
              </a:p>
              <a:p>
                <a:pPr marL="514350" indent="-514350" algn="l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sz="3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3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 </m:t>
                    </m:r>
                    <m:r>
                      <a:rPr lang="en-GB" sz="3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𝑜𝑟</m:t>
                    </m:r>
                    <m:r>
                      <a:rPr lang="en-GB" sz="3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10 </m:t>
                    </m:r>
                  </m:oMath>
                </a14:m>
                <a:endParaRPr lang="en-GB" sz="3600" dirty="0" smtClean="0">
                  <a:solidFill>
                    <a:srgbClr val="FF0000"/>
                  </a:solidFill>
                </a:endParaRPr>
              </a:p>
              <a:p>
                <a:pPr marL="514350" indent="-514350" algn="l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sz="3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3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=−1 </m:t>
                    </m:r>
                    <m:r>
                      <a:rPr lang="en-GB" sz="3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𝑜𝑟</m:t>
                    </m:r>
                    <m:r>
                      <a:rPr lang="en-GB" sz="3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−20 </m:t>
                    </m:r>
                  </m:oMath>
                </a14:m>
                <a:endParaRPr lang="en-GB" sz="3600" dirty="0" smtClean="0">
                  <a:solidFill>
                    <a:srgbClr val="FF0000"/>
                  </a:solidFill>
                </a:endParaRPr>
              </a:p>
              <a:p>
                <a:pPr marL="514350" indent="-514350" algn="l">
                  <a:buFont typeface="+mj-lt"/>
                  <a:buAutoNum type="arabicPeriod"/>
                </a:pPr>
                <a:endParaRPr lang="en-GB" sz="3600" dirty="0">
                  <a:solidFill>
                    <a:srgbClr val="FF0000"/>
                  </a:solidFill>
                </a:endParaRPr>
              </a:p>
              <a:p>
                <a:pPr marL="514350" indent="-514350" algn="l">
                  <a:buFont typeface="+mj-lt"/>
                  <a:buAutoNum type="arabicPeriod"/>
                </a:pPr>
                <a:endParaRPr lang="en-GB" sz="3600" dirty="0" smtClean="0">
                  <a:solidFill>
                    <a:srgbClr val="FF0000"/>
                  </a:solidFill>
                </a:endParaRPr>
              </a:p>
              <a:p>
                <a:pPr marL="514350" indent="-514350" algn="l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sz="3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3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=−4 </m:t>
                    </m:r>
                    <m:r>
                      <a:rPr lang="en-GB" sz="3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𝑜𝑟</m:t>
                    </m:r>
                    <m:r>
                      <a:rPr lang="en-GB" sz="3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−5 </m:t>
                    </m:r>
                  </m:oMath>
                </a14:m>
                <a:endParaRPr lang="en-GB" sz="3600" dirty="0" smtClean="0">
                  <a:solidFill>
                    <a:srgbClr val="FF0000"/>
                  </a:solidFill>
                </a:endParaRPr>
              </a:p>
              <a:p>
                <a:pPr marL="514350" indent="-514350" algn="l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sz="3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3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=1 </m:t>
                    </m:r>
                    <m:r>
                      <a:rPr lang="en-GB" sz="3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𝑜𝑟</m:t>
                    </m:r>
                    <m:r>
                      <a:rPr lang="en-GB" sz="3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20 </m:t>
                    </m:r>
                  </m:oMath>
                </a14:m>
                <a:endParaRPr lang="en-GB" sz="3600" dirty="0" smtClean="0">
                  <a:solidFill>
                    <a:srgbClr val="FF0000"/>
                  </a:solidFill>
                </a:endParaRPr>
              </a:p>
              <a:p>
                <a:pPr marL="514350" indent="-514350" algn="l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sz="3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3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=4 </m:t>
                    </m:r>
                    <m:r>
                      <a:rPr lang="en-GB" sz="3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𝑜𝑟</m:t>
                    </m:r>
                    <m:r>
                      <a:rPr lang="en-GB" sz="3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5 </m:t>
                    </m:r>
                  </m:oMath>
                </a14:m>
                <a:endParaRPr lang="en-GB" sz="3600" dirty="0" smtClean="0">
                  <a:solidFill>
                    <a:srgbClr val="FF0000"/>
                  </a:solidFill>
                </a:endParaRPr>
              </a:p>
              <a:p>
                <a:pPr marL="514350" indent="-514350" algn="l">
                  <a:buFont typeface="+mj-lt"/>
                  <a:buAutoNum type="arabicPeriod"/>
                </a:pPr>
                <a14:m>
                  <m:oMath xmlns:m="http://schemas.openxmlformats.org/officeDocument/2006/math">
                    <m:r>
                      <a:rPr lang="en-GB" sz="3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3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=2 </m:t>
                    </m:r>
                    <m:r>
                      <a:rPr lang="en-GB" sz="3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𝑜𝑟</m:t>
                    </m:r>
                    <m:r>
                      <a:rPr lang="en-GB" sz="3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10 </m:t>
                    </m:r>
                  </m:oMath>
                </a14:m>
                <a:endParaRPr lang="en-GB" sz="3600" dirty="0" smtClean="0">
                  <a:solidFill>
                    <a:srgbClr val="FF0000"/>
                  </a:solidFill>
                </a:endParaRPr>
              </a:p>
              <a:p>
                <a:pPr marL="514350" indent="-514350" algn="l">
                  <a:buFont typeface="+mj-lt"/>
                  <a:buAutoNum type="arabicPeriod"/>
                </a:pPr>
                <a:r>
                  <a:rPr lang="en-GB" sz="3600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3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GB" sz="3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=4 </m:t>
                    </m:r>
                    <m:r>
                      <a:rPr lang="en-GB" sz="3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𝑜𝑟</m:t>
                    </m:r>
                    <m:r>
                      <a:rPr lang="en-GB" sz="360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5 </m:t>
                    </m:r>
                  </m:oMath>
                </a14:m>
                <a:endParaRPr lang="en-GB" sz="3600" dirty="0" smtClean="0"/>
              </a:p>
            </p:txBody>
          </p:sp>
        </mc:Choice>
        <mc:Fallback>
          <p:sp>
            <p:nvSpPr>
              <p:cNvPr id="2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5648" y="550057"/>
                <a:ext cx="9786815" cy="4853772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08575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1600</TotalTime>
  <Words>87</Words>
  <Application>Microsoft Office PowerPoint</Application>
  <PresentationFormat>On-screen Show (4:3)</PresentationFormat>
  <Paragraphs>44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Office Theme</vt:lpstr>
      <vt:lpstr>Quadratic Equations:  Solving by factorising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J.Cutts</cp:lastModifiedBy>
  <cp:revision>78</cp:revision>
  <dcterms:created xsi:type="dcterms:W3CDTF">2018-01-26T08:52:52Z</dcterms:created>
  <dcterms:modified xsi:type="dcterms:W3CDTF">2018-11-25T17:04:13Z</dcterms:modified>
</cp:coreProperties>
</file>