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8" r:id="rId2"/>
    <p:sldId id="302" r:id="rId3"/>
    <p:sldId id="303" r:id="rId4"/>
    <p:sldId id="306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07" autoAdjust="0"/>
    <p:restoredTop sz="89362" autoAdjust="0"/>
  </p:normalViewPr>
  <p:slideViewPr>
    <p:cSldViewPr snapToGrid="0">
      <p:cViewPr varScale="1">
        <p:scale>
          <a:sx n="77" d="100"/>
          <a:sy n="77" d="100"/>
        </p:scale>
        <p:origin x="1690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5673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28/11/2018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20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Relationship Id="rId9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Percentages: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Compound Interest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/>
              <p:nvPr/>
            </p:nvSpPr>
            <p:spPr>
              <a:xfrm>
                <a:off x="2402662" y="4136430"/>
                <a:ext cx="47448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5% </m:t>
                      </m:r>
                      <m:r>
                        <m:rPr>
                          <m:sty m:val="p"/>
                        </m:rP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compound</m:t>
                      </m:r>
                      <m: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interest</m:t>
                      </m:r>
                      <m: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over</m:t>
                      </m:r>
                      <m: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3 </m:t>
                      </m:r>
                      <m:r>
                        <m:rPr>
                          <m:sty m:val="p"/>
                        </m:rP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years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30FB4CB4-7850-4A3E-8AE7-4E36579859B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2662" y="4136430"/>
                <a:ext cx="4744889" cy="369332"/>
              </a:xfrm>
              <a:prstGeom prst="rect">
                <a:avLst/>
              </a:prstGeom>
              <a:blipFill>
                <a:blip r:embed="rId3"/>
                <a:stretch>
                  <a:fillRect l="-1285" r="-1028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>
            <a:extLst>
              <a:ext uri="{FF2B5EF4-FFF2-40B4-BE49-F238E27FC236}">
                <a16:creationId xmlns:a16="http://schemas.microsoft.com/office/drawing/2014/main" id="{ABD7C4F7-40D6-413A-946C-F9E5955A4B12}"/>
              </a:ext>
            </a:extLst>
          </p:cNvPr>
          <p:cNvSpPr txBox="1"/>
          <p:nvPr/>
        </p:nvSpPr>
        <p:spPr>
          <a:xfrm>
            <a:off x="2402662" y="4715071"/>
            <a:ext cx="4396203" cy="369332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5% compound interest over 4 years</a:t>
            </a:r>
            <a:endParaRPr kumimoji="0" lang="en-GB" sz="2400" b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/>
              <p:nvPr/>
            </p:nvSpPr>
            <p:spPr>
              <a:xfrm>
                <a:off x="2362033" y="5293712"/>
                <a:ext cx="474488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5% </m:t>
                      </m:r>
                      <m:r>
                        <m:rPr>
                          <m:sty m:val="p"/>
                        </m:rP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compound</m:t>
                      </m:r>
                      <m: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interest</m:t>
                      </m:r>
                      <m: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sty m:val="p"/>
                        </m:rP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over</m:t>
                      </m:r>
                      <m: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5 </m:t>
                      </m:r>
                      <m:r>
                        <m:rPr>
                          <m:sty m:val="p"/>
                        </m:rPr>
                        <a:rPr kumimoji="0" lang="en-US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years</m:t>
                      </m:r>
                    </m:oMath>
                  </m:oMathPara>
                </a14:m>
                <a:endParaRPr kumimoji="0" lang="en-GB" sz="2400" b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365071CC-AF21-4838-971C-C4D617673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2033" y="5293712"/>
                <a:ext cx="4744889" cy="369332"/>
              </a:xfrm>
              <a:prstGeom prst="rect">
                <a:avLst/>
              </a:prstGeom>
              <a:blipFill>
                <a:blip r:embed="rId4"/>
                <a:stretch>
                  <a:fillRect l="-1284" r="-899" b="-3442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</p:spTree>
    <p:extLst>
      <p:ext uri="{BB962C8B-B14F-4D97-AF65-F5344CB8AC3E}">
        <p14:creationId xmlns:p14="http://schemas.microsoft.com/office/powerpoint/2010/main" val="26556361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/>
              <p:nvPr/>
            </p:nvSpPr>
            <p:spPr>
              <a:xfrm>
                <a:off x="258051" y="567692"/>
                <a:ext cx="3720634" cy="1292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£1000 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𝑖𝑛𝑣𝑒𝑠𝑡𝑒𝑑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𝑜𝑣𝑒𝑟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5 </m:t>
                      </m:r>
                    </m:oMath>
                  </m:oMathPara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800" dirty="0">
                    <a:latin typeface="Calibri" panose="020F0502020204030204"/>
                  </a:rPr>
                  <a:t>y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ears at a rate of 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7% per annum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C8E51669-D14C-4D2E-9340-EE8A3B97DE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8051" y="567692"/>
                <a:ext cx="3720634" cy="1292662"/>
              </a:xfrm>
              <a:prstGeom prst="rect">
                <a:avLst/>
              </a:prstGeom>
              <a:blipFill>
                <a:blip r:embed="rId2"/>
                <a:stretch>
                  <a:fillRect b="-165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/>
              <p:nvPr/>
            </p:nvSpPr>
            <p:spPr>
              <a:xfrm>
                <a:off x="4614971" y="644913"/>
                <a:ext cx="4312078" cy="8617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£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in</m:t>
                      </m:r>
                      <m:r>
                        <m:rPr>
                          <m:nor/>
                        </m:rP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vested</m:t>
                      </m:r>
                      <m:r>
                        <m:rPr>
                          <m:nor/>
                        </m:rP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over</m:t>
                      </m:r>
                      <m:r>
                        <m:rPr>
                          <m:nor/>
                        </m:rP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5 </m:t>
                      </m:r>
                      <m:r>
                        <m:rPr>
                          <m:nor/>
                        </m:rP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years</m:t>
                      </m:r>
                    </m:oMath>
                  </m:oMathPara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800" dirty="0">
                    <a:latin typeface="Calibri" panose="020F0502020204030204"/>
                  </a:rPr>
                  <a:t>a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 a rate of 4% per annum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7A50C2C8-3272-4C53-BF9A-F3483965E5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4971" y="644913"/>
                <a:ext cx="4312078" cy="861774"/>
              </a:xfrm>
              <a:prstGeom prst="rect">
                <a:avLst/>
              </a:prstGeom>
              <a:blipFill>
                <a:blip r:embed="rId3"/>
                <a:stretch>
                  <a:fillRect l="-4950" b="-248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B868767-760F-4928-A202-320E5026FA52}"/>
                  </a:ext>
                </a:extLst>
              </p:cNvPr>
              <p:cNvSpPr txBox="1"/>
              <p:nvPr/>
            </p:nvSpPr>
            <p:spPr>
              <a:xfrm>
                <a:off x="-13742" y="3429000"/>
                <a:ext cx="4425507" cy="1292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£1000 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𝑑𝑒𝑝𝑟𝑒𝑐𝑖𝑎𝑡𝑖𝑛𝑔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𝑜𝑣𝑒𝑟</m:t>
                      </m:r>
                      <m:r>
                        <a:rPr kumimoji="0" lang="en-US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5 </m:t>
                      </m:r>
                    </m:oMath>
                  </m:oMathPara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sz="2800" dirty="0">
                    <a:latin typeface="Calibri" panose="020F0502020204030204"/>
                  </a:rPr>
                  <a:t>y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ears at a rate of 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7% per annum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FB868767-760F-4928-A202-320E5026FA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3742" y="3429000"/>
                <a:ext cx="4425507" cy="1292662"/>
              </a:xfrm>
              <a:prstGeom prst="rect">
                <a:avLst/>
              </a:prstGeom>
              <a:blipFill>
                <a:blip r:embed="rId4"/>
                <a:stretch>
                  <a:fillRect b="-160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F920436-D8DC-4B14-81D7-2384A60A4904}"/>
                  </a:ext>
                </a:extLst>
              </p:cNvPr>
              <p:cNvSpPr txBox="1"/>
              <p:nvPr/>
            </p:nvSpPr>
            <p:spPr>
              <a:xfrm>
                <a:off x="5163573" y="3437989"/>
                <a:ext cx="3510320" cy="129266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i="1" smtClean="0">
                          <a:latin typeface="Cambria Math" panose="02040503050406030204" pitchFamily="18" charset="0"/>
                        </a:rPr>
                        <m:t>£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kumimoji="0" lang="en-GB" sz="2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0</m:t>
                      </m:r>
                      <m:r>
                        <m:rPr>
                          <m:nor/>
                        </m:rPr>
                        <a:rPr kumimoji="0" lang="en-GB" sz="28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 </m:t>
                      </m:r>
                      <m:r>
                        <m:rPr>
                          <m:nor/>
                        </m:rPr>
                        <a:rPr kumimoji="0" lang="en-US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 panose="020F0502020204030204"/>
                          <a:ea typeface="+mn-ea"/>
                          <a:cs typeface="+mn-cs"/>
                        </a:rPr>
                        <m:t>depreciating</m:t>
                      </m:r>
                    </m:oMath>
                  </m:oMathPara>
                </a14:m>
                <a:endPara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m:t>over</m:t>
                    </m:r>
                    <m:r>
                      <m:rPr>
                        <m:nor/>
                      </m:rPr>
                      <a: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m:t> 5 </m:t>
                    </m:r>
                    <m:r>
                      <m:rPr>
                        <m:nor/>
                      </m:rPr>
                      <a:rPr kumimoji="0" lang="en-US" sz="2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 panose="020F0502020204030204"/>
                        <a:ea typeface="+mn-ea"/>
                        <a:cs typeface="+mn-cs"/>
                      </a:rPr>
                      <m:t>years</m:t>
                    </m:r>
                  </m:oMath>
                </a14:m>
                <a:r>
                  <a:rPr lang="en-US" sz="2800" dirty="0">
                    <a:latin typeface="Calibri" panose="020F0502020204030204"/>
                  </a:rPr>
                  <a:t> a</a:t>
                </a: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t a rate of </a:t>
                </a: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8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4% per annum</a:t>
                </a:r>
                <a:endParaRPr kumimoji="0" lang="en-GB" sz="28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0F920436-D8DC-4B14-81D7-2384A60A49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573" y="3437989"/>
                <a:ext cx="3510320" cy="1292662"/>
              </a:xfrm>
              <a:prstGeom prst="rect">
                <a:avLst/>
              </a:prstGeom>
              <a:blipFill>
                <a:blip r:embed="rId5"/>
                <a:stretch>
                  <a:fillRect r="-5903" b="-1603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613654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126326" y="296869"/>
                <a:ext cx="901767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£1000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𝑖𝑛𝑣𝑒𝑠𝑡𝑒𝑑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𝑜𝑣𝑒𝑟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8 </m:t>
                    </m:r>
                  </m:oMath>
                </a14:m>
                <a:r>
                  <a:rPr lang="en-US" sz="2800" dirty="0"/>
                  <a:t>years at a rate of 4% per annum</a:t>
                </a:r>
                <a:endParaRPr lang="en-GB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26" y="296869"/>
                <a:ext cx="9017673" cy="430887"/>
              </a:xfrm>
              <a:prstGeom prst="rect">
                <a:avLst/>
              </a:prstGeom>
              <a:blipFill>
                <a:blip r:embed="rId2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E07B488-9172-4211-9A7D-1900135C2412}"/>
                  </a:ext>
                </a:extLst>
              </p:cNvPr>
              <p:cNvSpPr txBox="1"/>
              <p:nvPr/>
            </p:nvSpPr>
            <p:spPr>
              <a:xfrm>
                <a:off x="126327" y="980897"/>
                <a:ext cx="901767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£1000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𝑖𝑛𝑣𝑒𝑠𝑡𝑒𝑑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𝑜𝑣𝑒𝑟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4 </m:t>
                    </m:r>
                  </m:oMath>
                </a14:m>
                <a:r>
                  <a:rPr lang="en-US" sz="2800" dirty="0"/>
                  <a:t>years at a rate of 4% per annum</a:t>
                </a:r>
                <a:endParaRPr lang="en-GB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E07B488-9172-4211-9A7D-1900135C2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27" y="980897"/>
                <a:ext cx="9017673" cy="430887"/>
              </a:xfrm>
              <a:prstGeom prst="rect">
                <a:avLst/>
              </a:prstGeom>
              <a:blipFill>
                <a:blip r:embed="rId3"/>
                <a:stretch>
                  <a:fillRect t="-23944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EE55802-3F5E-4AED-ACF5-2E840B9867F1}"/>
                  </a:ext>
                </a:extLst>
              </p:cNvPr>
              <p:cNvSpPr txBox="1"/>
              <p:nvPr/>
            </p:nvSpPr>
            <p:spPr>
              <a:xfrm>
                <a:off x="-1" y="4316313"/>
                <a:ext cx="901767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£1000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𝑖𝑛𝑣𝑒𝑠𝑡𝑒𝑑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𝑜𝑣𝑒𝑟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4 </m:t>
                    </m:r>
                  </m:oMath>
                </a14:m>
                <a:r>
                  <a:rPr lang="en-US" sz="2800" dirty="0"/>
                  <a:t>years at a rate of 3.5% per annum</a:t>
                </a:r>
                <a:endParaRPr lang="en-GB" sz="2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EE55802-3F5E-4AED-ACF5-2E840B9867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4316313"/>
                <a:ext cx="9017673" cy="430887"/>
              </a:xfrm>
              <a:prstGeom prst="rect">
                <a:avLst/>
              </a:prstGeom>
              <a:blipFill>
                <a:blip r:embed="rId4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B53A6C3-2B03-49A1-BED0-E8E19214263E}"/>
                  </a:ext>
                </a:extLst>
              </p:cNvPr>
              <p:cNvSpPr txBox="1"/>
              <p:nvPr/>
            </p:nvSpPr>
            <p:spPr>
              <a:xfrm>
                <a:off x="0" y="2989256"/>
                <a:ext cx="901767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£1000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𝑖𝑛𝑣𝑒𝑠𝑡𝑒𝑑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𝑜𝑣𝑒𝑟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7 </m:t>
                    </m:r>
                  </m:oMath>
                </a14:m>
                <a:r>
                  <a:rPr lang="en-US" sz="2800" dirty="0"/>
                  <a:t>years at a rate of 9% per annum</a:t>
                </a:r>
                <a:endParaRPr lang="en-GB" sz="28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B53A6C3-2B03-49A1-BED0-E8E1921426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89256"/>
                <a:ext cx="9017673" cy="430887"/>
              </a:xfrm>
              <a:prstGeom prst="rect">
                <a:avLst/>
              </a:prstGeom>
              <a:blipFill>
                <a:blip r:embed="rId5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CFB5015-3034-497B-9F13-F50DC4F02EC8}"/>
                  </a:ext>
                </a:extLst>
              </p:cNvPr>
              <p:cNvSpPr txBox="1"/>
              <p:nvPr/>
            </p:nvSpPr>
            <p:spPr>
              <a:xfrm>
                <a:off x="126327" y="1703198"/>
                <a:ext cx="901767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£1000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𝑑𝑒𝑝𝑟𝑒𝑐𝑖𝑎𝑡𝑖𝑛𝑔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𝑜𝑣𝑒𝑟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4 </m:t>
                    </m:r>
                  </m:oMath>
                </a14:m>
                <a:r>
                  <a:rPr lang="en-US" sz="2800" dirty="0"/>
                  <a:t>years at a rate of 4% per annum</a:t>
                </a:r>
                <a:endParaRPr lang="en-GB" sz="2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CFB5015-3034-497B-9F13-F50DC4F02E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27" y="1703198"/>
                <a:ext cx="9017673" cy="430887"/>
              </a:xfrm>
              <a:prstGeom prst="rect">
                <a:avLst/>
              </a:prstGeom>
              <a:blipFill>
                <a:blip r:embed="rId6"/>
                <a:stretch>
                  <a:fillRect t="-23944" r="-1555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404C4DD-BB56-4ADD-8989-6C10A98E3A5A}"/>
                  </a:ext>
                </a:extLst>
              </p:cNvPr>
              <p:cNvSpPr txBox="1"/>
              <p:nvPr/>
            </p:nvSpPr>
            <p:spPr>
              <a:xfrm>
                <a:off x="126325" y="2346227"/>
                <a:ext cx="901767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£1000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𝑑𝑒𝑝𝑟𝑒𝑐𝑖𝑎𝑡𝑖𝑛𝑔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𝑜𝑣𝑒𝑟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4 </m:t>
                    </m:r>
                  </m:oMath>
                </a14:m>
                <a:r>
                  <a:rPr lang="en-US" sz="2800" dirty="0"/>
                  <a:t>years at a rate of 9% per annum</a:t>
                </a:r>
                <a:endParaRPr lang="en-GB" sz="2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404C4DD-BB56-4ADD-8989-6C10A98E3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25" y="2346227"/>
                <a:ext cx="9017673" cy="430887"/>
              </a:xfrm>
              <a:prstGeom prst="rect">
                <a:avLst/>
              </a:prstGeom>
              <a:blipFill>
                <a:blip r:embed="rId7"/>
                <a:stretch>
                  <a:fillRect t="-23944" r="-1555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EF72DA7-DB8E-438E-B3B8-C5103CFDF2B9}"/>
                  </a:ext>
                </a:extLst>
              </p:cNvPr>
              <p:cNvSpPr txBox="1"/>
              <p:nvPr/>
            </p:nvSpPr>
            <p:spPr>
              <a:xfrm>
                <a:off x="15314" y="3632285"/>
                <a:ext cx="923969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£1000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𝑑𝑒𝑝𝑟𝑒𝑐𝑖𝑎𝑡𝑖𝑛𝑔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𝑜𝑣𝑒𝑟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7 </m:t>
                    </m:r>
                  </m:oMath>
                </a14:m>
                <a:r>
                  <a:rPr lang="en-US" sz="2800" dirty="0"/>
                  <a:t>years at a rate of 3.5% per annum</a:t>
                </a:r>
                <a:endParaRPr lang="en-GB" sz="28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EF72DA7-DB8E-438E-B3B8-C5103CFDF2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4" y="3632285"/>
                <a:ext cx="9239694" cy="430887"/>
              </a:xfrm>
              <a:prstGeom prst="rect">
                <a:avLst/>
              </a:prstGeom>
              <a:blipFill>
                <a:blip r:embed="rId8"/>
                <a:stretch>
                  <a:fillRect t="-23944" r="-1848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926A75D-2149-4214-9B32-1F708847F9A0}"/>
                  </a:ext>
                </a:extLst>
              </p:cNvPr>
              <p:cNvSpPr txBox="1"/>
              <p:nvPr/>
            </p:nvSpPr>
            <p:spPr>
              <a:xfrm>
                <a:off x="63163" y="4959342"/>
                <a:ext cx="9017673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£1000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𝑑𝑒𝑝𝑟𝑒𝑐𝑖𝑎𝑡𝑖𝑛𝑔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𝑜𝑣𝑒𝑟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18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𝑚𝑜𝑛𝑡h𝑠</m:t>
                    </m:r>
                  </m:oMath>
                </a14:m>
                <a:r>
                  <a:rPr lang="en-US" sz="2800" dirty="0"/>
                  <a:t> at a rate of 3.5% per annum</a:t>
                </a:r>
                <a:endParaRPr lang="en-GB" sz="28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926A75D-2149-4214-9B32-1F708847F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63" y="4959342"/>
                <a:ext cx="9017673" cy="861774"/>
              </a:xfrm>
              <a:prstGeom prst="rect">
                <a:avLst/>
              </a:prstGeom>
              <a:blipFill>
                <a:blip r:embed="rId9"/>
                <a:stretch>
                  <a:fillRect t="-12057" r="-1554" b="-248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82309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/>
              <p:nvPr/>
            </p:nvSpPr>
            <p:spPr>
              <a:xfrm>
                <a:off x="126326" y="296869"/>
                <a:ext cx="901767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£1000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𝑖𝑛𝑣𝑒𝑠𝑡𝑒𝑑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𝑜𝑣𝑒𝑟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8 </m:t>
                    </m:r>
                  </m:oMath>
                </a14:m>
                <a:r>
                  <a:rPr lang="en-US" sz="2800" dirty="0"/>
                  <a:t>years at a rate of 4% per annum</a:t>
                </a:r>
                <a:endParaRPr lang="en-GB" sz="2800" dirty="0"/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8E8F12DF-49E4-4284-B43F-BC488F5BC2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26" y="296869"/>
                <a:ext cx="9017673" cy="430887"/>
              </a:xfrm>
              <a:prstGeom prst="rect">
                <a:avLst/>
              </a:prstGeom>
              <a:blipFill>
                <a:blip r:embed="rId2"/>
                <a:stretch>
                  <a:fillRect t="-24286" b="-5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E07B488-9172-4211-9A7D-1900135C2412}"/>
                  </a:ext>
                </a:extLst>
              </p:cNvPr>
              <p:cNvSpPr txBox="1"/>
              <p:nvPr/>
            </p:nvSpPr>
            <p:spPr>
              <a:xfrm>
                <a:off x="136960" y="980897"/>
                <a:ext cx="901767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£1000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𝑖𝑛𝑣𝑒𝑠𝑡𝑒𝑑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𝑜𝑣𝑒𝑟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4 </m:t>
                    </m:r>
                  </m:oMath>
                </a14:m>
                <a:r>
                  <a:rPr lang="en-US" sz="2800" dirty="0"/>
                  <a:t>years at a rate of 4% per annum</a:t>
                </a:r>
                <a:endParaRPr lang="en-GB" sz="2800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E07B488-9172-4211-9A7D-1900135C241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6960" y="980897"/>
                <a:ext cx="9017673" cy="430887"/>
              </a:xfrm>
              <a:prstGeom prst="rect">
                <a:avLst/>
              </a:prstGeom>
              <a:blipFill>
                <a:blip r:embed="rId3"/>
                <a:stretch>
                  <a:fillRect t="-23944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EE55802-3F5E-4AED-ACF5-2E840B9867F1}"/>
                  </a:ext>
                </a:extLst>
              </p:cNvPr>
              <p:cNvSpPr txBox="1"/>
              <p:nvPr/>
            </p:nvSpPr>
            <p:spPr>
              <a:xfrm>
                <a:off x="-1" y="4316313"/>
                <a:ext cx="901767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£1000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𝑖𝑛𝑣𝑒𝑠𝑡𝑒𝑑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𝑜𝑣𝑒𝑟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4 </m:t>
                    </m:r>
                  </m:oMath>
                </a14:m>
                <a:r>
                  <a:rPr lang="en-US" sz="2800" dirty="0"/>
                  <a:t>years at a rate of 3.5% per annum</a:t>
                </a:r>
                <a:endParaRPr lang="en-GB" sz="2800" dirty="0"/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FEE55802-3F5E-4AED-ACF5-2E840B9867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" y="4316313"/>
                <a:ext cx="9017673" cy="430887"/>
              </a:xfrm>
              <a:prstGeom prst="rect">
                <a:avLst/>
              </a:prstGeom>
              <a:blipFill>
                <a:blip r:embed="rId4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B53A6C3-2B03-49A1-BED0-E8E19214263E}"/>
                  </a:ext>
                </a:extLst>
              </p:cNvPr>
              <p:cNvSpPr txBox="1"/>
              <p:nvPr/>
            </p:nvSpPr>
            <p:spPr>
              <a:xfrm>
                <a:off x="0" y="2989256"/>
                <a:ext cx="901767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£1000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𝑖𝑛𝑣𝑒𝑠𝑡𝑒𝑑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𝑜𝑣𝑒𝑟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7 </m:t>
                    </m:r>
                  </m:oMath>
                </a14:m>
                <a:r>
                  <a:rPr lang="en-US" sz="2800" dirty="0"/>
                  <a:t>years at a rate of 9% per annum</a:t>
                </a:r>
                <a:endParaRPr lang="en-GB" sz="2800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8B53A6C3-2B03-49A1-BED0-E8E19214263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989256"/>
                <a:ext cx="9017673" cy="430887"/>
              </a:xfrm>
              <a:prstGeom prst="rect">
                <a:avLst/>
              </a:prstGeom>
              <a:blipFill>
                <a:blip r:embed="rId5"/>
                <a:stretch>
                  <a:fillRect t="-23944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CFB5015-3034-497B-9F13-F50DC4F02EC8}"/>
                  </a:ext>
                </a:extLst>
              </p:cNvPr>
              <p:cNvSpPr txBox="1"/>
              <p:nvPr/>
            </p:nvSpPr>
            <p:spPr>
              <a:xfrm>
                <a:off x="126327" y="1703198"/>
                <a:ext cx="901767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£1000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𝑑𝑒𝑝𝑟𝑒𝑐𝑖𝑎𝑡𝑖𝑛𝑔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𝑜𝑣𝑒𝑟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4 </m:t>
                    </m:r>
                  </m:oMath>
                </a14:m>
                <a:r>
                  <a:rPr lang="en-US" sz="2800" dirty="0"/>
                  <a:t>years at a rate of 4% per annum</a:t>
                </a:r>
                <a:endParaRPr lang="en-GB" sz="2800" dirty="0"/>
              </a:p>
            </p:txBody>
          </p:sp>
        </mc:Choice>
        <mc:Fallback xmlns=""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CFB5015-3034-497B-9F13-F50DC4F02E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27" y="1703198"/>
                <a:ext cx="9017673" cy="430887"/>
              </a:xfrm>
              <a:prstGeom prst="rect">
                <a:avLst/>
              </a:prstGeom>
              <a:blipFill>
                <a:blip r:embed="rId6"/>
                <a:stretch>
                  <a:fillRect t="-23944" r="-1555" b="-5070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404C4DD-BB56-4ADD-8989-6C10A98E3A5A}"/>
                  </a:ext>
                </a:extLst>
              </p:cNvPr>
              <p:cNvSpPr txBox="1"/>
              <p:nvPr/>
            </p:nvSpPr>
            <p:spPr>
              <a:xfrm>
                <a:off x="126325" y="2346227"/>
                <a:ext cx="9017673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£1000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𝑑𝑒𝑝𝑟𝑒𝑐𝑖𝑎𝑡𝑖𝑛𝑔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𝑜𝑣𝑒𝑟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4 </m:t>
                    </m:r>
                  </m:oMath>
                </a14:m>
                <a:r>
                  <a:rPr lang="en-US" sz="2800" dirty="0"/>
                  <a:t>years at a rate of 9% per annum</a:t>
                </a:r>
                <a:endParaRPr lang="en-GB" sz="2800" dirty="0"/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E404C4DD-BB56-4ADD-8989-6C10A98E3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325" y="2346227"/>
                <a:ext cx="9017673" cy="430887"/>
              </a:xfrm>
              <a:prstGeom prst="rect">
                <a:avLst/>
              </a:prstGeom>
              <a:blipFill>
                <a:blip r:embed="rId7"/>
                <a:stretch>
                  <a:fillRect t="-23944" r="-1555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EF72DA7-DB8E-438E-B3B8-C5103CFDF2B9}"/>
                  </a:ext>
                </a:extLst>
              </p:cNvPr>
              <p:cNvSpPr txBox="1"/>
              <p:nvPr/>
            </p:nvSpPr>
            <p:spPr>
              <a:xfrm>
                <a:off x="15314" y="3632285"/>
                <a:ext cx="9239694" cy="43088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£1000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𝑑𝑒𝑝𝑟𝑒𝑐𝑖𝑎𝑡𝑖𝑛𝑔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𝑜𝑣𝑒𝑟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7 </m:t>
                    </m:r>
                  </m:oMath>
                </a14:m>
                <a:r>
                  <a:rPr lang="en-US" sz="2800" dirty="0"/>
                  <a:t>years at a rate of 3.5% per annum</a:t>
                </a:r>
                <a:endParaRPr lang="en-GB" sz="2800" dirty="0"/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EEF72DA7-DB8E-438E-B3B8-C5103CFDF2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4" y="3632285"/>
                <a:ext cx="9239694" cy="430887"/>
              </a:xfrm>
              <a:prstGeom prst="rect">
                <a:avLst/>
              </a:prstGeom>
              <a:blipFill>
                <a:blip r:embed="rId8"/>
                <a:stretch>
                  <a:fillRect t="-23944" r="-1848" b="-492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926A75D-2149-4214-9B32-1F708847F9A0}"/>
                  </a:ext>
                </a:extLst>
              </p:cNvPr>
              <p:cNvSpPr txBox="1"/>
              <p:nvPr/>
            </p:nvSpPr>
            <p:spPr>
              <a:xfrm>
                <a:off x="63163" y="4959342"/>
                <a:ext cx="9017673" cy="86177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lvl="0" algn="ctr">
                  <a:defRPr/>
                </a:pP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</a:rPr>
                      <m:t>£1000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𝑑𝑒𝑝𝑟𝑒𝑐𝑖𝑎𝑡𝑖𝑛𝑔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𝑜𝑣𝑒𝑟</m:t>
                    </m:r>
                    <m:r>
                      <a:rPr lang="en-US" sz="2800" i="1" smtClean="0">
                        <a:latin typeface="Cambria Math" panose="02040503050406030204" pitchFamily="18" charset="0"/>
                      </a:rPr>
                      <m:t> 18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</a:rPr>
                      <m:t>𝑚𝑜𝑛𝑡h𝑠</m:t>
                    </m:r>
                  </m:oMath>
                </a14:m>
                <a:r>
                  <a:rPr lang="en-US" sz="2800" dirty="0"/>
                  <a:t> at a rate of 3.5% per annum</a:t>
                </a:r>
                <a:endParaRPr lang="en-GB" sz="2800" dirty="0"/>
              </a:p>
            </p:txBody>
          </p:sp>
        </mc:Choice>
        <mc:Fallback xmlns="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8926A75D-2149-4214-9B32-1F708847F9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163" y="4959342"/>
                <a:ext cx="9017673" cy="861774"/>
              </a:xfrm>
              <a:prstGeom prst="rect">
                <a:avLst/>
              </a:prstGeom>
              <a:blipFill>
                <a:blip r:embed="rId9"/>
                <a:stretch>
                  <a:fillRect t="-12057" r="-1554" b="-2482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952E3624-B2C3-4C50-AFE2-FFB919E05B87}"/>
              </a:ext>
            </a:extLst>
          </p:cNvPr>
          <p:cNvSpPr txBox="1"/>
          <p:nvPr/>
        </p:nvSpPr>
        <p:spPr>
          <a:xfrm>
            <a:off x="6926478" y="706213"/>
            <a:ext cx="232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1368.57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43B6070-C061-4707-B7F9-3A547AB33795}"/>
              </a:ext>
            </a:extLst>
          </p:cNvPr>
          <p:cNvSpPr txBox="1"/>
          <p:nvPr/>
        </p:nvSpPr>
        <p:spPr>
          <a:xfrm>
            <a:off x="6926478" y="1345999"/>
            <a:ext cx="232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1169.86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A074D9E-C5F7-4396-AFE5-18D6CC33A58F}"/>
              </a:ext>
            </a:extLst>
          </p:cNvPr>
          <p:cNvSpPr txBox="1"/>
          <p:nvPr/>
        </p:nvSpPr>
        <p:spPr>
          <a:xfrm>
            <a:off x="6853319" y="2062633"/>
            <a:ext cx="232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849.35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8ED600C-BA17-40E2-9CDB-9107C2052AD3}"/>
              </a:ext>
            </a:extLst>
          </p:cNvPr>
          <p:cNvSpPr txBox="1"/>
          <p:nvPr/>
        </p:nvSpPr>
        <p:spPr>
          <a:xfrm>
            <a:off x="6853319" y="2726234"/>
            <a:ext cx="232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685.74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A8A05AE-71B2-48BE-BBE7-08DB272E028E}"/>
              </a:ext>
            </a:extLst>
          </p:cNvPr>
          <p:cNvSpPr txBox="1"/>
          <p:nvPr/>
        </p:nvSpPr>
        <p:spPr>
          <a:xfrm>
            <a:off x="6844458" y="3391401"/>
            <a:ext cx="232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1828.04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FE45BD3-0D05-44F6-AACB-6123887539B2}"/>
              </a:ext>
            </a:extLst>
          </p:cNvPr>
          <p:cNvSpPr txBox="1"/>
          <p:nvPr/>
        </p:nvSpPr>
        <p:spPr>
          <a:xfrm>
            <a:off x="6833191" y="4009644"/>
            <a:ext cx="232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779.28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9F0D6C3-3181-4F1E-B310-FEDC2A832374}"/>
              </a:ext>
            </a:extLst>
          </p:cNvPr>
          <p:cNvSpPr txBox="1"/>
          <p:nvPr/>
        </p:nvSpPr>
        <p:spPr>
          <a:xfrm>
            <a:off x="6826103" y="4669713"/>
            <a:ext cx="232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1272.28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2A5509B-E6B8-4C0A-9AF2-1144D358DFA8}"/>
              </a:ext>
            </a:extLst>
          </p:cNvPr>
          <p:cNvSpPr txBox="1"/>
          <p:nvPr/>
        </p:nvSpPr>
        <p:spPr>
          <a:xfrm>
            <a:off x="6833191" y="5452415"/>
            <a:ext cx="232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947.96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5961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331</Words>
  <Application>Microsoft Office PowerPoint</Application>
  <PresentationFormat>On-screen Show (4:3)</PresentationFormat>
  <Paragraphs>48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Percentages:  Compound Interest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81</cp:revision>
  <dcterms:created xsi:type="dcterms:W3CDTF">2018-01-26T08:52:52Z</dcterms:created>
  <dcterms:modified xsi:type="dcterms:W3CDTF">2018-11-28T13:44:11Z</dcterms:modified>
</cp:coreProperties>
</file>