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8" r:id="rId2"/>
    <p:sldId id="307" r:id="rId3"/>
    <p:sldId id="308" r:id="rId4"/>
    <p:sldId id="312" r:id="rId5"/>
    <p:sldId id="302" r:id="rId6"/>
    <p:sldId id="309" r:id="rId7"/>
    <p:sldId id="313" r:id="rId8"/>
    <p:sldId id="305" r:id="rId9"/>
    <p:sldId id="304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Compound measures: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Density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071CC-AF21-4838-971C-C4D617673EE9}"/>
              </a:ext>
            </a:extLst>
          </p:cNvPr>
          <p:cNvSpPr txBox="1"/>
          <p:nvPr/>
        </p:nvSpPr>
        <p:spPr>
          <a:xfrm>
            <a:off x="1768206" y="4045854"/>
            <a:ext cx="5880666" cy="22159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ea typeface="Cambria Math" panose="02040503050406030204" pitchFamily="18" charset="0"/>
              </a:rPr>
              <a:t>The density of magnesium is 1.75 g/cm</a:t>
            </a:r>
            <a:r>
              <a:rPr lang="en-GB" sz="2400" baseline="30000" dirty="0">
                <a:solidFill>
                  <a:prstClr val="white"/>
                </a:solidFill>
                <a:ea typeface="Cambria Math" panose="02040503050406030204" pitchFamily="18" charset="0"/>
              </a:rPr>
              <a:t>3</a:t>
            </a:r>
            <a:r>
              <a:rPr lang="en-GB" sz="2400" dirty="0">
                <a:solidFill>
                  <a:prstClr val="white"/>
                </a:solidFill>
                <a:ea typeface="Cambria Math" panose="02040503050406030204" pitchFamily="18" charset="0"/>
              </a:rPr>
              <a:t> </a:t>
            </a:r>
          </a:p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ea typeface="Cambria Math" panose="02040503050406030204" pitchFamily="18" charset="0"/>
              </a:rPr>
              <a:t>Find the mass of 20 cm</a:t>
            </a:r>
            <a:r>
              <a:rPr lang="en-GB" sz="2400" baseline="30000" dirty="0">
                <a:solidFill>
                  <a:prstClr val="white"/>
                </a:solidFill>
                <a:ea typeface="Cambria Math" panose="02040503050406030204" pitchFamily="18" charset="0"/>
              </a:rPr>
              <a:t>3</a:t>
            </a:r>
          </a:p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ea typeface="Cambria Math" panose="02040503050406030204" pitchFamily="18" charset="0"/>
              </a:rPr>
              <a:t>Find the volume of 20 g.</a:t>
            </a:r>
          </a:p>
          <a:p>
            <a:pPr lvl="0" algn="ctr">
              <a:defRPr/>
            </a:pPr>
            <a:endParaRPr lang="en-GB" sz="2400" dirty="0">
              <a:solidFill>
                <a:prstClr val="white"/>
              </a:solidFill>
              <a:ea typeface="Cambria Math" panose="02040503050406030204" pitchFamily="18" charset="0"/>
            </a:endParaRPr>
          </a:p>
          <a:p>
            <a:pPr lvl="0" algn="ctr">
              <a:defRPr/>
            </a:pPr>
            <a:r>
              <a:rPr lang="en-US" sz="2400" dirty="0">
                <a:solidFill>
                  <a:schemeClr val="bg1"/>
                </a:solidFill>
              </a:rPr>
              <a:t>Work out the density of copper.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150 g of a copper block has a volume of 17 cm</a:t>
            </a:r>
            <a:r>
              <a:rPr lang="en-US" sz="2400" baseline="30000" dirty="0">
                <a:solidFill>
                  <a:schemeClr val="bg1"/>
                </a:solidFill>
              </a:rPr>
              <a:t>3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66" y="300400"/>
            <a:ext cx="807924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Calculate the density of the following materials given their mass and their volume</a:t>
            </a:r>
          </a:p>
          <a:p>
            <a:endParaRPr lang="en-US" sz="2400" baseline="30000" dirty="0"/>
          </a:p>
          <a:p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Aluminium</a:t>
            </a:r>
            <a:r>
              <a:rPr lang="en-US" sz="2400" dirty="0"/>
              <a:t>:  45 cm</a:t>
            </a:r>
            <a:r>
              <a:rPr lang="en-US" sz="2400" baseline="30000" dirty="0"/>
              <a:t>3</a:t>
            </a:r>
            <a:r>
              <a:rPr lang="en-US" sz="2400" dirty="0"/>
              <a:t> has a mass of 120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Brass:  117 cm</a:t>
            </a:r>
            <a:r>
              <a:rPr lang="en-US" sz="2400" baseline="30000" dirty="0"/>
              <a:t>3</a:t>
            </a:r>
            <a:r>
              <a:rPr lang="en-US" sz="2400" dirty="0"/>
              <a:t> has a mass of 1000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Bronze:  60 cm</a:t>
            </a:r>
            <a:r>
              <a:rPr lang="en-US" sz="2400" baseline="30000" dirty="0"/>
              <a:t>3</a:t>
            </a:r>
            <a:r>
              <a:rPr lang="en-US" sz="2400" dirty="0"/>
              <a:t> has a mass of 500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Copper:  17 cm</a:t>
            </a:r>
            <a:r>
              <a:rPr lang="en-US" sz="2400" baseline="30000" dirty="0"/>
              <a:t>3</a:t>
            </a:r>
            <a:r>
              <a:rPr lang="en-US" sz="2400" dirty="0"/>
              <a:t> has a mass of 150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Lead:  18 cm</a:t>
            </a:r>
            <a:r>
              <a:rPr lang="en-US" sz="2400" baseline="30000" dirty="0"/>
              <a:t>3</a:t>
            </a:r>
            <a:r>
              <a:rPr lang="en-US" sz="2400" dirty="0"/>
              <a:t> has a mass of 200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Magnesium:  57 cm</a:t>
            </a:r>
            <a:r>
              <a:rPr lang="en-US" sz="2400" baseline="30000" dirty="0"/>
              <a:t>3</a:t>
            </a:r>
            <a:r>
              <a:rPr lang="en-US" sz="2400" dirty="0"/>
              <a:t> has a mass of 100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Mercury: 9 cm</a:t>
            </a:r>
            <a:r>
              <a:rPr lang="en-US" sz="2400" baseline="30000" dirty="0"/>
              <a:t>3</a:t>
            </a:r>
            <a:r>
              <a:rPr lang="en-US" sz="2400" dirty="0"/>
              <a:t> has a mass of 120g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Nylon:  118 cm</a:t>
            </a:r>
            <a:r>
              <a:rPr lang="en-US" sz="2400" baseline="30000" dirty="0"/>
              <a:t>3</a:t>
            </a:r>
            <a:r>
              <a:rPr lang="en-US" sz="2400" dirty="0"/>
              <a:t> has a mass of 200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Rubber:  67 cm</a:t>
            </a:r>
            <a:r>
              <a:rPr lang="en-US" sz="2400" baseline="30000" dirty="0"/>
              <a:t>3</a:t>
            </a:r>
            <a:r>
              <a:rPr lang="en-US" sz="2400" dirty="0"/>
              <a:t> has a mass of 80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Silver:  4.8 cm</a:t>
            </a:r>
            <a:r>
              <a:rPr lang="en-US" sz="2400" baseline="30000" dirty="0"/>
              <a:t>3</a:t>
            </a:r>
            <a:r>
              <a:rPr lang="en-US" sz="2400" dirty="0"/>
              <a:t> has a mass of 50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Zinc:  7 cm</a:t>
            </a:r>
            <a:r>
              <a:rPr lang="en-US" sz="2400" baseline="30000" dirty="0"/>
              <a:t>3</a:t>
            </a:r>
            <a:r>
              <a:rPr lang="en-US" sz="2400" dirty="0"/>
              <a:t> has a mass of 50 g</a:t>
            </a:r>
          </a:p>
          <a:p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5897" y="1318237"/>
            <a:ext cx="2580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ANSWERS (2dp)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2.67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8.55g/cm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8.33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8.82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11.11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1.75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13.3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1.69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1.19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10.41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7.14 g/cm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47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70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64" y="669073"/>
            <a:ext cx="397372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Find the mass of 20 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5238" y="657619"/>
            <a:ext cx="38759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Find the mass of 10 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526539" y="5524645"/>
            <a:ext cx="944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1.75 g</a:t>
            </a:r>
          </a:p>
        </p:txBody>
      </p:sp>
    </p:spTree>
    <p:extLst>
      <p:ext uri="{BB962C8B-B14F-4D97-AF65-F5344CB8AC3E}">
        <p14:creationId xmlns:p14="http://schemas.microsoft.com/office/powerpoint/2010/main" val="86168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56" y="0"/>
            <a:ext cx="8079242" cy="760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mass of the following volumes of magnesium</a:t>
            </a:r>
          </a:p>
          <a:p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1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 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20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200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0.2 cm</a:t>
            </a:r>
            <a:r>
              <a:rPr lang="en-US" sz="2400" baseline="30000" dirty="0"/>
              <a:t>3</a:t>
            </a:r>
          </a:p>
          <a:p>
            <a:endParaRPr lang="en-US" sz="2400" baseline="30000" dirty="0"/>
          </a:p>
          <a:p>
            <a:r>
              <a:rPr lang="en-US" sz="2400" dirty="0"/>
              <a:t>The density of gold is 19.3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mass of the following volumes of gold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100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0.2 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285355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56" y="0"/>
            <a:ext cx="8079242" cy="760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mass of the following volumes of magnesium</a:t>
            </a:r>
          </a:p>
          <a:p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1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 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20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200 cm</a:t>
            </a:r>
            <a:r>
              <a:rPr lang="en-US" sz="2400" baseline="30000" dirty="0"/>
              <a:t>3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0.2 cm</a:t>
            </a:r>
            <a:r>
              <a:rPr lang="en-US" sz="2400" baseline="30000" dirty="0"/>
              <a:t>3</a:t>
            </a:r>
          </a:p>
          <a:p>
            <a:endParaRPr lang="en-US" sz="2400" baseline="30000" dirty="0"/>
          </a:p>
          <a:p>
            <a:r>
              <a:rPr lang="en-US" sz="2400" dirty="0"/>
              <a:t>The density of gold is 19.3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mass of the following volumes of gold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100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200 cm</a:t>
            </a:r>
            <a:r>
              <a:rPr lang="en-US" sz="2400" baseline="30000" dirty="0"/>
              <a:t>3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0.2 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914148" y="778664"/>
            <a:ext cx="4572000" cy="60016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ANSWERS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1.75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17.5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175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35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350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 0.35 g</a:t>
            </a:r>
          </a:p>
          <a:p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 19.3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1930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38.6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386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3860 g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  3.86 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70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6764" y="669073"/>
            <a:ext cx="397372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Find the volume of 20 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5238" y="657619"/>
            <a:ext cx="38759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Find the volume of 10 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130532" y="5333481"/>
            <a:ext cx="1401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5.71  cm</a:t>
            </a:r>
            <a:r>
              <a:rPr lang="hr-HR" sz="2400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56" y="0"/>
            <a:ext cx="8079242" cy="7478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volume of the following masses of magnesium</a:t>
            </a:r>
          </a:p>
          <a:p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1 g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 g 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100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2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200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0.2 g</a:t>
            </a:r>
            <a:endParaRPr lang="en-US" sz="2400" baseline="30000" dirty="0"/>
          </a:p>
          <a:p>
            <a:endParaRPr lang="en-US" sz="2400" baseline="30000" dirty="0"/>
          </a:p>
          <a:p>
            <a:r>
              <a:rPr lang="en-US" sz="2400" dirty="0"/>
              <a:t>The density of gold is 19.3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volume of the following masses of gold</a:t>
            </a:r>
          </a:p>
          <a:p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100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0.2 g</a:t>
            </a:r>
            <a:endParaRPr lang="en-US" sz="2400" baseline="300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134583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56" y="0"/>
            <a:ext cx="8079242" cy="7478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density of magnesium is 1.75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volume of the following masses of magnesium</a:t>
            </a:r>
          </a:p>
          <a:p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1 g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 g 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100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2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200 g</a:t>
            </a:r>
            <a:endParaRPr lang="en-US" sz="2400" baseline="300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0.2 g</a:t>
            </a:r>
            <a:endParaRPr lang="en-US" sz="2400" baseline="30000" dirty="0"/>
          </a:p>
          <a:p>
            <a:endParaRPr lang="en-US" sz="2400" baseline="30000" dirty="0"/>
          </a:p>
          <a:p>
            <a:r>
              <a:rPr lang="en-US" sz="2400" dirty="0"/>
              <a:t>The density of gold is 19.3 g/cm</a:t>
            </a:r>
            <a:r>
              <a:rPr lang="en-US" sz="2400" baseline="30000" dirty="0"/>
              <a:t>3</a:t>
            </a:r>
          </a:p>
          <a:p>
            <a:r>
              <a:rPr lang="en-US" sz="2400" dirty="0"/>
              <a:t>Find the volume of the following masses of gold</a:t>
            </a:r>
          </a:p>
          <a:p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100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200 g</a:t>
            </a:r>
            <a:endParaRPr lang="en-US" sz="2400" baseline="300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0.2 g</a:t>
            </a:r>
            <a:endParaRPr lang="en-US" sz="2400" baseline="300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8650" y="655779"/>
            <a:ext cx="4156364" cy="60016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ANSWERS (2 decimal places)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 0.57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baseline="30000" dirty="0"/>
              <a:t>  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 5.71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57.14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 1.14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114.29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  0.11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  0.05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5.18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0.10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1.04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10.36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>
                <a:solidFill>
                  <a:srgbClr val="FF0000"/>
                </a:solidFill>
              </a:rPr>
              <a:t>   0.01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6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301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384" y="696382"/>
            <a:ext cx="3700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Work out the density of copper. </a:t>
            </a:r>
          </a:p>
          <a:p>
            <a:r>
              <a:rPr lang="en-US" sz="2400" dirty="0"/>
              <a:t>150 g of a copper block has a volume of 17 cm</a:t>
            </a:r>
            <a:r>
              <a:rPr lang="en-US" sz="2400" baseline="30000" dirty="0"/>
              <a:t>3.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30317" y="688979"/>
            <a:ext cx="395452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Work out the density of gold. </a:t>
            </a:r>
          </a:p>
          <a:p>
            <a:r>
              <a:rPr lang="en-US" sz="2400" dirty="0"/>
              <a:t>97 g of gold has a volume of 5 cm</a:t>
            </a:r>
            <a:r>
              <a:rPr lang="en-US" sz="2400" baseline="30000" dirty="0"/>
              <a:t>3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7608471" y="5224245"/>
            <a:ext cx="1543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19.4 g/cm</a:t>
            </a:r>
            <a:r>
              <a:rPr lang="hr-HR" sz="2400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045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66" y="300400"/>
            <a:ext cx="807924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Calculate the density of the following materials given their mass and their volume</a:t>
            </a:r>
          </a:p>
          <a:p>
            <a:endParaRPr lang="en-US" sz="2400" baseline="30000" dirty="0"/>
          </a:p>
          <a:p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Aluminium</a:t>
            </a:r>
            <a:r>
              <a:rPr lang="en-US" sz="2400" dirty="0"/>
              <a:t>:  45 cm</a:t>
            </a:r>
            <a:r>
              <a:rPr lang="en-US" sz="2400" baseline="30000" dirty="0"/>
              <a:t>3</a:t>
            </a:r>
            <a:r>
              <a:rPr lang="en-US" sz="2400" dirty="0"/>
              <a:t> has a mass of 120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Brass:  117 cm</a:t>
            </a:r>
            <a:r>
              <a:rPr lang="en-US" sz="2400" baseline="30000" dirty="0"/>
              <a:t>3</a:t>
            </a:r>
            <a:r>
              <a:rPr lang="en-US" sz="2400" dirty="0"/>
              <a:t> has a mass of 1000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Bronze:  60 cm</a:t>
            </a:r>
            <a:r>
              <a:rPr lang="en-US" sz="2400" baseline="30000" dirty="0"/>
              <a:t>3</a:t>
            </a:r>
            <a:r>
              <a:rPr lang="en-US" sz="2400" dirty="0"/>
              <a:t> has a mass of 500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Copper:  17 cm</a:t>
            </a:r>
            <a:r>
              <a:rPr lang="en-US" sz="2400" baseline="30000" dirty="0"/>
              <a:t>3</a:t>
            </a:r>
            <a:r>
              <a:rPr lang="en-US" sz="2400" dirty="0"/>
              <a:t> has a mass of 150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Lead:  18 cm</a:t>
            </a:r>
            <a:r>
              <a:rPr lang="en-US" sz="2400" baseline="30000" dirty="0"/>
              <a:t>3</a:t>
            </a:r>
            <a:r>
              <a:rPr lang="en-US" sz="2400" dirty="0"/>
              <a:t> has a mass of 200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Magnesium:  57 cm</a:t>
            </a:r>
            <a:r>
              <a:rPr lang="en-US" sz="2400" baseline="30000" dirty="0"/>
              <a:t>3</a:t>
            </a:r>
            <a:r>
              <a:rPr lang="en-US" sz="2400" dirty="0"/>
              <a:t> has a mass of 100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Mercury: 9 cm</a:t>
            </a:r>
            <a:r>
              <a:rPr lang="en-US" sz="2400" baseline="30000" dirty="0"/>
              <a:t>3</a:t>
            </a:r>
            <a:r>
              <a:rPr lang="en-US" sz="2400" dirty="0"/>
              <a:t> has a mass of 120g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Nylon:  118 cm</a:t>
            </a:r>
            <a:r>
              <a:rPr lang="en-US" sz="2400" baseline="30000" dirty="0"/>
              <a:t>3</a:t>
            </a:r>
            <a:r>
              <a:rPr lang="en-US" sz="2400" dirty="0"/>
              <a:t> has a mass of 200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Rubber:  67 cm</a:t>
            </a:r>
            <a:r>
              <a:rPr lang="en-US" sz="2400" baseline="30000" dirty="0"/>
              <a:t>3</a:t>
            </a:r>
            <a:r>
              <a:rPr lang="en-US" sz="2400" dirty="0"/>
              <a:t> has a mass of 80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Silver:  4.8 cm</a:t>
            </a:r>
            <a:r>
              <a:rPr lang="en-US" sz="2400" baseline="30000" dirty="0"/>
              <a:t>3</a:t>
            </a:r>
            <a:r>
              <a:rPr lang="en-US" sz="2400" dirty="0"/>
              <a:t> has a mass of 50 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Zinc:  7 cm</a:t>
            </a:r>
            <a:r>
              <a:rPr lang="en-US" sz="2400" baseline="30000" dirty="0"/>
              <a:t>3</a:t>
            </a:r>
            <a:r>
              <a:rPr lang="en-US" sz="2400" dirty="0"/>
              <a:t> has a mass of 50 g</a:t>
            </a:r>
          </a:p>
          <a:p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3618</TotalTime>
  <Words>807</Words>
  <Application>Microsoft Office PowerPoint</Application>
  <PresentationFormat>On-screen Show (4:3)</PresentationFormat>
  <Paragraphs>196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Compound measures:  Density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2018-12-22T10:43:35Z</dcterms:modified>
</cp:coreProperties>
</file>