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40" r:id="rId2"/>
    <p:sldId id="1859" r:id="rId3"/>
    <p:sldId id="18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Revision: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Percentage operations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485C66-99BB-4144-A985-FBC3F9F68998}"/>
              </a:ext>
            </a:extLst>
          </p:cNvPr>
          <p:cNvSpPr/>
          <p:nvPr/>
        </p:nvSpPr>
        <p:spPr>
          <a:xfrm>
            <a:off x="3300418" y="4051753"/>
            <a:ext cx="2104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Increase £60 by 35%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E10E55-8031-4A3E-83CB-B608AA020816}"/>
              </a:ext>
            </a:extLst>
          </p:cNvPr>
          <p:cNvSpPr/>
          <p:nvPr/>
        </p:nvSpPr>
        <p:spPr>
          <a:xfrm>
            <a:off x="3318153" y="4635231"/>
            <a:ext cx="2104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Increase £35 by 60%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C79248-A739-4288-8FBB-B7E1964EC78B}"/>
              </a:ext>
            </a:extLst>
          </p:cNvPr>
          <p:cNvSpPr/>
          <p:nvPr/>
        </p:nvSpPr>
        <p:spPr>
          <a:xfrm>
            <a:off x="3261022" y="5218709"/>
            <a:ext cx="22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What is 100% of £35?</a:t>
            </a:r>
          </a:p>
        </p:txBody>
      </p:sp>
    </p:spTree>
    <p:extLst>
      <p:ext uri="{BB962C8B-B14F-4D97-AF65-F5344CB8AC3E}">
        <p14:creationId xmlns:p14="http://schemas.microsoft.com/office/powerpoint/2010/main" val="343162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69707" y="65688"/>
            <a:ext cx="3507163" cy="6370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1. </a:t>
            </a:r>
            <a:r>
              <a:rPr lang="en-GB" dirty="0"/>
              <a:t>Find 35% of £60</a:t>
            </a:r>
          </a:p>
          <a:p>
            <a:pPr marL="457200" lvl="0" indent="-457200">
              <a:buAutoNum type="arabicPeriod"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2. </a:t>
            </a:r>
            <a:r>
              <a:rPr lang="en-GB" dirty="0"/>
              <a:t>What is 60% of £35?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3. </a:t>
            </a:r>
            <a:r>
              <a:rPr lang="en-GB" dirty="0"/>
              <a:t>Increase £60 by 35%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4. </a:t>
            </a:r>
            <a:r>
              <a:rPr lang="en-GB" dirty="0"/>
              <a:t>Increase £35 by 60%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5. </a:t>
            </a:r>
            <a:r>
              <a:rPr lang="en-GB" dirty="0"/>
              <a:t>What is 100% of £35?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6. </a:t>
            </a:r>
            <a:r>
              <a:rPr lang="en-GB" dirty="0"/>
              <a:t>Increase £35 by 100%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7. </a:t>
            </a:r>
            <a:r>
              <a:rPr lang="en-GB" dirty="0"/>
              <a:t>Find 160% of £35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8. </a:t>
            </a:r>
            <a:r>
              <a:rPr lang="en-GB" dirty="0"/>
              <a:t>Increase £35 by 160%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9. </a:t>
            </a:r>
            <a:r>
              <a:rPr lang="en-GB" dirty="0"/>
              <a:t>Decrease £60 by 35%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10. </a:t>
            </a:r>
            <a:r>
              <a:rPr lang="en-GB" dirty="0"/>
              <a:t>Decrease £35 by 60%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11. </a:t>
            </a:r>
            <a:r>
              <a:rPr lang="en-GB" dirty="0"/>
              <a:t>Decrease £35 by 100%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584FF7-273C-4CB8-9C26-CBBBD0BAC497}"/>
                  </a:ext>
                </a:extLst>
              </p:cNvPr>
              <p:cNvSpPr txBox="1"/>
              <p:nvPr/>
            </p:nvSpPr>
            <p:spPr>
              <a:xfrm>
                <a:off x="3667539" y="-168966"/>
                <a:ext cx="4607093" cy="69249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12. </a:t>
                </a:r>
                <a:r>
                  <a:rPr lang="en-GB" dirty="0"/>
                  <a:t>£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increased by 60% = £35. </a:t>
                </a:r>
              </a:p>
              <a:p>
                <a:pPr>
                  <a:defRPr/>
                </a:pPr>
                <a:r>
                  <a:rPr lang="en-GB" dirty="0"/>
                  <a:t>Find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13.  </a:t>
                </a:r>
                <a:r>
                  <a:rPr lang="en-GB" dirty="0"/>
                  <a:t>£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increased by 35% = £60 </a:t>
                </a:r>
              </a:p>
              <a:p>
                <a:pPr>
                  <a:defRPr/>
                </a:pPr>
                <a:r>
                  <a:rPr lang="en-GB" dirty="0"/>
                  <a:t>Find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14. </a:t>
                </a:r>
                <a:r>
                  <a:rPr lang="en-GB" dirty="0"/>
                  <a:t>£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decreased by 60% = £35</a:t>
                </a:r>
              </a:p>
              <a:p>
                <a:pPr>
                  <a:defRPr/>
                </a:pPr>
                <a:r>
                  <a:rPr lang="en-GB" dirty="0"/>
                  <a:t>Find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15. </a:t>
                </a:r>
                <a:r>
                  <a:rPr lang="en-GB" dirty="0"/>
                  <a:t>£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decreased by 35% = £60</a:t>
                </a:r>
              </a:p>
              <a:p>
                <a:pPr>
                  <a:defRPr/>
                </a:pPr>
                <a:r>
                  <a:rPr lang="en-GB" dirty="0"/>
                  <a:t>Find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16. </a:t>
                </a:r>
                <a:r>
                  <a:rPr lang="en-GB" dirty="0"/>
                  <a:t>What is 35 as a percentage of 60?</a:t>
                </a:r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17. </a:t>
                </a:r>
                <a:r>
                  <a:rPr lang="en-GB" dirty="0"/>
                  <a:t>What is 60 as a percentage of 35?</a:t>
                </a:r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18. </a:t>
                </a:r>
                <a:r>
                  <a:rPr lang="en-GB" dirty="0"/>
                  <a:t>An increase of 35% followed by an increase of 60% is the same as an increase by what single percentage?</a:t>
                </a:r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19. </a:t>
                </a:r>
                <a:r>
                  <a:rPr lang="en-GB" dirty="0"/>
                  <a:t>An decrease of 35% followed by a decrease of 60% is the same as an decrease by what single percentage?</a:t>
                </a:r>
              </a:p>
              <a:p>
                <a:pPr>
                  <a:defRPr/>
                </a:pPr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584FF7-273C-4CB8-9C26-CBBBD0BAC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539" y="-168966"/>
                <a:ext cx="4607093" cy="6924973"/>
              </a:xfrm>
              <a:prstGeom prst="rect">
                <a:avLst/>
              </a:prstGeom>
              <a:blipFill>
                <a:blip r:embed="rId2"/>
                <a:stretch>
                  <a:fillRect l="-3179" r="-4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79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69707" y="65688"/>
            <a:ext cx="3507163" cy="6370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1. </a:t>
            </a:r>
            <a:r>
              <a:rPr lang="en-GB" dirty="0"/>
              <a:t>Find 35% of £60   </a:t>
            </a:r>
            <a:r>
              <a:rPr lang="en-GB" dirty="0">
                <a:solidFill>
                  <a:srgbClr val="FF0000"/>
                </a:solidFill>
              </a:rPr>
              <a:t>£21</a:t>
            </a:r>
          </a:p>
          <a:p>
            <a:pPr marL="457200" lvl="0" indent="-457200">
              <a:buAutoNum type="arabicPeriod"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2. </a:t>
            </a:r>
            <a:r>
              <a:rPr lang="en-GB" dirty="0"/>
              <a:t>What is 60% of £35?   </a:t>
            </a:r>
            <a:r>
              <a:rPr lang="en-GB" dirty="0">
                <a:solidFill>
                  <a:srgbClr val="FF0000"/>
                </a:solidFill>
              </a:rPr>
              <a:t>£21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3. </a:t>
            </a:r>
            <a:r>
              <a:rPr lang="en-GB" dirty="0"/>
              <a:t>Increase £60 by 35%   </a:t>
            </a:r>
            <a:r>
              <a:rPr lang="en-GB" dirty="0">
                <a:solidFill>
                  <a:srgbClr val="FF0000"/>
                </a:solidFill>
              </a:rPr>
              <a:t>£81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4. </a:t>
            </a:r>
            <a:r>
              <a:rPr lang="en-GB" dirty="0"/>
              <a:t>Increase £35 by 60%   </a:t>
            </a:r>
            <a:r>
              <a:rPr lang="en-GB" dirty="0">
                <a:solidFill>
                  <a:srgbClr val="FF0000"/>
                </a:solidFill>
              </a:rPr>
              <a:t>£56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5. </a:t>
            </a:r>
            <a:r>
              <a:rPr lang="en-GB" dirty="0"/>
              <a:t>What is 100% of £35?  </a:t>
            </a:r>
            <a:r>
              <a:rPr lang="en-GB" dirty="0">
                <a:solidFill>
                  <a:srgbClr val="FF0000"/>
                </a:solidFill>
              </a:rPr>
              <a:t>£35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6. </a:t>
            </a:r>
            <a:r>
              <a:rPr lang="en-GB" dirty="0"/>
              <a:t>Increase £35 by 100%   </a:t>
            </a:r>
            <a:r>
              <a:rPr lang="en-GB" dirty="0">
                <a:solidFill>
                  <a:srgbClr val="FF0000"/>
                </a:solidFill>
              </a:rPr>
              <a:t>£70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7. </a:t>
            </a:r>
            <a:r>
              <a:rPr lang="en-GB" dirty="0"/>
              <a:t>Find 160% of £35   </a:t>
            </a:r>
            <a:r>
              <a:rPr lang="en-GB" dirty="0">
                <a:solidFill>
                  <a:srgbClr val="FF0000"/>
                </a:solidFill>
              </a:rPr>
              <a:t>£56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8. </a:t>
            </a:r>
            <a:r>
              <a:rPr lang="en-GB" dirty="0"/>
              <a:t>Increase £35 by 160%   </a:t>
            </a:r>
            <a:r>
              <a:rPr lang="en-GB" dirty="0">
                <a:solidFill>
                  <a:srgbClr val="FF0000"/>
                </a:solidFill>
              </a:rPr>
              <a:t>£91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9. </a:t>
            </a:r>
            <a:r>
              <a:rPr lang="en-GB" dirty="0"/>
              <a:t>Decrease £60 by 35%   </a:t>
            </a:r>
            <a:r>
              <a:rPr lang="en-GB" dirty="0">
                <a:solidFill>
                  <a:srgbClr val="FF0000"/>
                </a:solidFill>
              </a:rPr>
              <a:t>£39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10. </a:t>
            </a:r>
            <a:r>
              <a:rPr lang="en-GB" dirty="0"/>
              <a:t>Decrease £35 by 60%   </a:t>
            </a:r>
            <a:r>
              <a:rPr lang="en-GB" dirty="0">
                <a:solidFill>
                  <a:srgbClr val="FF0000"/>
                </a:solidFill>
              </a:rPr>
              <a:t>£14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rgbClr val="007FFF"/>
                </a:solidFill>
              </a:rPr>
              <a:t>11. </a:t>
            </a:r>
            <a:r>
              <a:rPr lang="en-GB" dirty="0"/>
              <a:t>Decrease £35 by 100%   </a:t>
            </a:r>
            <a:r>
              <a:rPr lang="en-GB" dirty="0">
                <a:solidFill>
                  <a:srgbClr val="FF0000"/>
                </a:solidFill>
              </a:rPr>
              <a:t>£0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584FF7-273C-4CB8-9C26-CBBBD0BAC497}"/>
                  </a:ext>
                </a:extLst>
              </p:cNvPr>
              <p:cNvSpPr txBox="1"/>
              <p:nvPr/>
            </p:nvSpPr>
            <p:spPr>
              <a:xfrm>
                <a:off x="4273827" y="-211312"/>
                <a:ext cx="4726362" cy="74789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12. </a:t>
                </a:r>
                <a:r>
                  <a:rPr lang="en-GB" dirty="0"/>
                  <a:t>£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increased by 60% = £35. </a:t>
                </a:r>
              </a:p>
              <a:p>
                <a:pPr>
                  <a:defRPr/>
                </a:pPr>
                <a:r>
                  <a:rPr lang="en-GB" dirty="0"/>
                  <a:t>Find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solidFill>
                      <a:srgbClr val="007FFF"/>
                    </a:solidFill>
                  </a:rPr>
                  <a:t>   </a:t>
                </a:r>
                <a:r>
                  <a:rPr lang="en-GB" dirty="0">
                    <a:solidFill>
                      <a:srgbClr val="FF0000"/>
                    </a:solidFill>
                  </a:rPr>
                  <a:t>£21.875</a:t>
                </a: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13.  </a:t>
                </a:r>
                <a:r>
                  <a:rPr lang="en-GB" dirty="0"/>
                  <a:t>£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increased by 35% = £60 </a:t>
                </a:r>
              </a:p>
              <a:p>
                <a:pPr>
                  <a:defRPr/>
                </a:pPr>
                <a:r>
                  <a:rPr lang="en-GB" dirty="0"/>
                  <a:t>Find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solidFill>
                      <a:srgbClr val="007FFF"/>
                    </a:solidFill>
                  </a:rPr>
                  <a:t>   </a:t>
                </a:r>
                <a:r>
                  <a:rPr lang="en-GB" dirty="0">
                    <a:solidFill>
                      <a:srgbClr val="FF0000"/>
                    </a:solidFill>
                  </a:rPr>
                  <a:t>£44.4444…</a:t>
                </a: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14. </a:t>
                </a:r>
                <a:r>
                  <a:rPr lang="en-GB" dirty="0"/>
                  <a:t>£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decreased by 60% = £35</a:t>
                </a:r>
              </a:p>
              <a:p>
                <a:pPr>
                  <a:defRPr/>
                </a:pPr>
                <a:r>
                  <a:rPr lang="en-GB" dirty="0"/>
                  <a:t>Find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  </a:t>
                </a:r>
                <a:r>
                  <a:rPr lang="en-GB" dirty="0">
                    <a:solidFill>
                      <a:srgbClr val="FF0000"/>
                    </a:solidFill>
                  </a:rPr>
                  <a:t>£87.50</a:t>
                </a:r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15. </a:t>
                </a:r>
                <a:r>
                  <a:rPr lang="en-GB" dirty="0"/>
                  <a:t>£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decreased by 35% = £60</a:t>
                </a:r>
              </a:p>
              <a:p>
                <a:pPr>
                  <a:defRPr/>
                </a:pPr>
                <a:r>
                  <a:rPr lang="en-GB" dirty="0"/>
                  <a:t>Find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  </a:t>
                </a:r>
                <a:r>
                  <a:rPr lang="en-GB" dirty="0">
                    <a:solidFill>
                      <a:srgbClr val="FF0000"/>
                    </a:solidFill>
                  </a:rPr>
                  <a:t>£92.307…</a:t>
                </a:r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16. </a:t>
                </a:r>
                <a:r>
                  <a:rPr lang="en-GB" dirty="0"/>
                  <a:t>What is 35 as a percentage of 60?  </a:t>
                </a:r>
                <a:r>
                  <a:rPr lang="en-GB" dirty="0">
                    <a:solidFill>
                      <a:srgbClr val="FF0000"/>
                    </a:solidFill>
                  </a:rPr>
                  <a:t>58.333…%</a:t>
                </a:r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17. </a:t>
                </a:r>
                <a:r>
                  <a:rPr lang="en-GB" dirty="0"/>
                  <a:t>What is 60 as a percentage of 35?  </a:t>
                </a:r>
                <a:r>
                  <a:rPr lang="en-GB" dirty="0">
                    <a:solidFill>
                      <a:srgbClr val="FF0000"/>
                    </a:solidFill>
                  </a:rPr>
                  <a:t>171.428…%</a:t>
                </a:r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18. </a:t>
                </a:r>
                <a:r>
                  <a:rPr lang="en-GB" dirty="0"/>
                  <a:t>An increase of 35% followed by an increase of 60% is the same as an increase by what single percentage?  </a:t>
                </a:r>
                <a:r>
                  <a:rPr lang="en-GB" dirty="0">
                    <a:solidFill>
                      <a:srgbClr val="FF0000"/>
                    </a:solidFill>
                  </a:rPr>
                  <a:t>116%</a:t>
                </a:r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19. </a:t>
                </a:r>
                <a:r>
                  <a:rPr lang="en-GB" dirty="0"/>
                  <a:t>An decrease of 35% followed by a decrease of 60% is the same as an decrease by what single percentage?  </a:t>
                </a:r>
                <a:r>
                  <a:rPr lang="en-GB" dirty="0">
                    <a:solidFill>
                      <a:srgbClr val="FF0000"/>
                    </a:solidFill>
                  </a:rPr>
                  <a:t>26%</a:t>
                </a:r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584FF7-273C-4CB8-9C26-CBBBD0BAC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827" y="-211312"/>
                <a:ext cx="4726362" cy="7478970"/>
              </a:xfrm>
              <a:prstGeom prst="rect">
                <a:avLst/>
              </a:prstGeom>
              <a:blipFill>
                <a:blip r:embed="rId2"/>
                <a:stretch>
                  <a:fillRect l="-2968" r="-1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3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505</Words>
  <Application>Microsoft Office PowerPoint</Application>
  <PresentationFormat>On-screen Show (4:3)</PresentationFormat>
  <Paragraphs>93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2018-12-25T20:39:55Z</dcterms:modified>
</cp:coreProperties>
</file>