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6"/>
  </p:notesMasterIdLst>
  <p:sldIdLst>
    <p:sldId id="298" r:id="rId2"/>
    <p:sldId id="302" r:id="rId3"/>
    <p:sldId id="324" r:id="rId4"/>
    <p:sldId id="32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81" d="100"/>
          <a:sy n="81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090458-A030-4E8C-8304-0A3A1BC2E5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F4F57-941D-4761-AB0E-BC11449032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6B0F85B-E69C-4CFF-8963-881B4FA34D19}" type="datetimeFigureOut">
              <a:rPr lang="en-GB"/>
              <a:pPr>
                <a:defRPr/>
              </a:pPr>
              <a:t>10/12/2018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CAE2B72-29C9-42B7-AD93-E6B75B41DE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D8A8C88-7E93-4B22-BBB4-FCB37E934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02B08-00F4-49C7-A12D-7F824EF249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BF398-79A6-4A2A-97F9-BDA1525A4B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D2F92CC-38D6-4C0D-B24D-D69F33D1C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789BBB9F-0415-4559-86BE-5BE9246064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21C7619-32F8-4FBF-91F8-16BF595736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8DB70EF7-22ED-42E3-AAED-DC788EFF8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E89270-C965-40AA-89C7-DE59991721B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54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05FC0-119D-48FC-95BE-CCFC8381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9E4A2-2E69-437E-B33C-BC186393C480}" type="datetimeFigureOut">
              <a:rPr lang="en-GB"/>
              <a:pPr>
                <a:defRPr/>
              </a:pPr>
              <a:t>10/12/2018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63CFE-9839-42D3-8F80-C4DBCC70B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1E60A-50B0-46B7-A6EA-4937C1AF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84167-CB1A-4311-940F-792E96D59E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796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BC3CF-AF6B-44CE-BDF1-087F11D8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821D1-2C31-4064-88A7-12B03A71B58E}" type="datetimeFigureOut">
              <a:rPr lang="en-GB"/>
              <a:pPr>
                <a:defRPr/>
              </a:pPr>
              <a:t>10/12/2018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67439-AEE8-4DA6-9FEF-0B1ABC98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AC40B-F765-4C4C-9ABA-41940A88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87C4B-D127-428E-A874-8D4F71FC7B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51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82794-8E1D-40D1-900A-CD710D74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E404A-849C-410C-A4F6-E600D2D030BE}" type="datetimeFigureOut">
              <a:rPr lang="en-GB"/>
              <a:pPr>
                <a:defRPr/>
              </a:pPr>
              <a:t>10/12/2018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F8CD5-AF72-4AF8-B0B8-C747617E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48C5E-A7D8-4190-9757-674F20AD2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F8C2C-B9BC-4DF9-BE9B-06BAA14543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669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AB2B7-C718-4827-AAA8-3148243F0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BC512-EA4C-4A43-BCF0-1B3BA0EE85D4}" type="datetimeFigureOut">
              <a:rPr lang="en-GB"/>
              <a:pPr>
                <a:defRPr/>
              </a:pPr>
              <a:t>10/12/2018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85902-2009-4E36-B5C7-DB509FCC7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664BF-5AEA-47E1-849E-71B92BBB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00BD1-F43B-4EC0-817F-CF8BA71C13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158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E882F-5AC6-42C2-8538-28A1A619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EF52-332A-4A14-8003-7875FED3DCEC}" type="datetimeFigureOut">
              <a:rPr lang="en-GB"/>
              <a:pPr>
                <a:defRPr/>
              </a:pPr>
              <a:t>10/12/2018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20B31-94BE-41D2-B04C-6287FE8D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B108F-CC32-4529-B6D9-0A73E5E3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11CFB-E954-496C-8899-DEC8782FD6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935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253D56-94BB-4C39-A68C-AE5FD5BB2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65AC-F30A-462D-BD63-9F330292FA98}" type="datetimeFigureOut">
              <a:rPr lang="en-GB"/>
              <a:pPr>
                <a:defRPr/>
              </a:pPr>
              <a:t>10/12/2018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D632DD-2E13-483D-9B98-35929230C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972AC52-035A-4780-9D26-521FFE2C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BD045-0749-4532-8F47-CC04B7268A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899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FE2578-8B7C-4015-A01A-1FE490066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64FF-56D0-4280-B49C-4AA0A496B709}" type="datetimeFigureOut">
              <a:rPr lang="en-GB"/>
              <a:pPr>
                <a:defRPr/>
              </a:pPr>
              <a:t>10/12/2018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695527-7294-4E8B-8898-CBC3CCC58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9415A6-0B25-4136-9045-765F22602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67A7D-5711-4E3B-B771-D91A791DE4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44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F286706-0941-41EF-B56E-EA2DC205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23F15-1FF7-4FAD-89F5-DAF17C09C10A}" type="datetimeFigureOut">
              <a:rPr lang="en-GB"/>
              <a:pPr>
                <a:defRPr/>
              </a:pPr>
              <a:t>10/12/2018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B41BEC9-F8D5-4F62-A7F0-8E345571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32BAF4-696C-404B-8EA3-605CD94E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8503A-B812-4325-8017-C0E6169878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26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6ADDD0-BC59-4A67-BED1-14B571A2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05A70-AB45-493A-8281-7CC55CCF583A}" type="datetimeFigureOut">
              <a:rPr lang="en-GB"/>
              <a:pPr>
                <a:defRPr/>
              </a:pPr>
              <a:t>10/12/2018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9A4673F-FBED-4C03-A996-9E7194706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64C77B-8726-4603-BAFA-A9BD56AFB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C3D25-2731-4388-A329-9DB0AF05A5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423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349AA8-3A33-434D-B0C1-8243FFA5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680B-450D-4394-A2C8-36861417A346}" type="datetimeFigureOut">
              <a:rPr lang="en-GB"/>
              <a:pPr>
                <a:defRPr/>
              </a:pPr>
              <a:t>10/12/2018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FF6EA-C788-450B-8DEB-A4F004756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960B1-968F-40DE-87DA-B27AEE2D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5E858-4D16-4390-AC12-97AF045A17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181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5ADE28-E5F6-45C1-AFF2-EBA15A0A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BB94-4083-424E-9DA2-B726C6701C98}" type="datetimeFigureOut">
              <a:rPr lang="en-GB"/>
              <a:pPr>
                <a:defRPr/>
              </a:pPr>
              <a:t>10/12/2018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224796-4A50-4D7B-B095-9A58133B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F2DA7C-E8E6-4542-8E2A-A4FD8D517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867C3-CCC0-4996-A895-63932DBA3C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241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CDC9D61-C763-4663-A587-1E80B68AFC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00A1F32-A818-4DAA-98A8-93790AF56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EB7CA-E4DE-4AF6-B0FB-581A96F0C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5E1908-04AB-42F1-9243-D8CDE7790324}" type="datetimeFigureOut">
              <a:rPr lang="en-GB"/>
              <a:pPr>
                <a:defRPr/>
              </a:pPr>
              <a:t>10/12/2018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5C33C-922C-44DD-8E55-3360A38D8C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E05EF-CCBA-41FD-A135-9AB76DAE0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CC4025B-CDF8-4DEA-8EEB-8490EBA95A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026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7E338946-449C-4253-9AAB-7D5C6DB0D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0838" y="130175"/>
            <a:ext cx="6181725" cy="1385888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chemeClr val="bg1"/>
                </a:solidFill>
              </a:rPr>
              <a:t>Revision: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Circles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2698DBD3-4043-46C9-A1BE-2D1BDFC69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E6F4694-E4EF-4B46-986C-E585622EF379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DE4F024-5EF0-4BE7-A960-4DDD19CCAF4E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6DC70BF-920C-4F5B-98EF-0AF7D90F68EF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7F374456-3825-4753-91EB-BEF35A8AC3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77AE241B-5B97-4277-AB19-26BAF290AB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1D336768-72A4-4DA0-A54F-887BC5D7DB04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CD3C3D63-991F-40D4-A56C-B07E49E322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6ED08C06-565C-4FEA-9BBC-48B3E827EC2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Practice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44D9525-A8CA-4C08-A87B-B5C49D2E6465}"/>
              </a:ext>
            </a:extLst>
          </p:cNvPr>
          <p:cNvSpPr/>
          <p:nvPr/>
        </p:nvSpPr>
        <p:spPr>
          <a:xfrm>
            <a:off x="3879850" y="4097338"/>
            <a:ext cx="1384300" cy="13843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16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>
            <a:extLst>
              <a:ext uri="{FF2B5EF4-FFF2-40B4-BE49-F238E27FC236}">
                <a16:creationId xmlns:a16="http://schemas.microsoft.com/office/drawing/2014/main" id="{7D944B31-CE52-477E-94AB-BDF619C19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025" y="955675"/>
            <a:ext cx="28289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3285B8E9-C586-4793-8F38-E7DFFA04E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955675"/>
            <a:ext cx="28289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2">
            <a:extLst>
              <a:ext uri="{FF2B5EF4-FFF2-40B4-BE49-F238E27FC236}">
                <a16:creationId xmlns:a16="http://schemas.microsoft.com/office/drawing/2014/main" id="{9FD9F26F-3223-47AD-A57E-06DF26279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7" name="TextBox 4">
            <a:extLst>
              <a:ext uri="{FF2B5EF4-FFF2-40B4-BE49-F238E27FC236}">
                <a16:creationId xmlns:a16="http://schemas.microsoft.com/office/drawing/2014/main" id="{4012AB7C-E5FA-4055-898A-DAC4FD2A1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1A909F1-0FD6-4EA9-B110-4E26E8B5F725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3080F5-0053-4ADD-999D-B1D2641667A2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" name="TextBox 9">
            <a:extLst>
              <a:ext uri="{FF2B5EF4-FFF2-40B4-BE49-F238E27FC236}">
                <a16:creationId xmlns:a16="http://schemas.microsoft.com/office/drawing/2014/main" id="{A2FAA171-900B-4C3B-81C3-54FA0FBBA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mrbartonmaths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81" name="TextBox 10">
            <a:extLst>
              <a:ext uri="{FF2B5EF4-FFF2-40B4-BE49-F238E27FC236}">
                <a16:creationId xmlns:a16="http://schemas.microsoft.com/office/drawing/2014/main" id="{6A247678-9EAB-4452-A3DD-FBC28C3CB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650" y="1597025"/>
            <a:ext cx="769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8cm</a:t>
            </a:r>
          </a:p>
        </p:txBody>
      </p:sp>
      <p:sp>
        <p:nvSpPr>
          <p:cNvPr id="3082" name="TextBox 15">
            <a:extLst>
              <a:ext uri="{FF2B5EF4-FFF2-40B4-BE49-F238E27FC236}">
                <a16:creationId xmlns:a16="http://schemas.microsoft.com/office/drawing/2014/main" id="{504521F0-3AE6-41F2-9B4A-4A31A309C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240" y="1581150"/>
            <a:ext cx="771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80cm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88EC54-0936-47DC-97F0-A91C4F742169}"/>
              </a:ext>
            </a:extLst>
          </p:cNvPr>
          <p:cNvSpPr txBox="1"/>
          <p:nvPr/>
        </p:nvSpPr>
        <p:spPr>
          <a:xfrm>
            <a:off x="350682" y="4365104"/>
            <a:ext cx="23762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Circumference =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Area =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2A4CD9-B2DB-486F-946F-DC2CCFE81E2E}"/>
              </a:ext>
            </a:extLst>
          </p:cNvPr>
          <p:cNvSpPr txBox="1"/>
          <p:nvPr/>
        </p:nvSpPr>
        <p:spPr>
          <a:xfrm>
            <a:off x="4879677" y="4365104"/>
            <a:ext cx="23762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Circumference =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Area =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5E4F95-6BC0-49E0-8ACA-69467ED10CC9}"/>
              </a:ext>
            </a:extLst>
          </p:cNvPr>
          <p:cNvSpPr/>
          <p:nvPr/>
        </p:nvSpPr>
        <p:spPr>
          <a:xfrm>
            <a:off x="1885603" y="217906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E879D3A-6699-4693-952D-BBCCED004D3A}"/>
              </a:ext>
            </a:extLst>
          </p:cNvPr>
          <p:cNvSpPr/>
          <p:nvPr/>
        </p:nvSpPr>
        <p:spPr>
          <a:xfrm>
            <a:off x="7087047" y="215147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3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10">
            <a:extLst>
              <a:ext uri="{FF2B5EF4-FFF2-40B4-BE49-F238E27FC236}">
                <a16:creationId xmlns:a16="http://schemas.microsoft.com/office/drawing/2014/main" id="{C373A930-A801-4011-828B-E24992EE3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mrbartonmaths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8E240D-7079-4656-B5FD-EB58BAB6F839}"/>
              </a:ext>
            </a:extLst>
          </p:cNvPr>
          <p:cNvSpPr txBox="1"/>
          <p:nvPr/>
        </p:nvSpPr>
        <p:spPr>
          <a:xfrm>
            <a:off x="395536" y="140172"/>
            <a:ext cx="432048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1. </a:t>
            </a:r>
            <a:r>
              <a:rPr lang="en-GB" dirty="0"/>
              <a:t>A circle has a diameter of 10cm.</a:t>
            </a:r>
          </a:p>
          <a:p>
            <a:r>
              <a:rPr lang="en-GB" dirty="0"/>
              <a:t>     What is its circumference?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2. </a:t>
            </a:r>
            <a:r>
              <a:rPr lang="en-GB" dirty="0"/>
              <a:t>A circle has a radius of 10cm.</a:t>
            </a:r>
          </a:p>
          <a:p>
            <a:r>
              <a:rPr lang="en-GB" dirty="0"/>
              <a:t>     What is its circumference?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3. </a:t>
            </a:r>
            <a:r>
              <a:rPr lang="en-GB" dirty="0"/>
              <a:t>A circle has a radius of 10cm.</a:t>
            </a:r>
          </a:p>
          <a:p>
            <a:r>
              <a:rPr lang="en-GB" dirty="0"/>
              <a:t>     What is its area?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4. </a:t>
            </a:r>
            <a:r>
              <a:rPr lang="en-GB" dirty="0"/>
              <a:t>A circle has an area of 10cm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r>
              <a:rPr lang="en-GB" dirty="0"/>
              <a:t>     What is its radius?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5. </a:t>
            </a:r>
            <a:r>
              <a:rPr lang="en-GB" dirty="0"/>
              <a:t>A circle has an circumference of 10cm.</a:t>
            </a:r>
          </a:p>
          <a:p>
            <a:r>
              <a:rPr lang="en-GB" dirty="0"/>
              <a:t>     What is its radius?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6. </a:t>
            </a:r>
            <a:r>
              <a:rPr lang="en-GB" dirty="0"/>
              <a:t>A circle has an circumference of 20cm.</a:t>
            </a:r>
          </a:p>
          <a:p>
            <a:r>
              <a:rPr lang="en-GB" dirty="0"/>
              <a:t>     What is its radius?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7. </a:t>
            </a:r>
            <a:r>
              <a:rPr lang="en-GB" dirty="0"/>
              <a:t>A circle has an area of 20cm.</a:t>
            </a:r>
          </a:p>
          <a:p>
            <a:r>
              <a:rPr lang="en-GB" dirty="0"/>
              <a:t>     What is its diameter?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8. </a:t>
            </a:r>
            <a:r>
              <a:rPr lang="en-GB" dirty="0"/>
              <a:t>A circle has an area of 40cm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r>
              <a:rPr lang="en-GB" dirty="0"/>
              <a:t>     What is its diameter?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B25A01-E050-41CD-BAE3-9D79729EC149}"/>
              </a:ext>
            </a:extLst>
          </p:cNvPr>
          <p:cNvSpPr txBox="1"/>
          <p:nvPr/>
        </p:nvSpPr>
        <p:spPr>
          <a:xfrm>
            <a:off x="4572000" y="140172"/>
            <a:ext cx="432048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9. </a:t>
            </a:r>
            <a:r>
              <a:rPr lang="en-GB" dirty="0"/>
              <a:t>A semi-circle has an area of 40cm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r>
              <a:rPr lang="en-GB" dirty="0"/>
              <a:t>     What is its diameter?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10. </a:t>
            </a:r>
            <a:r>
              <a:rPr lang="en-GB" dirty="0"/>
              <a:t>A semi-circle has an area of 40cm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r>
              <a:rPr lang="en-GB" dirty="0"/>
              <a:t>     What is its arc length?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11. </a:t>
            </a:r>
            <a:r>
              <a:rPr lang="en-GB" dirty="0"/>
              <a:t>A semi-circle has an area of 40cm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r>
              <a:rPr lang="en-GB" dirty="0"/>
              <a:t>     What is its perimeter?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12. </a:t>
            </a:r>
            <a:r>
              <a:rPr lang="en-GB" dirty="0"/>
              <a:t>A semi-circle has an arc length of 40cm.</a:t>
            </a:r>
          </a:p>
          <a:p>
            <a:r>
              <a:rPr lang="en-GB" dirty="0"/>
              <a:t>     What is its perimeter?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13. </a:t>
            </a:r>
            <a:r>
              <a:rPr lang="en-GB" dirty="0"/>
              <a:t>A semi-circle has a perimeter of 40cm.</a:t>
            </a:r>
          </a:p>
          <a:p>
            <a:r>
              <a:rPr lang="en-GB" dirty="0"/>
              <a:t>     What is its diameter? 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14. </a:t>
            </a:r>
            <a:r>
              <a:rPr lang="en-GB" dirty="0"/>
              <a:t>A semi-circle has a perimeter of 40cm.</a:t>
            </a:r>
          </a:p>
          <a:p>
            <a:r>
              <a:rPr lang="en-GB" dirty="0"/>
              <a:t>     What is its arc length? 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15. </a:t>
            </a:r>
            <a:r>
              <a:rPr lang="en-GB" dirty="0"/>
              <a:t>A circle has a circumference of 40cm</a:t>
            </a:r>
          </a:p>
          <a:p>
            <a:r>
              <a:rPr lang="en-GB" dirty="0"/>
              <a:t>     What is its area?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16. </a:t>
            </a:r>
            <a:r>
              <a:rPr lang="en-GB" dirty="0"/>
              <a:t>A circle has an area of 40cm</a:t>
            </a:r>
            <a:r>
              <a:rPr lang="en-GB" baseline="30000" dirty="0"/>
              <a:t>2</a:t>
            </a:r>
            <a:endParaRPr lang="en-GB" dirty="0"/>
          </a:p>
          <a:p>
            <a:r>
              <a:rPr lang="en-GB" dirty="0"/>
              <a:t>     What is its circumference?</a:t>
            </a:r>
          </a:p>
        </p:txBody>
      </p:sp>
    </p:spTree>
    <p:extLst>
      <p:ext uri="{BB962C8B-B14F-4D97-AF65-F5344CB8AC3E}">
        <p14:creationId xmlns:p14="http://schemas.microsoft.com/office/powerpoint/2010/main" val="201214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8E240D-7079-4656-B5FD-EB58BAB6F839}"/>
              </a:ext>
            </a:extLst>
          </p:cNvPr>
          <p:cNvSpPr txBox="1"/>
          <p:nvPr/>
        </p:nvSpPr>
        <p:spPr>
          <a:xfrm>
            <a:off x="395536" y="140172"/>
            <a:ext cx="432048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1. </a:t>
            </a:r>
            <a:r>
              <a:rPr lang="en-GB" dirty="0"/>
              <a:t>A circle has a diameter of 10cm.</a:t>
            </a:r>
          </a:p>
          <a:p>
            <a:r>
              <a:rPr lang="en-GB" dirty="0"/>
              <a:t>     What is its circumference? </a:t>
            </a:r>
            <a:r>
              <a:rPr lang="en-GB" dirty="0">
                <a:solidFill>
                  <a:srgbClr val="FF0000"/>
                </a:solidFill>
              </a:rPr>
              <a:t>31.42cm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2. </a:t>
            </a:r>
            <a:r>
              <a:rPr lang="en-GB" dirty="0"/>
              <a:t>A circle has a radius of 10cm.</a:t>
            </a:r>
          </a:p>
          <a:p>
            <a:r>
              <a:rPr lang="en-GB" dirty="0"/>
              <a:t>     What is its circumference? </a:t>
            </a:r>
            <a:r>
              <a:rPr lang="en-GB" dirty="0">
                <a:solidFill>
                  <a:srgbClr val="FF0000"/>
                </a:solidFill>
              </a:rPr>
              <a:t>62.83cm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3. </a:t>
            </a:r>
            <a:r>
              <a:rPr lang="en-GB" dirty="0"/>
              <a:t>A circle has a radius of 10cm.</a:t>
            </a:r>
          </a:p>
          <a:p>
            <a:r>
              <a:rPr lang="en-GB" dirty="0"/>
              <a:t>     What is its area? </a:t>
            </a:r>
            <a:r>
              <a:rPr lang="en-GB" dirty="0">
                <a:solidFill>
                  <a:srgbClr val="FF0000"/>
                </a:solidFill>
              </a:rPr>
              <a:t>314.16cm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4. </a:t>
            </a:r>
            <a:r>
              <a:rPr lang="en-GB" dirty="0"/>
              <a:t>A circle has an area of 10cm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r>
              <a:rPr lang="en-GB" dirty="0"/>
              <a:t>     What is its radius? </a:t>
            </a:r>
            <a:r>
              <a:rPr lang="en-GB" dirty="0">
                <a:solidFill>
                  <a:srgbClr val="FF0000"/>
                </a:solidFill>
              </a:rPr>
              <a:t>5.64cm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5. </a:t>
            </a:r>
            <a:r>
              <a:rPr lang="en-GB" dirty="0"/>
              <a:t>A circle has an circumference of 10cm.</a:t>
            </a:r>
          </a:p>
          <a:p>
            <a:r>
              <a:rPr lang="en-GB" dirty="0"/>
              <a:t>     What is its radius? </a:t>
            </a:r>
            <a:r>
              <a:rPr lang="en-GB" dirty="0">
                <a:solidFill>
                  <a:srgbClr val="FF0000"/>
                </a:solidFill>
              </a:rPr>
              <a:t>1.59cm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6. </a:t>
            </a:r>
            <a:r>
              <a:rPr lang="en-GB" dirty="0"/>
              <a:t>A circle has an circumference of 20cm.</a:t>
            </a:r>
          </a:p>
          <a:p>
            <a:r>
              <a:rPr lang="en-GB" dirty="0"/>
              <a:t>     What is its radius? </a:t>
            </a:r>
            <a:r>
              <a:rPr lang="en-GB" dirty="0">
                <a:solidFill>
                  <a:srgbClr val="FF0000"/>
                </a:solidFill>
              </a:rPr>
              <a:t>3.18cm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7. </a:t>
            </a:r>
            <a:r>
              <a:rPr lang="en-GB" dirty="0"/>
              <a:t>A circle has an area of 20cm.</a:t>
            </a:r>
          </a:p>
          <a:p>
            <a:r>
              <a:rPr lang="en-GB" dirty="0"/>
              <a:t>     What is its diameter? </a:t>
            </a:r>
            <a:r>
              <a:rPr lang="en-GB" dirty="0">
                <a:solidFill>
                  <a:srgbClr val="FF0000"/>
                </a:solidFill>
              </a:rPr>
              <a:t>5.05cm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8. </a:t>
            </a:r>
            <a:r>
              <a:rPr lang="en-GB" dirty="0"/>
              <a:t>A circle has an area of 40cm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r>
              <a:rPr lang="en-GB" dirty="0"/>
              <a:t>     What is its diameter? </a:t>
            </a:r>
            <a:r>
              <a:rPr lang="en-GB" dirty="0">
                <a:solidFill>
                  <a:srgbClr val="FF0000"/>
                </a:solidFill>
              </a:rPr>
              <a:t>7.14cm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B25A01-E050-41CD-BAE3-9D79729EC149}"/>
              </a:ext>
            </a:extLst>
          </p:cNvPr>
          <p:cNvSpPr txBox="1"/>
          <p:nvPr/>
        </p:nvSpPr>
        <p:spPr>
          <a:xfrm>
            <a:off x="4572000" y="140172"/>
            <a:ext cx="432048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9. </a:t>
            </a:r>
            <a:r>
              <a:rPr lang="en-GB" dirty="0"/>
              <a:t>A semi-circle has an area of 40cm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r>
              <a:rPr lang="en-GB" dirty="0"/>
              <a:t>     What is its diameter? </a:t>
            </a:r>
            <a:r>
              <a:rPr lang="en-GB" dirty="0">
                <a:solidFill>
                  <a:srgbClr val="FF0000"/>
                </a:solidFill>
              </a:rPr>
              <a:t>10.09cm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10. </a:t>
            </a:r>
            <a:r>
              <a:rPr lang="en-GB" dirty="0"/>
              <a:t>A semi-circle has an area of 40cm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r>
              <a:rPr lang="en-GB" dirty="0"/>
              <a:t>     What is its arc length? </a:t>
            </a:r>
            <a:r>
              <a:rPr lang="en-GB" dirty="0">
                <a:solidFill>
                  <a:srgbClr val="FF0000"/>
                </a:solidFill>
              </a:rPr>
              <a:t>15.85cm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11. </a:t>
            </a:r>
            <a:r>
              <a:rPr lang="en-GB" dirty="0"/>
              <a:t>A semi-circle has an area of 40cm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r>
              <a:rPr lang="en-GB" dirty="0"/>
              <a:t>     What is its perimeter? </a:t>
            </a:r>
            <a:r>
              <a:rPr lang="en-GB" dirty="0">
                <a:solidFill>
                  <a:srgbClr val="FF0000"/>
                </a:solidFill>
              </a:rPr>
              <a:t>25.95cm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12. </a:t>
            </a:r>
            <a:r>
              <a:rPr lang="en-GB" dirty="0"/>
              <a:t>A semi-circle has an arc length of 40cm.</a:t>
            </a:r>
          </a:p>
          <a:p>
            <a:r>
              <a:rPr lang="en-GB" dirty="0"/>
              <a:t>     What is its perimeter? </a:t>
            </a:r>
            <a:r>
              <a:rPr lang="en-GB" dirty="0">
                <a:solidFill>
                  <a:srgbClr val="FF0000"/>
                </a:solidFill>
              </a:rPr>
              <a:t>65.46cm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13. </a:t>
            </a:r>
            <a:r>
              <a:rPr lang="en-GB" dirty="0"/>
              <a:t>A semi-circle has a perimeter of 40cm.</a:t>
            </a:r>
          </a:p>
          <a:p>
            <a:r>
              <a:rPr lang="en-GB" dirty="0"/>
              <a:t>     What is its diameter? </a:t>
            </a:r>
            <a:r>
              <a:rPr lang="en-GB" dirty="0">
                <a:solidFill>
                  <a:srgbClr val="FF0000"/>
                </a:solidFill>
              </a:rPr>
              <a:t>15.56cm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14. </a:t>
            </a:r>
            <a:r>
              <a:rPr lang="en-GB" dirty="0"/>
              <a:t>A semi-circle has a perimeter of 40cm.</a:t>
            </a:r>
          </a:p>
          <a:p>
            <a:r>
              <a:rPr lang="en-GB" dirty="0"/>
              <a:t>     What is its arc length? </a:t>
            </a:r>
            <a:r>
              <a:rPr lang="en-GB" dirty="0">
                <a:solidFill>
                  <a:srgbClr val="FF0000"/>
                </a:solidFill>
              </a:rPr>
              <a:t>24.44cm</a:t>
            </a: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15. </a:t>
            </a:r>
            <a:r>
              <a:rPr lang="en-GB" dirty="0"/>
              <a:t>A circle has a circumference of 40cm</a:t>
            </a:r>
          </a:p>
          <a:p>
            <a:r>
              <a:rPr lang="en-GB" dirty="0"/>
              <a:t>     What is its area? </a:t>
            </a:r>
            <a:r>
              <a:rPr lang="en-GB" dirty="0">
                <a:solidFill>
                  <a:srgbClr val="FF0000"/>
                </a:solidFill>
              </a:rPr>
              <a:t>127.32cm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16. </a:t>
            </a:r>
            <a:r>
              <a:rPr lang="en-GB" dirty="0"/>
              <a:t>A circle has an area of 40cm</a:t>
            </a:r>
            <a:r>
              <a:rPr lang="en-GB" baseline="30000" dirty="0"/>
              <a:t>2</a:t>
            </a:r>
            <a:endParaRPr lang="en-GB" dirty="0"/>
          </a:p>
          <a:p>
            <a:r>
              <a:rPr lang="en-GB" dirty="0"/>
              <a:t>     What is its circumference? </a:t>
            </a:r>
            <a:r>
              <a:rPr lang="en-GB" dirty="0">
                <a:solidFill>
                  <a:srgbClr val="FF0000"/>
                </a:solidFill>
              </a:rPr>
              <a:t>22.42cm</a:t>
            </a:r>
          </a:p>
        </p:txBody>
      </p:sp>
    </p:spTree>
    <p:extLst>
      <p:ext uri="{BB962C8B-B14F-4D97-AF65-F5344CB8AC3E}">
        <p14:creationId xmlns:p14="http://schemas.microsoft.com/office/powerpoint/2010/main" val="404940157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559</Words>
  <Application>Microsoft Office PowerPoint</Application>
  <PresentationFormat>On-screen Show (4:3)</PresentationFormat>
  <Paragraphs>116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2_Office Theme</vt:lpstr>
      <vt:lpstr>Revision:  Circles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GordonB</dc:creator>
  <cp:lastModifiedBy>Craig Barton</cp:lastModifiedBy>
  <cp:revision>24</cp:revision>
  <dcterms:created xsi:type="dcterms:W3CDTF">2018-03-13T09:03:36Z</dcterms:created>
  <dcterms:modified xsi:type="dcterms:W3CDTF">2018-12-10T11:43:55Z</dcterms:modified>
</cp:coreProperties>
</file>