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2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82058" autoAdjust="0"/>
  </p:normalViewPr>
  <p:slideViewPr>
    <p:cSldViewPr snapToGrid="0">
      <p:cViewPr varScale="1">
        <p:scale>
          <a:sx n="70" d="100"/>
          <a:sy n="70" d="100"/>
        </p:scale>
        <p:origin x="1915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79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725" y="191803"/>
            <a:ext cx="6910436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Decimals: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Subtracting decimals – carry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5999" y="4031828"/>
                <a:ext cx="4572000" cy="16312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2000" b="1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1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𝟓𝟔</m:t>
                      </m:r>
                      <m:r>
                        <a:rPr lang="en-GB" sz="2000" b="1" i="1" dirty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𝟑𝟓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1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endParaRPr lang="en-GB" sz="2000" b="1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/>
                        </a:rPr>
                        <m:t>𝟓𝟔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𝟑𝟔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1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endParaRPr lang="en-GB" sz="2000" b="1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/>
                        </a:rPr>
                        <m:t>𝟑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/>
                        </a:rPr>
                        <m:t>.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/>
                        </a:rPr>
                        <m:t>𝟓𝟔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𝟑𝟕</m:t>
                      </m:r>
                      <m:r>
                        <a:rPr lang="en-GB" sz="2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4031828"/>
                <a:ext cx="4572000" cy="163121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91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4" y="810547"/>
                <a:ext cx="253736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/>
                        </a:rPr>
                        <m:t>5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.54−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4" y="810547"/>
                <a:ext cx="2537361" cy="49244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807570" y="810547"/>
                <a:ext cx="253736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/>
                        </a:rPr>
                        <m:t>5.45−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0.</m:t>
                      </m:r>
                      <m:r>
                        <a:rPr lang="en-GB" sz="3200" i="1">
                          <a:latin typeface="Cambria Math"/>
                        </a:rPr>
                        <m:t>2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570" y="810547"/>
                <a:ext cx="253736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277406" y="2752418"/>
                <a:ext cx="253736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/>
                        </a:rPr>
                        <m:t>5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.54−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36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406" y="2752418"/>
                <a:ext cx="2537361" cy="49244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807570" y="2847452"/>
                <a:ext cx="253736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noProof="0" smtClean="0">
                          <a:latin typeface="Cambria Math"/>
                        </a:rPr>
                        <m:t>5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.45−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27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570" y="2847452"/>
                <a:ext cx="2537361" cy="49244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1925" y="4507476"/>
                <a:ext cx="276498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/>
                        </a:rPr>
                        <m:t>5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.54−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036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25" y="4507476"/>
                <a:ext cx="2764988" cy="49244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693757" y="4507476"/>
                <a:ext cx="276498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noProof="0" smtClean="0">
                          <a:latin typeface="Cambria Math"/>
                        </a:rPr>
                        <m:t>5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.45−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027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3757" y="4507476"/>
                <a:ext cx="2764988" cy="49244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932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259958" y="239667"/>
                <a:ext cx="3397642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𝟑</m:t>
                    </m:r>
                    <m:r>
                      <a:rPr lang="en-GB" sz="2400" b="1" i="1" dirty="0" smtClean="0">
                        <a:latin typeface="Cambria Math"/>
                      </a:rPr>
                      <m:t>.</m:t>
                    </m:r>
                    <m:r>
                      <a:rPr lang="en-GB" sz="2400" b="1" i="1" dirty="0" smtClean="0">
                        <a:latin typeface="Cambria Math"/>
                      </a:rPr>
                      <m:t>𝟓𝟔</m:t>
                    </m:r>
                    <m:r>
                      <a:rPr lang="en-GB" sz="2400" b="1" i="1" dirty="0" smtClean="0">
                        <a:latin typeface="Cambria Math"/>
                      </a:rPr>
                      <m:t>−</m:t>
                    </m:r>
                    <m:r>
                      <a:rPr kumimoji="0" lang="en-GB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𝟎</m:t>
                    </m:r>
                    <m:r>
                      <a:rPr kumimoji="0" lang="en-GB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𝟑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</a:rPr>
                      <m:t>𝟓</m:t>
                    </m:r>
                    <m:r>
                      <a:rPr kumimoji="0" lang="en-GB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3.56−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400" b="0" i="1" dirty="0" smtClean="0">
                        <a:latin typeface="Cambria Math"/>
                      </a:rPr>
                      <m:t>6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3.56−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400" b="0" i="1" dirty="0" smtClean="0">
                        <a:latin typeface="Cambria Math"/>
                      </a:rPr>
                      <m:t>7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3.56−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400" b="0" i="1" dirty="0" smtClean="0">
                        <a:latin typeface="Cambria Math"/>
                      </a:rPr>
                      <m:t>4</m:t>
                    </m:r>
                    <m:r>
                      <a:rPr lang="en-GB" sz="2400" i="1" dirty="0">
                        <a:latin typeface="Cambria Math"/>
                      </a:rPr>
                      <m:t>7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3.56−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400" b="0" i="1" dirty="0" smtClean="0">
                        <a:latin typeface="Cambria Math"/>
                      </a:rPr>
                      <m:t>5</m:t>
                    </m:r>
                    <m:r>
                      <a:rPr lang="en-GB" sz="2400" i="1" dirty="0">
                        <a:latin typeface="Cambria Math"/>
                      </a:rPr>
                      <m:t>7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3.56−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400" b="0" i="1" dirty="0" smtClean="0">
                        <a:latin typeface="Cambria Math"/>
                      </a:rPr>
                      <m:t>0</m:t>
                    </m:r>
                    <m:r>
                      <a:rPr lang="en-GB" sz="2400" i="1" dirty="0">
                        <a:latin typeface="Cambria Math"/>
                      </a:rPr>
                      <m:t>57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3.56−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400" i="1" dirty="0">
                        <a:latin typeface="Cambria Math"/>
                      </a:rPr>
                      <m:t>5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i="1" dirty="0">
                        <a:latin typeface="Cambria Math"/>
                      </a:rPr>
                      <m:t>7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58" y="239667"/>
                <a:ext cx="3397642" cy="5632311"/>
              </a:xfrm>
              <a:prstGeom prst="rect">
                <a:avLst/>
              </a:prstGeom>
              <a:blipFill>
                <a:blip r:embed="rId2"/>
                <a:stretch>
                  <a:fillRect l="-2873" t="-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3298369" y="239667"/>
                <a:ext cx="2889682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𝟑</m:t>
                    </m:r>
                    <m:r>
                      <a:rPr lang="en-GB" sz="2400" b="1" i="1" dirty="0" smtClean="0">
                        <a:latin typeface="Cambria Math"/>
                      </a:rPr>
                      <m:t>.</m:t>
                    </m:r>
                    <m:r>
                      <a:rPr lang="en-GB" sz="2400" b="1" i="1" dirty="0" smtClean="0">
                        <a:latin typeface="Cambria Math"/>
                      </a:rPr>
                      <m:t>𝟓𝟔</m:t>
                    </m:r>
                    <m:r>
                      <a:rPr lang="en-GB" sz="2400" b="1" i="1" dirty="0" smtClean="0">
                        <a:latin typeface="Cambria Math"/>
                      </a:rPr>
                      <m:t>−</m:t>
                    </m:r>
                    <m:r>
                      <a:rPr kumimoji="0" lang="en-GB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𝟎</m:t>
                    </m:r>
                    <m:r>
                      <a:rPr kumimoji="0" lang="en-GB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𝟑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</a:rPr>
                      <m:t>𝟓</m:t>
                    </m:r>
                    <m:r>
                      <a:rPr kumimoji="0" lang="en-GB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3.5</m:t>
                    </m:r>
                    <m:r>
                      <a:rPr lang="en-GB" sz="2400" b="0" i="1" dirty="0" smtClean="0">
                        <a:latin typeface="Cambria Math"/>
                      </a:rPr>
                      <m:t>5</m:t>
                    </m:r>
                    <m:r>
                      <a:rPr lang="en-GB" sz="2400" i="1" dirty="0">
                        <a:latin typeface="Cambria Math"/>
                      </a:rPr>
                      <m:t>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400" i="1" dirty="0">
                        <a:latin typeface="Cambria Math"/>
                      </a:rPr>
                      <m:t>5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10.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3.5</m:t>
                    </m:r>
                    <m:r>
                      <a:rPr lang="en-GB" sz="2400" b="0" i="1" dirty="0" smtClean="0">
                        <a:latin typeface="Cambria Math"/>
                      </a:rPr>
                      <m:t>4</m:t>
                    </m:r>
                    <m:r>
                      <a:rPr lang="en-GB" sz="2400" i="1" dirty="0">
                        <a:latin typeface="Cambria Math"/>
                      </a:rPr>
                      <m:t>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400" i="1" dirty="0">
                        <a:latin typeface="Cambria Math"/>
                      </a:rPr>
                      <m:t>5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</m:t>
                    </m:r>
                    <m:r>
                      <a:rPr lang="en-GB" sz="2400" b="0" i="1" dirty="0" smtClean="0">
                        <a:latin typeface="Cambria Math"/>
                      </a:rPr>
                      <m:t>4</m:t>
                    </m:r>
                    <m:r>
                      <a:rPr lang="en-GB" sz="2400" i="1" dirty="0">
                        <a:latin typeface="Cambria Math"/>
                      </a:rPr>
                      <m:t>6−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400" i="1" dirty="0">
                        <a:latin typeface="Cambria Math"/>
                      </a:rPr>
                      <m:t>5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</m:t>
                    </m:r>
                    <m:r>
                      <a:rPr lang="en-GB" sz="2400" b="0" i="1" dirty="0" smtClean="0">
                        <a:latin typeface="Cambria Math"/>
                      </a:rPr>
                      <m:t>3</m:t>
                    </m:r>
                    <m:r>
                      <a:rPr lang="en-GB" sz="2400" i="1" dirty="0">
                        <a:latin typeface="Cambria Math"/>
                      </a:rPr>
                      <m:t>6−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400" i="1" dirty="0">
                        <a:latin typeface="Cambria Math"/>
                      </a:rPr>
                      <m:t>5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/>
                      </a:rPr>
                      <m:t>0</m:t>
                    </m:r>
                    <m:r>
                      <a:rPr lang="en-GB" sz="2400" i="1" dirty="0">
                        <a:latin typeface="Cambria Math"/>
                      </a:rPr>
                      <m:t>.</m:t>
                    </m:r>
                    <m:r>
                      <a:rPr lang="en-GB" sz="2400" b="0" i="1" dirty="0" smtClean="0">
                        <a:latin typeface="Cambria Math"/>
                      </a:rPr>
                      <m:t>36</m:t>
                    </m:r>
                    <m:r>
                      <a:rPr lang="en-GB" sz="2400" i="1" dirty="0">
                        <a:latin typeface="Cambria Math"/>
                      </a:rPr>
                      <m:t>6−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400" i="1" dirty="0">
                        <a:latin typeface="Cambria Math"/>
                      </a:rPr>
                      <m:t>5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0</m:t>
                    </m:r>
                    <m:r>
                      <a:rPr lang="en-GB" sz="2400" i="1" dirty="0">
                        <a:latin typeface="Cambria Math"/>
                      </a:rPr>
                      <m:t>.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400" i="1" dirty="0">
                        <a:latin typeface="Cambria Math"/>
                      </a:rPr>
                      <m:t>6</m:t>
                    </m:r>
                    <m:r>
                      <a:rPr lang="en-GB" sz="2400" i="1" dirty="0">
                        <a:latin typeface="Cambria Math"/>
                      </a:rPr>
                      <m:t>6−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400" i="1" dirty="0">
                        <a:latin typeface="Cambria Math"/>
                      </a:rPr>
                      <m:t>5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8369" y="239667"/>
                <a:ext cx="2889682" cy="5632311"/>
              </a:xfrm>
              <a:prstGeom prst="rect">
                <a:avLst/>
              </a:prstGeom>
              <a:blipFill>
                <a:blip r:embed="rId3"/>
                <a:stretch>
                  <a:fillRect l="-3165" t="-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761EB4D-4F63-4B27-B90E-570CA55B1AC1}"/>
                  </a:ext>
                </a:extLst>
              </p:cNvPr>
              <p:cNvSpPr/>
              <p:nvPr/>
            </p:nvSpPr>
            <p:spPr>
              <a:xfrm>
                <a:off x="6340451" y="239667"/>
                <a:ext cx="2889682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b="1" i="1" dirty="0" smtClean="0">
                        <a:latin typeface="Cambria Math"/>
                      </a:rPr>
                      <m:t>𝟑</m:t>
                    </m:r>
                    <m:r>
                      <a:rPr lang="en-GB" sz="2400" b="1" i="1" dirty="0" smtClean="0">
                        <a:latin typeface="Cambria Math"/>
                      </a:rPr>
                      <m:t>.</m:t>
                    </m:r>
                    <m:r>
                      <a:rPr lang="en-GB" sz="2400" b="1" i="1" dirty="0" smtClean="0">
                        <a:latin typeface="Cambria Math"/>
                      </a:rPr>
                      <m:t>𝟓𝟔</m:t>
                    </m:r>
                    <m:r>
                      <a:rPr lang="en-GB" sz="2400" b="1" i="1" dirty="0" smtClean="0">
                        <a:latin typeface="Cambria Math"/>
                      </a:rPr>
                      <m:t>−</m:t>
                    </m:r>
                    <m:r>
                      <a:rPr kumimoji="0" lang="en-GB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𝟎</m:t>
                    </m:r>
                    <m:r>
                      <a:rPr kumimoji="0" lang="en-GB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.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𝟑</m:t>
                    </m:r>
                    <m:r>
                      <a:rPr kumimoji="0" lang="en-GB" sz="24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</a:rPr>
                      <m:t>𝟓</m:t>
                    </m:r>
                    <m:r>
                      <a:rPr kumimoji="0" lang="en-GB" sz="2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3.5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400" i="1" dirty="0">
                        <a:latin typeface="Cambria Math"/>
                      </a:rPr>
                      <m:t>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400" i="1" dirty="0">
                        <a:latin typeface="Cambria Math"/>
                      </a:rPr>
                      <m:t>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/>
                      </a:rPr>
                      <m:t>3.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55</m:t>
                    </m:r>
                    <m:r>
                      <a:rPr lang="en-GB" sz="2400" i="1" dirty="0">
                        <a:latin typeface="Cambria Math"/>
                      </a:rPr>
                      <m:t>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29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19.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 dirty="0">
                        <a:latin typeface="Cambria Math"/>
                      </a:rPr>
                      <m:t>.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400" i="1" dirty="0">
                        <a:latin typeface="Cambria Math"/>
                      </a:rPr>
                      <m:t>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89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20.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.3</m:t>
                    </m:r>
                    <m:r>
                      <a:rPr lang="en-GB" sz="2400" i="1" dirty="0">
                        <a:latin typeface="Cambria Math"/>
                      </a:rPr>
                      <m:t>−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1.78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21.</a:t>
                </a:r>
                <a:r>
                  <a:rPr lang="en-GB" sz="2400" dirty="0"/>
                  <a:t>  </a:t>
                </a:r>
                <a14:m>
                  <m:oMath xmlns:m="http://schemas.openxmlformats.org/officeDocument/2006/math"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0.83</m:t>
                    </m:r>
                    <m:r>
                      <a:rPr lang="en-GB" sz="2400" i="1" dirty="0">
                        <a:latin typeface="Cambria Math"/>
                      </a:rPr>
                      <m:t>−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178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761EB4D-4F63-4B27-B90E-570CA55B1AC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0451" y="239667"/>
                <a:ext cx="2889682" cy="5632311"/>
              </a:xfrm>
              <a:prstGeom prst="rect">
                <a:avLst/>
              </a:prstGeom>
              <a:blipFill>
                <a:blip r:embed="rId4"/>
                <a:stretch>
                  <a:fillRect l="-3165" t="-8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50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61325" y="392067"/>
                <a:ext cx="3916055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</a:rPr>
                      <m:t>3</m:t>
                    </m:r>
                    <m:r>
                      <a:rPr lang="en-GB" sz="2800" b="0" i="1" dirty="0" smtClean="0">
                        <a:latin typeface="Cambria Math"/>
                      </a:rPr>
                      <m:t>.56−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</a:rPr>
                      <m:t>5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</a:rPr>
                      <m:t>3.21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3.56−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800" b="0" i="1" dirty="0" smtClean="0">
                        <a:latin typeface="Cambria Math"/>
                      </a:rPr>
                      <m:t>6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3.2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3.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3.56−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800" b="0" i="1" dirty="0" smtClean="0">
                        <a:latin typeface="Cambria Math"/>
                      </a:rPr>
                      <m:t>7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3.19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4.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3.56−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800" b="0" i="1" dirty="0" smtClean="0">
                        <a:latin typeface="Cambria Math"/>
                      </a:rPr>
                      <m:t>4</m:t>
                    </m:r>
                    <m:r>
                      <a:rPr lang="en-GB" sz="2800" i="1" dirty="0">
                        <a:latin typeface="Cambria Math"/>
                      </a:rPr>
                      <m:t>7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3.09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5.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3.56−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800" b="0" i="1" dirty="0" smtClean="0">
                        <a:latin typeface="Cambria Math"/>
                      </a:rPr>
                      <m:t>5</m:t>
                    </m:r>
                    <m:r>
                      <a:rPr lang="en-GB" sz="2800" i="1" dirty="0">
                        <a:latin typeface="Cambria Math"/>
                      </a:rPr>
                      <m:t>7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2.99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6.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3.56−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800" b="0" i="1" dirty="0" smtClean="0">
                        <a:latin typeface="Cambria Math"/>
                      </a:rPr>
                      <m:t>0</m:t>
                    </m:r>
                    <m:r>
                      <a:rPr lang="en-GB" sz="2800" i="1" dirty="0">
                        <a:latin typeface="Cambria Math"/>
                      </a:rPr>
                      <m:t>57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3.503</m:t>
                    </m:r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3.56−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800" i="1" dirty="0">
                        <a:latin typeface="Cambria Math"/>
                      </a:rPr>
                      <m:t>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800" i="1" dirty="0">
                        <a:latin typeface="Cambria Math"/>
                      </a:rPr>
                      <m:t>7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/>
                      </a:rPr>
                      <m:t>3.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05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/>
                      </a:rPr>
                      <m:t>3</m:t>
                    </m:r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325" y="392067"/>
                <a:ext cx="3916055" cy="6555641"/>
              </a:xfrm>
              <a:prstGeom prst="rect">
                <a:avLst/>
              </a:prstGeom>
              <a:blipFill>
                <a:blip r:embed="rId2"/>
                <a:stretch>
                  <a:fillRect l="-3110" t="-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4549518" y="392067"/>
                <a:ext cx="4191711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8.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</a:rPr>
                      <m:t>3</m:t>
                    </m:r>
                    <m:r>
                      <a:rPr lang="en-GB" sz="2800" b="0" i="1" dirty="0" smtClean="0">
                        <a:latin typeface="Cambria Math"/>
                      </a:rPr>
                      <m:t>.56−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</a:rPr>
                      <m:t>5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</a:rPr>
                      <m:t>3.21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9.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3.5</m:t>
                    </m:r>
                    <m:r>
                      <a:rPr lang="en-GB" sz="2800" b="0" i="1" dirty="0" smtClean="0">
                        <a:latin typeface="Cambria Math"/>
                      </a:rPr>
                      <m:t>5</m:t>
                    </m:r>
                    <m:r>
                      <a:rPr lang="en-GB" sz="2800" i="1" dirty="0">
                        <a:latin typeface="Cambria Math"/>
                      </a:rPr>
                      <m:t>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800" i="1" dirty="0">
                        <a:latin typeface="Cambria Math"/>
                      </a:rPr>
                      <m:t>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3.2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10.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3.5</m:t>
                    </m:r>
                    <m:r>
                      <a:rPr lang="en-GB" sz="2800" b="0" i="1" dirty="0" smtClean="0">
                        <a:latin typeface="Cambria Math"/>
                      </a:rPr>
                      <m:t>4</m:t>
                    </m:r>
                    <m:r>
                      <a:rPr lang="en-GB" sz="2800" i="1" dirty="0">
                        <a:latin typeface="Cambria Math"/>
                      </a:rPr>
                      <m:t>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800" i="1" dirty="0">
                        <a:latin typeface="Cambria Math"/>
                      </a:rPr>
                      <m:t>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3.19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11.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</m:t>
                    </m:r>
                    <m:r>
                      <a:rPr lang="en-GB" sz="2800" b="0" i="1" dirty="0" smtClean="0">
                        <a:latin typeface="Cambria Math"/>
                      </a:rPr>
                      <m:t>4</m:t>
                    </m:r>
                    <m:r>
                      <a:rPr lang="en-GB" sz="2800" i="1" dirty="0">
                        <a:latin typeface="Cambria Math"/>
                      </a:rPr>
                      <m:t>6−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800" i="1" dirty="0">
                        <a:latin typeface="Cambria Math"/>
                      </a:rPr>
                      <m:t>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3.11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12.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</m:t>
                    </m:r>
                    <m:r>
                      <a:rPr lang="en-GB" sz="2800" b="0" i="1" dirty="0" smtClean="0">
                        <a:latin typeface="Cambria Math"/>
                      </a:rPr>
                      <m:t>3</m:t>
                    </m:r>
                    <m:r>
                      <a:rPr lang="en-GB" sz="2800" i="1" dirty="0">
                        <a:latin typeface="Cambria Math"/>
                      </a:rPr>
                      <m:t>6−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800" i="1" dirty="0">
                        <a:latin typeface="Cambria Math"/>
                      </a:rPr>
                      <m:t>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3.01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13.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</a:rPr>
                      <m:t>0</m:t>
                    </m:r>
                    <m:r>
                      <a:rPr lang="en-GB" sz="2800" i="1" dirty="0">
                        <a:latin typeface="Cambria Math"/>
                      </a:rPr>
                      <m:t>.</m:t>
                    </m:r>
                    <m:r>
                      <a:rPr lang="en-GB" sz="2800" b="0" i="1" dirty="0" smtClean="0">
                        <a:latin typeface="Cambria Math"/>
                      </a:rPr>
                      <m:t>36</m:t>
                    </m:r>
                    <m:r>
                      <a:rPr lang="en-GB" sz="2800" i="1" dirty="0">
                        <a:latin typeface="Cambria Math"/>
                      </a:rPr>
                      <m:t>6−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800" i="1" dirty="0">
                        <a:latin typeface="Cambria Math"/>
                      </a:rPr>
                      <m:t>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0.016</m:t>
                    </m:r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0.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dirty="0">
                        <a:latin typeface="Cambria Math"/>
                      </a:rPr>
                      <m:t>66−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800" i="1" dirty="0">
                        <a:latin typeface="Cambria Math"/>
                      </a:rPr>
                      <m:t>5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/>
                      </a:rPr>
                      <m:t>0.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 dirty="0">
                        <a:solidFill>
                          <a:srgbClr val="FF0000"/>
                        </a:solidFill>
                        <a:latin typeface="Cambria Math"/>
                      </a:rPr>
                      <m:t>16</m:t>
                    </m:r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518" y="392067"/>
                <a:ext cx="4191711" cy="6555641"/>
              </a:xfrm>
              <a:prstGeom prst="rect">
                <a:avLst/>
              </a:prstGeom>
              <a:blipFill>
                <a:blip r:embed="rId3"/>
                <a:stretch>
                  <a:fillRect l="-2907" t="-8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577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6727CFB-3607-4B1B-8FCB-89928AA34537}"/>
                  </a:ext>
                </a:extLst>
              </p:cNvPr>
              <p:cNvSpPr/>
              <p:nvPr/>
            </p:nvSpPr>
            <p:spPr>
              <a:xfrm>
                <a:off x="320650" y="302359"/>
                <a:ext cx="6145464" cy="6555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15.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</a:rPr>
                      <m:t>3</m:t>
                    </m:r>
                    <m:r>
                      <a:rPr lang="en-GB" sz="2800" b="0" i="1" dirty="0" smtClean="0">
                        <a:latin typeface="Cambria Math"/>
                      </a:rPr>
                      <m:t>.56−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0.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/>
                      </a:rPr>
                      <m:t>5</m:t>
                    </m:r>
                    <m:r>
                      <a:rPr kumimoji="0" lang="en-GB" sz="28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3.21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16.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3.5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2800" i="1" dirty="0">
                        <a:latin typeface="Cambria Math"/>
                      </a:rPr>
                      <m:t>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3.26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17.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</m:t>
                    </m:r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sz="2800" i="1" dirty="0">
                        <a:latin typeface="Cambria Math"/>
                      </a:rPr>
                      <m:t>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0.3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3.26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18.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/>
                      </a:rPr>
                      <m:t>3.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55</m:t>
                    </m:r>
                    <m:r>
                      <a:rPr lang="en-GB" sz="2800" i="1" dirty="0">
                        <a:latin typeface="Cambria Math"/>
                      </a:rPr>
                      <m:t>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29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3.26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19.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i="1" dirty="0">
                        <a:latin typeface="Cambria Math"/>
                      </a:rPr>
                      <m:t>.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sz="2800" i="1" dirty="0">
                        <a:latin typeface="Cambria Math"/>
                      </a:rPr>
                      <m:t>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89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3.26</m:t>
                    </m:r>
                  </m:oMath>
                </a14:m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20.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.3</m:t>
                    </m:r>
                    <m:r>
                      <a:rPr lang="en-GB" sz="2800" i="1" dirty="0">
                        <a:latin typeface="Cambria Math"/>
                      </a:rPr>
                      <m:t>−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1.78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6.52</m:t>
                    </m:r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  <a:p>
                <a:pPr>
                  <a:defRPr/>
                </a:pPr>
                <a:r>
                  <a:rPr lang="en-GB" sz="2800" dirty="0">
                    <a:solidFill>
                      <a:srgbClr val="007FFF"/>
                    </a:solidFill>
                  </a:rPr>
                  <a:t>21.</a:t>
                </a:r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0.83</m:t>
                    </m:r>
                    <m:r>
                      <a:rPr lang="en-GB" sz="2800" i="1" dirty="0">
                        <a:latin typeface="Cambria Math"/>
                      </a:rPr>
                      <m:t>−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178</m:t>
                    </m:r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0.652</m:t>
                    </m:r>
                  </m:oMath>
                </a14:m>
                <a:endParaRPr lang="en-GB" sz="2800" dirty="0"/>
              </a:p>
              <a:p>
                <a:pPr>
                  <a:defRPr/>
                </a:pPr>
                <a:endParaRPr lang="en-GB" sz="28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66727CFB-3607-4B1B-8FCB-89928AA345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50" y="302359"/>
                <a:ext cx="6145464" cy="6555641"/>
              </a:xfrm>
              <a:prstGeom prst="rect">
                <a:avLst/>
              </a:prstGeom>
              <a:blipFill>
                <a:blip r:embed="rId2"/>
                <a:stretch>
                  <a:fillRect l="-2083" t="-9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542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953</TotalTime>
  <Words>306</Words>
  <Application>Microsoft Office PowerPoint</Application>
  <PresentationFormat>On-screen Show (4:3)</PresentationFormat>
  <Paragraphs>99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Decimals:  Subtracting decimals – carry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95</cp:revision>
  <dcterms:created xsi:type="dcterms:W3CDTF">2018-01-26T08:52:52Z</dcterms:created>
  <dcterms:modified xsi:type="dcterms:W3CDTF">2019-01-18T08:07:16Z</dcterms:modified>
</cp:coreProperties>
</file>