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98" r:id="rId2"/>
    <p:sldId id="1827" r:id="rId3"/>
    <p:sldId id="302" r:id="rId4"/>
    <p:sldId id="1763" r:id="rId5"/>
    <p:sldId id="1765" r:id="rId6"/>
    <p:sldId id="1766" r:id="rId7"/>
    <p:sldId id="1767" r:id="rId8"/>
    <p:sldId id="303" r:id="rId9"/>
    <p:sldId id="1764" r:id="rId10"/>
    <p:sldId id="1768" r:id="rId11"/>
    <p:sldId id="1788" r:id="rId12"/>
    <p:sldId id="1786" r:id="rId13"/>
    <p:sldId id="1787" r:id="rId14"/>
    <p:sldId id="1789" r:id="rId15"/>
    <p:sldId id="1790" r:id="rId16"/>
    <p:sldId id="1791" r:id="rId17"/>
    <p:sldId id="1792" r:id="rId18"/>
    <p:sldId id="1793" r:id="rId19"/>
    <p:sldId id="1794" r:id="rId20"/>
    <p:sldId id="1819" r:id="rId21"/>
    <p:sldId id="1821" r:id="rId22"/>
    <p:sldId id="1822" r:id="rId23"/>
    <p:sldId id="1823" r:id="rId24"/>
    <p:sldId id="1824" r:id="rId25"/>
    <p:sldId id="1825" r:id="rId26"/>
    <p:sldId id="182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4" autoAdjust="0"/>
    <p:restoredTop sz="78168" autoAdjust="0"/>
  </p:normalViewPr>
  <p:slideViewPr>
    <p:cSldViewPr snapToGrid="0">
      <p:cViewPr varScale="1">
        <p:scale>
          <a:sx n="67" d="100"/>
          <a:sy n="67" d="100"/>
        </p:scale>
        <p:origin x="202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Simplify</a:t>
            </a:r>
            <a:r>
              <a:rPr lang="en-GB" baseline="0" dirty="0"/>
              <a:t> formative assessment for teachers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Immediately demonstrate students’ level of understanding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Teachers share questions and students share explanations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Focused not on what a student got wrong but why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27B325-0292-40A6-BC31-D7B6E61146EB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8622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Simplify</a:t>
            </a:r>
            <a:r>
              <a:rPr lang="en-GB" baseline="0" dirty="0"/>
              <a:t> formative assessment for teachers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Immediately demonstrate students’ level of understanding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Teachers share questions and students share explanations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Focused not on what a student got wrong but why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27B325-0292-40A6-BC31-D7B6E61146EB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82855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9112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Simplify</a:t>
            </a:r>
            <a:r>
              <a:rPr lang="en-GB" baseline="0" dirty="0"/>
              <a:t> formative assessment for teachers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Immediately demonstrate students’ level of understanding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Teachers share questions and students share explanations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Focused not on what a student got wrong but why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27B325-0292-40A6-BC31-D7B6E61146EB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743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Simplify</a:t>
            </a:r>
            <a:r>
              <a:rPr lang="en-GB" baseline="0" dirty="0"/>
              <a:t> formative assessment for teachers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Immediately demonstrate students’ level of understanding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Teachers share questions and students share explanations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Focused not on what a student got wrong but why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27B325-0292-40A6-BC31-D7B6E61146EB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210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Simplify</a:t>
            </a:r>
            <a:r>
              <a:rPr lang="en-GB" baseline="0" dirty="0"/>
              <a:t> formative assessment for teachers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Immediately demonstrate students’ level of understanding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Teachers share questions and students share explanations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Focused not on what a student got wrong but why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27B325-0292-40A6-BC31-D7B6E61146EB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1070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Simplify</a:t>
            </a:r>
            <a:r>
              <a:rPr lang="en-GB" baseline="0" dirty="0"/>
              <a:t> formative assessment for teachers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Immediately demonstrate students’ level of understanding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Teachers share questions and students share explanations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Focused not on what a student got wrong but why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27B325-0292-40A6-BC31-D7B6E61146EB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413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1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1.png"/><Relationship Id="rId4" Type="http://schemas.openxmlformats.org/officeDocument/2006/relationships/image" Target="../media/image9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9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1.png"/><Relationship Id="rId4" Type="http://schemas.openxmlformats.org/officeDocument/2006/relationships/image" Target="../media/image12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1.png"/><Relationship Id="rId7" Type="http://schemas.openxmlformats.org/officeDocument/2006/relationships/image" Target="../media/image5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7" Type="http://schemas.openxmlformats.org/officeDocument/2006/relationships/image" Target="../media/image122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2.png"/><Relationship Id="rId5" Type="http://schemas.openxmlformats.org/officeDocument/2006/relationships/image" Target="../media/image102.png"/><Relationship Id="rId4" Type="http://schemas.openxmlformats.org/officeDocument/2006/relationships/image" Target="../media/image9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9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1.png"/><Relationship Id="rId4" Type="http://schemas.openxmlformats.org/officeDocument/2006/relationships/image" Target="../media/image14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3.png"/><Relationship Id="rId4" Type="http://schemas.openxmlformats.org/officeDocument/2006/relationships/image" Target="../media/image8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6.png"/><Relationship Id="rId3" Type="http://schemas.openxmlformats.org/officeDocument/2006/relationships/image" Target="../media/image692.png"/><Relationship Id="rId7" Type="http://schemas.openxmlformats.org/officeDocument/2006/relationships/image" Target="../media/image195.png"/><Relationship Id="rId2" Type="http://schemas.openxmlformats.org/officeDocument/2006/relationships/image" Target="../media/image19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4.png"/><Relationship Id="rId5" Type="http://schemas.openxmlformats.org/officeDocument/2006/relationships/image" Target="../media/image193.png"/><Relationship Id="rId10" Type="http://schemas.openxmlformats.org/officeDocument/2006/relationships/image" Target="../media/image198.png"/><Relationship Id="rId4" Type="http://schemas.openxmlformats.org/officeDocument/2006/relationships/image" Target="../media/image192.png"/><Relationship Id="rId9" Type="http://schemas.openxmlformats.org/officeDocument/2006/relationships/image" Target="../media/image19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2.png"/><Relationship Id="rId7" Type="http://schemas.openxmlformats.org/officeDocument/2006/relationships/image" Target="../media/image199.png"/><Relationship Id="rId2" Type="http://schemas.openxmlformats.org/officeDocument/2006/relationships/image" Target="../media/image19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4.png"/><Relationship Id="rId5" Type="http://schemas.openxmlformats.org/officeDocument/2006/relationships/image" Target="../media/image193.png"/><Relationship Id="rId4" Type="http://schemas.openxmlformats.org/officeDocument/2006/relationships/image" Target="../media/image19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7" Type="http://schemas.openxmlformats.org/officeDocument/2006/relationships/image" Target="../media/image204.png"/><Relationship Id="rId2" Type="http://schemas.openxmlformats.org/officeDocument/2006/relationships/image" Target="../media/image69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3.png"/><Relationship Id="rId5" Type="http://schemas.openxmlformats.org/officeDocument/2006/relationships/image" Target="../media/image202.png"/><Relationship Id="rId4" Type="http://schemas.openxmlformats.org/officeDocument/2006/relationships/image" Target="../media/image20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4.png"/><Relationship Id="rId4" Type="http://schemas.openxmlformats.org/officeDocument/2006/relationships/image" Target="../media/image8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2" Type="http://schemas.openxmlformats.org/officeDocument/2006/relationships/image" Target="../media/image69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3.png"/><Relationship Id="rId4" Type="http://schemas.openxmlformats.org/officeDocument/2006/relationships/image" Target="../media/image11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png"/><Relationship Id="rId2" Type="http://schemas.openxmlformats.org/officeDocument/2006/relationships/image" Target="../media/image69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1.png"/><Relationship Id="rId5" Type="http://schemas.openxmlformats.org/officeDocument/2006/relationships/image" Target="../media/image152.png"/><Relationship Id="rId4" Type="http://schemas.openxmlformats.org/officeDocument/2006/relationships/image" Target="../media/image14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6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1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90.png"/><Relationship Id="rId7" Type="http://schemas.openxmlformats.org/officeDocument/2006/relationships/image" Target="../media/image13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0.png"/><Relationship Id="rId5" Type="http://schemas.openxmlformats.org/officeDocument/2006/relationships/image" Target="../media/image110.png"/><Relationship Id="rId4" Type="http://schemas.openxmlformats.org/officeDocument/2006/relationships/image" Target="../media/image100.png"/><Relationship Id="rId9" Type="http://schemas.openxmlformats.org/officeDocument/2006/relationships/image" Target="../media/image15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689" y="229541"/>
            <a:ext cx="7360620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Changing the subject of a formula: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6 </a:t>
            </a:r>
            <a:r>
              <a:rPr lang="en-GB" sz="4400" b="1" dirty="0" err="1">
                <a:solidFill>
                  <a:schemeClr val="bg1"/>
                </a:solidFill>
              </a:rPr>
              <a:t>exericses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72681F6-A05D-4038-B276-8F41DB3AD56F}"/>
                  </a:ext>
                </a:extLst>
              </p:cNvPr>
              <p:cNvSpPr txBox="1"/>
              <p:nvPr/>
            </p:nvSpPr>
            <p:spPr>
              <a:xfrm>
                <a:off x="3410862" y="3910816"/>
                <a:ext cx="27735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 err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 dirty="0" err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72681F6-A05D-4038-B276-8F41DB3AD5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0862" y="3910816"/>
                <a:ext cx="2773519" cy="461665"/>
              </a:xfrm>
              <a:prstGeom prst="rect">
                <a:avLst/>
              </a:prstGeom>
              <a:blipFill>
                <a:blip r:embed="rId7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0BBCF6-08B8-44C5-A496-C24930B700DD}"/>
                  </a:ext>
                </a:extLst>
              </p:cNvPr>
              <p:cNvSpPr txBox="1"/>
              <p:nvPr/>
            </p:nvSpPr>
            <p:spPr>
              <a:xfrm>
                <a:off x="3096543" y="4700360"/>
                <a:ext cx="33678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0BBCF6-08B8-44C5-A496-C24930B700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543" y="4700360"/>
                <a:ext cx="3367839" cy="461665"/>
              </a:xfrm>
              <a:prstGeom prst="rect">
                <a:avLst/>
              </a:prstGeom>
              <a:blipFill>
                <a:blip r:embed="rId8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B3BE19-8739-4292-BA60-3DB785C57B6B}"/>
                  </a:ext>
                </a:extLst>
              </p:cNvPr>
              <p:cNvSpPr txBox="1"/>
              <p:nvPr/>
            </p:nvSpPr>
            <p:spPr>
              <a:xfrm>
                <a:off x="3096544" y="5455057"/>
                <a:ext cx="3367839" cy="466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𝑟𝑠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B3BE19-8739-4292-BA60-3DB785C57B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544" y="5455057"/>
                <a:ext cx="3367839" cy="466987"/>
              </a:xfrm>
              <a:prstGeom prst="rect">
                <a:avLst/>
              </a:prstGeom>
              <a:blipFill>
                <a:blip r:embed="rId9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689" y="229541"/>
            <a:ext cx="7360620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Changing the subject of a formula: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Two step multiplication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08D5BF8-0894-4ED8-826A-CFDF5A0B54BB}"/>
                  </a:ext>
                </a:extLst>
              </p:cNvPr>
              <p:cNvSpPr txBox="1"/>
              <p:nvPr/>
            </p:nvSpPr>
            <p:spPr>
              <a:xfrm>
                <a:off x="2846155" y="3758969"/>
                <a:ext cx="27735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𝑚𝑥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08D5BF8-0894-4ED8-826A-CFDF5A0B54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6155" y="3758969"/>
                <a:ext cx="2773519" cy="461665"/>
              </a:xfrm>
              <a:prstGeom prst="rect">
                <a:avLst/>
              </a:prstGeom>
              <a:blipFill>
                <a:blip r:embed="rId7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C2C6E50-F309-4ED0-A777-900B6CFCF0F7}"/>
                  </a:ext>
                </a:extLst>
              </p:cNvPr>
              <p:cNvSpPr txBox="1"/>
              <p:nvPr/>
            </p:nvSpPr>
            <p:spPr>
              <a:xfrm>
                <a:off x="3048681" y="4546495"/>
                <a:ext cx="23684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𝑎𝑏𝑥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C2C6E50-F309-4ED0-A777-900B6CFCF0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681" y="4546495"/>
                <a:ext cx="2368466" cy="461665"/>
              </a:xfrm>
              <a:prstGeom prst="rect">
                <a:avLst/>
              </a:prstGeom>
              <a:blipFill>
                <a:blip r:embed="rId8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6D591A51-358A-4ACE-8E19-3340191CE66C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</p:spTree>
    <p:extLst>
      <p:ext uri="{BB962C8B-B14F-4D97-AF65-F5344CB8AC3E}">
        <p14:creationId xmlns:p14="http://schemas.microsoft.com/office/powerpoint/2010/main" val="370078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1" y="54965"/>
            <a:ext cx="2180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BerwickMaths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02B615C-2AE0-4FE5-99E6-93E4B9EEF709}"/>
                  </a:ext>
                </a:extLst>
              </p:cNvPr>
              <p:cNvSpPr txBox="1"/>
              <p:nvPr/>
            </p:nvSpPr>
            <p:spPr>
              <a:xfrm>
                <a:off x="-127167" y="608523"/>
                <a:ext cx="439248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Make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subject of the following formula: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02B615C-2AE0-4FE5-99E6-93E4B9EEF7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7167" y="608523"/>
                <a:ext cx="4392488" cy="830997"/>
              </a:xfrm>
              <a:prstGeom prst="rect">
                <a:avLst/>
              </a:prstGeom>
              <a:blipFill>
                <a:blip r:embed="rId2"/>
                <a:stretch>
                  <a:fillRect t="-5882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3F86B06-9122-4CF7-9F1E-0E2C7159E3BD}"/>
                  </a:ext>
                </a:extLst>
              </p:cNvPr>
              <p:cNvSpPr txBox="1"/>
              <p:nvPr/>
            </p:nvSpPr>
            <p:spPr>
              <a:xfrm>
                <a:off x="742654" y="1574165"/>
                <a:ext cx="27735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𝑚𝑥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3F86B06-9122-4CF7-9F1E-0E2C7159E3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654" y="1574165"/>
                <a:ext cx="2773519" cy="461665"/>
              </a:xfrm>
              <a:prstGeom prst="rect">
                <a:avLst/>
              </a:prstGeom>
              <a:blipFill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DC6E68F-3DEF-4DFD-912D-8690174583DE}"/>
                  </a:ext>
                </a:extLst>
              </p:cNvPr>
              <p:cNvSpPr txBox="1"/>
              <p:nvPr/>
            </p:nvSpPr>
            <p:spPr>
              <a:xfrm>
                <a:off x="4566860" y="587076"/>
                <a:ext cx="439248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Make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subject of the following formula: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DC6E68F-3DEF-4DFD-912D-8690174583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860" y="587076"/>
                <a:ext cx="4392488" cy="830997"/>
              </a:xfrm>
              <a:prstGeom prst="rect">
                <a:avLst/>
              </a:prstGeom>
              <a:blipFill>
                <a:blip r:embed="rId4"/>
                <a:stretch>
                  <a:fillRect t="-5839" b="-15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0A642B0-1FCC-4223-AA6E-95E8C669D456}"/>
                  </a:ext>
                </a:extLst>
              </p:cNvPr>
              <p:cNvSpPr txBox="1"/>
              <p:nvPr/>
            </p:nvSpPr>
            <p:spPr>
              <a:xfrm>
                <a:off x="5466875" y="1510243"/>
                <a:ext cx="23684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𝑎𝑏𝑥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0A642B0-1FCC-4223-AA6E-95E8C669D4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6875" y="1510243"/>
                <a:ext cx="2368466" cy="461665"/>
              </a:xfrm>
              <a:prstGeom prst="rect">
                <a:avLst/>
              </a:prstGeom>
              <a:blipFill>
                <a:blip r:embed="rId5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051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339473" y="896753"/>
                <a:ext cx="2538619" cy="57765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𝑏𝑐𝑑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𝑑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𝑒𝑓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rad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𝑏𝑐𝑑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𝑏𝑐𝑑</m:t>
                          </m:r>
                        </m:e>
                      </m:rad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9473" y="896753"/>
                <a:ext cx="2538619" cy="57765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E109E45-3BEC-40AF-B287-5C8EEAB777FB}"/>
                  </a:ext>
                </a:extLst>
              </p:cNvPr>
              <p:cNvSpPr txBox="1"/>
              <p:nvPr/>
            </p:nvSpPr>
            <p:spPr>
              <a:xfrm>
                <a:off x="467544" y="476672"/>
                <a:ext cx="85324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Make </a:t>
                </a:r>
                <a14:m>
                  <m:oMath xmlns:m="http://schemas.openxmlformats.org/officeDocument/2006/math">
                    <m:r>
                      <a:rPr kumimoji="0" lang="en-GB" sz="2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</m:oMath>
                </a14:m>
                <a:r>
                  <a:rPr kumimoji="0" lang="en-GB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subject for each of the following formulae: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E109E45-3BEC-40AF-B287-5C8EEAB777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76672"/>
                <a:ext cx="8532440" cy="523220"/>
              </a:xfrm>
              <a:prstGeom prst="rect">
                <a:avLst/>
              </a:prstGeom>
              <a:blipFill>
                <a:blip r:embed="rId5"/>
                <a:stretch>
                  <a:fillRect l="-150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3E8E7A49-7EF8-401D-B2BB-52FFF73E3A3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BerwickMaths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4304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E109E45-3BEC-40AF-B287-5C8EEAB777FB}"/>
                  </a:ext>
                </a:extLst>
              </p:cNvPr>
              <p:cNvSpPr txBox="1"/>
              <p:nvPr/>
            </p:nvSpPr>
            <p:spPr>
              <a:xfrm>
                <a:off x="467544" y="476672"/>
                <a:ext cx="85324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Make </a:t>
                </a:r>
                <a14:m>
                  <m:oMath xmlns:m="http://schemas.openxmlformats.org/officeDocument/2006/math">
                    <m:r>
                      <a:rPr kumimoji="0" lang="en-GB" sz="2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</m:oMath>
                </a14:m>
                <a:r>
                  <a:rPr kumimoji="0" lang="en-GB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subject for each of the following formulae: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E109E45-3BEC-40AF-B287-5C8EEAB777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76672"/>
                <a:ext cx="8532440" cy="523220"/>
              </a:xfrm>
              <a:prstGeom prst="rect">
                <a:avLst/>
              </a:prstGeom>
              <a:blipFill>
                <a:blip r:embed="rId3"/>
                <a:stretch>
                  <a:fillRect l="-150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3A70293-AD89-4A7F-9103-683B0FCCE1B0}"/>
                  </a:ext>
                </a:extLst>
              </p:cNvPr>
              <p:cNvSpPr/>
              <p:nvPr/>
            </p:nvSpPr>
            <p:spPr>
              <a:xfrm>
                <a:off x="3981062" y="999892"/>
                <a:ext cx="2538619" cy="57765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)/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)/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𝑏𝑐𝑑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)/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𝑑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𝑒𝑓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)/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)/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rad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)/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𝑏𝑐𝑑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)/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𝑏𝑐𝑑</m:t>
                          </m:r>
                        </m:e>
                      </m:rad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)/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3A70293-AD89-4A7F-9103-683B0FCCE1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062" y="999892"/>
                <a:ext cx="2538619" cy="57765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BE094AB-ABB6-4B64-92CC-66837EEC6580}"/>
                  </a:ext>
                </a:extLst>
              </p:cNvPr>
              <p:cNvSpPr/>
              <p:nvPr/>
            </p:nvSpPr>
            <p:spPr>
              <a:xfrm>
                <a:off x="1796674" y="999892"/>
                <a:ext cx="2538619" cy="57765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𝑏𝑐𝑑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𝑑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𝑒𝑓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rad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𝑏𝑐𝑑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𝑏𝑐𝑑</m:t>
                          </m:r>
                        </m:e>
                      </m:rad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BE094AB-ABB6-4B64-92CC-66837EEC65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6674" y="999892"/>
                <a:ext cx="2538619" cy="57765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B1DBE69A-C073-4DD8-A9E8-23661496C1D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BerwickMaths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6167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689" y="229541"/>
            <a:ext cx="7360620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Changing the subject of a formula: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Two step division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1EAF924-D0C1-4A33-9FB1-D410FE9BE630}"/>
                  </a:ext>
                </a:extLst>
              </p:cNvPr>
              <p:cNvSpPr txBox="1"/>
              <p:nvPr/>
            </p:nvSpPr>
            <p:spPr>
              <a:xfrm>
                <a:off x="2675982" y="3696207"/>
                <a:ext cx="3367839" cy="7248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𝑚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1EAF924-D0C1-4A33-9FB1-D410FE9BE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5982" y="3696207"/>
                <a:ext cx="3367839" cy="7248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27F6F15-EF92-40A6-97DD-31F34BAB7847}"/>
                  </a:ext>
                </a:extLst>
              </p:cNvPr>
              <p:cNvSpPr txBox="1"/>
              <p:nvPr/>
            </p:nvSpPr>
            <p:spPr>
              <a:xfrm>
                <a:off x="2654031" y="5054725"/>
                <a:ext cx="3367839" cy="789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𝑒𝑓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𝑐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27F6F15-EF92-40A6-97DD-31F34BAB78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031" y="5054725"/>
                <a:ext cx="3367839" cy="7895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CE86E0D1-FA2A-4324-81DC-600DBB253B81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</p:spTree>
    <p:extLst>
      <p:ext uri="{BB962C8B-B14F-4D97-AF65-F5344CB8AC3E}">
        <p14:creationId xmlns:p14="http://schemas.microsoft.com/office/powerpoint/2010/main" val="108046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1" y="54965"/>
            <a:ext cx="2180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BerwickMaths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02B615C-2AE0-4FE5-99E6-93E4B9EEF709}"/>
                  </a:ext>
                </a:extLst>
              </p:cNvPr>
              <p:cNvSpPr txBox="1"/>
              <p:nvPr/>
            </p:nvSpPr>
            <p:spPr>
              <a:xfrm>
                <a:off x="-127167" y="608523"/>
                <a:ext cx="439248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Make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subject of the following formula: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02B615C-2AE0-4FE5-99E6-93E4B9EEF7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7167" y="608523"/>
                <a:ext cx="4392488" cy="830997"/>
              </a:xfrm>
              <a:prstGeom prst="rect">
                <a:avLst/>
              </a:prstGeom>
              <a:blipFill>
                <a:blip r:embed="rId2"/>
                <a:stretch>
                  <a:fillRect t="-5882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053D44E-6B4B-4C12-BA06-6277B9F418C8}"/>
                  </a:ext>
                </a:extLst>
              </p:cNvPr>
              <p:cNvSpPr txBox="1"/>
              <p:nvPr/>
            </p:nvSpPr>
            <p:spPr>
              <a:xfrm>
                <a:off x="860641" y="1863602"/>
                <a:ext cx="3367839" cy="584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a)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𝑚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𝑐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053D44E-6B4B-4C12-BA06-6277B9F418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641" y="1863602"/>
                <a:ext cx="3367839" cy="584584"/>
              </a:xfrm>
              <a:prstGeom prst="rect">
                <a:avLst/>
              </a:prstGeom>
              <a:blipFill>
                <a:blip r:embed="rId3"/>
                <a:stretch>
                  <a:fillRect l="-2712" b="-104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DC6E68F-3DEF-4DFD-912D-8690174583DE}"/>
                  </a:ext>
                </a:extLst>
              </p:cNvPr>
              <p:cNvSpPr txBox="1"/>
              <p:nvPr/>
            </p:nvSpPr>
            <p:spPr>
              <a:xfrm>
                <a:off x="4566860" y="587076"/>
                <a:ext cx="439248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Make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subject of the following formula: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DC6E68F-3DEF-4DFD-912D-8690174583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860" y="587076"/>
                <a:ext cx="4392488" cy="830997"/>
              </a:xfrm>
              <a:prstGeom prst="rect">
                <a:avLst/>
              </a:prstGeom>
              <a:blipFill>
                <a:blip r:embed="rId4"/>
                <a:stretch>
                  <a:fillRect t="-5839" b="-15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4247F22-95BD-4B89-8A9F-CBF77BB8BAE1}"/>
                  </a:ext>
                </a:extLst>
              </p:cNvPr>
              <p:cNvSpPr txBox="1"/>
              <p:nvPr/>
            </p:nvSpPr>
            <p:spPr>
              <a:xfrm>
                <a:off x="5584862" y="1799680"/>
                <a:ext cx="2875990" cy="584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a)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𝑎𝑏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𝑐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4247F22-95BD-4B89-8A9F-CBF77BB8BA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862" y="1799680"/>
                <a:ext cx="2875990" cy="584584"/>
              </a:xfrm>
              <a:prstGeom prst="rect">
                <a:avLst/>
              </a:prstGeom>
              <a:blipFill>
                <a:blip r:embed="rId5"/>
                <a:stretch>
                  <a:fillRect l="-3178" b="-104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1FF83AB-EBAE-4B9D-9585-9C8D99BAA9AF}"/>
                  </a:ext>
                </a:extLst>
              </p:cNvPr>
              <p:cNvSpPr txBox="1"/>
              <p:nvPr/>
            </p:nvSpPr>
            <p:spPr>
              <a:xfrm>
                <a:off x="838690" y="3222120"/>
                <a:ext cx="3367839" cy="628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b)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𝑒𝑓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𝑐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1FF83AB-EBAE-4B9D-9585-9C8D99BAA9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690" y="3222120"/>
                <a:ext cx="3367839" cy="628249"/>
              </a:xfrm>
              <a:prstGeom prst="rect">
                <a:avLst/>
              </a:prstGeom>
              <a:blipFill>
                <a:blip r:embed="rId6"/>
                <a:stretch>
                  <a:fillRect l="-2899" b="-2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A02894C-4F5C-475A-8C12-B041B81F981B}"/>
                  </a:ext>
                </a:extLst>
              </p:cNvPr>
              <p:cNvSpPr txBox="1"/>
              <p:nvPr/>
            </p:nvSpPr>
            <p:spPr>
              <a:xfrm>
                <a:off x="5506370" y="3135714"/>
                <a:ext cx="2875990" cy="586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b)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𝑐𝑑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𝑓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A02894C-4F5C-475A-8C12-B041B81F9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6370" y="3135714"/>
                <a:ext cx="2875990" cy="586571"/>
              </a:xfrm>
              <a:prstGeom prst="rect">
                <a:avLst/>
              </a:prstGeom>
              <a:blipFill>
                <a:blip r:embed="rId7"/>
                <a:stretch>
                  <a:fillRect l="-3178" b="-92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3" grpId="0"/>
      <p:bldP spid="34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211205" y="1042690"/>
                <a:ext cx="2424021" cy="54459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den>
                      </m:f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den>
                      </m:f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GB" sz="2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GB" sz="2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GB" sz="2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GB" sz="2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𝑏𝑐</m:t>
                          </m:r>
                        </m:den>
                      </m:f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𝑞𝑟𝑠</m:t>
                          </m:r>
                        </m:e>
                      </m:rad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𝑏𝑐</m:t>
                          </m:r>
                        </m:den>
                      </m:f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𝑞𝑟𝑠</m:t>
                          </m:r>
                        </m:e>
                      </m:rad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205" y="1042690"/>
                <a:ext cx="2424021" cy="5445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E109E45-3BEC-40AF-B287-5C8EEAB777FB}"/>
                  </a:ext>
                </a:extLst>
              </p:cNvPr>
              <p:cNvSpPr txBox="1"/>
              <p:nvPr/>
            </p:nvSpPr>
            <p:spPr>
              <a:xfrm>
                <a:off x="467544" y="476672"/>
                <a:ext cx="85324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Make </a:t>
                </a:r>
                <a14:m>
                  <m:oMath xmlns:m="http://schemas.openxmlformats.org/officeDocument/2006/math">
                    <m:r>
                      <a:rPr kumimoji="0" lang="en-GB" sz="2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</m:oMath>
                </a14:m>
                <a:r>
                  <a:rPr kumimoji="0" lang="en-GB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subject for each of the following formulae: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E109E45-3BEC-40AF-B287-5C8EEAB777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76672"/>
                <a:ext cx="8532440" cy="523220"/>
              </a:xfrm>
              <a:prstGeom prst="rect">
                <a:avLst/>
              </a:prstGeom>
              <a:blipFill>
                <a:blip r:embed="rId5"/>
                <a:stretch>
                  <a:fillRect l="-150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3E8E7A49-7EF8-401D-B2BB-52FFF73E3A3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BerwickMaths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18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E109E45-3BEC-40AF-B287-5C8EEAB777FB}"/>
                  </a:ext>
                </a:extLst>
              </p:cNvPr>
              <p:cNvSpPr txBox="1"/>
              <p:nvPr/>
            </p:nvSpPr>
            <p:spPr>
              <a:xfrm>
                <a:off x="467544" y="476672"/>
                <a:ext cx="85324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Make </a:t>
                </a:r>
                <a14:m>
                  <m:oMath xmlns:m="http://schemas.openxmlformats.org/officeDocument/2006/math">
                    <m:r>
                      <a:rPr kumimoji="0" lang="en-GB" sz="2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</m:oMath>
                </a14:m>
                <a:r>
                  <a:rPr kumimoji="0" lang="en-GB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subject for each of the following formulae: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E109E45-3BEC-40AF-B287-5C8EEAB777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76672"/>
                <a:ext cx="8532440" cy="523220"/>
              </a:xfrm>
              <a:prstGeom prst="rect">
                <a:avLst/>
              </a:prstGeom>
              <a:blipFill>
                <a:blip r:embed="rId3"/>
                <a:stretch>
                  <a:fillRect l="-150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9C49A68-7BD1-4080-8B4C-F2CD3D6DE558}"/>
                  </a:ext>
                </a:extLst>
              </p:cNvPr>
              <p:cNvSpPr/>
              <p:nvPr/>
            </p:nvSpPr>
            <p:spPr>
              <a:xfrm>
                <a:off x="4073536" y="1213121"/>
                <a:ext cx="2684693" cy="49729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18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)=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18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18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)=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18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18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)=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18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18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18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18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𝑏𝑐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𝑞𝑟𝑠</m:t>
                          </m:r>
                        </m:e>
                      </m:rad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18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18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𝑏𝑐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𝑞𝑟𝑠</m:t>
                          </m:r>
                        </m:e>
                      </m:rad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9C49A68-7BD1-4080-8B4C-F2CD3D6DE5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536" y="1213121"/>
                <a:ext cx="2684693" cy="4972900"/>
              </a:xfrm>
              <a:prstGeom prst="rect">
                <a:avLst/>
              </a:prstGeom>
              <a:blipFill>
                <a:blip r:embed="rId4"/>
                <a:stretch>
                  <a:fillRect b="-4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E223BBF-B609-441A-B185-F5EC5A466DDC}"/>
                  </a:ext>
                </a:extLst>
              </p:cNvPr>
              <p:cNvSpPr/>
              <p:nvPr/>
            </p:nvSpPr>
            <p:spPr>
              <a:xfrm>
                <a:off x="1933876" y="1042690"/>
                <a:ext cx="2424021" cy="54459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den>
                      </m:f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den>
                      </m:f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GB" sz="2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GB" sz="2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GB" sz="2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GB" sz="2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𝑏𝑐</m:t>
                          </m:r>
                        </m:den>
                      </m:f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𝑞𝑟𝑠</m:t>
                          </m:r>
                        </m:e>
                      </m:rad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𝑏𝑐</m:t>
                          </m:r>
                        </m:den>
                      </m:f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𝑞𝑟𝑠</m:t>
                          </m:r>
                        </m:e>
                      </m:rad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E223BBF-B609-441A-B185-F5EC5A466D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876" y="1042690"/>
                <a:ext cx="2424021" cy="54459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B1DBE69A-C073-4DD8-A9E8-23661496C1D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BerwickMaths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468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689" y="229541"/>
            <a:ext cx="7360620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Changing the subject of a formula: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Subject on both sides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B2312F9-E477-44AE-A6D3-E631461CA7DB}"/>
                  </a:ext>
                </a:extLst>
              </p:cNvPr>
              <p:cNvSpPr txBox="1"/>
              <p:nvPr/>
            </p:nvSpPr>
            <p:spPr>
              <a:xfrm>
                <a:off x="2802589" y="3959420"/>
                <a:ext cx="30615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B2312F9-E477-44AE-A6D3-E631461CA7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589" y="3959420"/>
                <a:ext cx="3061551" cy="461665"/>
              </a:xfrm>
              <a:prstGeom prst="rect">
                <a:avLst/>
              </a:prstGeom>
              <a:blipFill>
                <a:blip r:embed="rId7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E61A4EF8-EE8C-4D1F-A58E-0BED49D8095A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</p:spTree>
    <p:extLst>
      <p:ext uri="{BB962C8B-B14F-4D97-AF65-F5344CB8AC3E}">
        <p14:creationId xmlns:p14="http://schemas.microsoft.com/office/powerpoint/2010/main" val="79346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1" y="54965"/>
            <a:ext cx="2180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BerwickMaths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02B615C-2AE0-4FE5-99E6-93E4B9EEF709}"/>
                  </a:ext>
                </a:extLst>
              </p:cNvPr>
              <p:cNvSpPr txBox="1"/>
              <p:nvPr/>
            </p:nvSpPr>
            <p:spPr>
              <a:xfrm>
                <a:off x="-127167" y="608523"/>
                <a:ext cx="439248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Make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subject of the following formula: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02B615C-2AE0-4FE5-99E6-93E4B9EEF7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7167" y="608523"/>
                <a:ext cx="4392488" cy="830997"/>
              </a:xfrm>
              <a:prstGeom prst="rect">
                <a:avLst/>
              </a:prstGeom>
              <a:blipFill>
                <a:blip r:embed="rId2"/>
                <a:stretch>
                  <a:fillRect t="-5882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DC6E68F-3DEF-4DFD-912D-8690174583DE}"/>
                  </a:ext>
                </a:extLst>
              </p:cNvPr>
              <p:cNvSpPr txBox="1"/>
              <p:nvPr/>
            </p:nvSpPr>
            <p:spPr>
              <a:xfrm>
                <a:off x="4566860" y="587076"/>
                <a:ext cx="439248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Make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subject of the following formula: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DC6E68F-3DEF-4DFD-912D-8690174583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860" y="587076"/>
                <a:ext cx="4392488" cy="830997"/>
              </a:xfrm>
              <a:prstGeom prst="rect">
                <a:avLst/>
              </a:prstGeom>
              <a:blipFill>
                <a:blip r:embed="rId3"/>
                <a:stretch>
                  <a:fillRect t="-5839" b="-15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496724A-31AD-4182-86BE-75A7BCD0AE3A}"/>
                  </a:ext>
                </a:extLst>
              </p:cNvPr>
              <p:cNvSpPr txBox="1"/>
              <p:nvPr/>
            </p:nvSpPr>
            <p:spPr>
              <a:xfrm>
                <a:off x="535990" y="1821767"/>
                <a:ext cx="30615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496724A-31AD-4182-86BE-75A7BCD0AE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990" y="1821767"/>
                <a:ext cx="3061551" cy="461665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B06722E-3178-48C6-90A7-EB702E67F6D4}"/>
                  </a:ext>
                </a:extLst>
              </p:cNvPr>
              <p:cNvSpPr txBox="1"/>
              <p:nvPr/>
            </p:nvSpPr>
            <p:spPr>
              <a:xfrm>
                <a:off x="4945212" y="1821767"/>
                <a:ext cx="35448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𝑦𝑧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𝑥𝑧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𝑦𝑧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B06722E-3178-48C6-90A7-EB702E67F6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5212" y="1821767"/>
                <a:ext cx="3544804" cy="461665"/>
              </a:xfrm>
              <a:prstGeom prst="rect">
                <a:avLst/>
              </a:prstGeom>
              <a:blipFill>
                <a:blip r:embed="rId5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479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37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689" y="229541"/>
            <a:ext cx="7360620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Changing the subject of a formula: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Adding and subtracting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72681F6-A05D-4038-B276-8F41DB3AD56F}"/>
                  </a:ext>
                </a:extLst>
              </p:cNvPr>
              <p:cNvSpPr txBox="1"/>
              <p:nvPr/>
            </p:nvSpPr>
            <p:spPr>
              <a:xfrm>
                <a:off x="3410862" y="3910816"/>
                <a:ext cx="27735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 err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 dirty="0" err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72681F6-A05D-4038-B276-8F41DB3AD5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0862" y="3910816"/>
                <a:ext cx="2773519" cy="461665"/>
              </a:xfrm>
              <a:prstGeom prst="rect">
                <a:avLst/>
              </a:prstGeom>
              <a:blipFill>
                <a:blip r:embed="rId7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0BBCF6-08B8-44C5-A496-C24930B700DD}"/>
                  </a:ext>
                </a:extLst>
              </p:cNvPr>
              <p:cNvSpPr txBox="1"/>
              <p:nvPr/>
            </p:nvSpPr>
            <p:spPr>
              <a:xfrm>
                <a:off x="3096543" y="4700360"/>
                <a:ext cx="33678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0BBCF6-08B8-44C5-A496-C24930B700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543" y="4700360"/>
                <a:ext cx="3367839" cy="461665"/>
              </a:xfrm>
              <a:prstGeom prst="rect">
                <a:avLst/>
              </a:prstGeom>
              <a:blipFill>
                <a:blip r:embed="rId8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B3BE19-8739-4292-BA60-3DB785C57B6B}"/>
                  </a:ext>
                </a:extLst>
              </p:cNvPr>
              <p:cNvSpPr txBox="1"/>
              <p:nvPr/>
            </p:nvSpPr>
            <p:spPr>
              <a:xfrm>
                <a:off x="3096544" y="5455057"/>
                <a:ext cx="3367839" cy="466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𝑟𝑠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B3BE19-8739-4292-BA60-3DB785C57B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544" y="5455057"/>
                <a:ext cx="3367839" cy="466987"/>
              </a:xfrm>
              <a:prstGeom prst="rect">
                <a:avLst/>
              </a:prstGeom>
              <a:blipFill>
                <a:blip r:embed="rId9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880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31044" y="2362533"/>
                <a:ext cx="22391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44" y="2362533"/>
                <a:ext cx="2239139" cy="369332"/>
              </a:xfrm>
              <a:prstGeom prst="rect">
                <a:avLst/>
              </a:prstGeom>
              <a:blipFill>
                <a:blip r:embed="rId2"/>
                <a:stretch>
                  <a:fillRect l="-2997" r="-1362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2BD7A55-9820-481C-BFDC-5A083A2D1286}"/>
                  </a:ext>
                </a:extLst>
              </p:cNvPr>
              <p:cNvSpPr txBox="1"/>
              <p:nvPr/>
            </p:nvSpPr>
            <p:spPr>
              <a:xfrm>
                <a:off x="467544" y="476672"/>
                <a:ext cx="85324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Make </a:t>
                </a:r>
                <a14:m>
                  <m:oMath xmlns:m="http://schemas.openxmlformats.org/officeDocument/2006/math">
                    <m:r>
                      <a:rPr kumimoji="0" lang="en-GB" sz="2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</m:oMath>
                </a14:m>
                <a:r>
                  <a:rPr kumimoji="0" lang="en-GB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subject for each of the following formulae: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2BD7A55-9820-481C-BFDC-5A083A2D1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76672"/>
                <a:ext cx="8532440" cy="523220"/>
              </a:xfrm>
              <a:prstGeom prst="rect">
                <a:avLst/>
              </a:prstGeom>
              <a:blipFill>
                <a:blip r:embed="rId3"/>
                <a:stretch>
                  <a:fillRect l="-150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D30E6FD-DBC7-4AF1-BBC8-138EDA2CF9BC}"/>
                  </a:ext>
                </a:extLst>
              </p:cNvPr>
              <p:cNvSpPr txBox="1"/>
              <p:nvPr/>
            </p:nvSpPr>
            <p:spPr>
              <a:xfrm>
                <a:off x="531044" y="3244334"/>
                <a:ext cx="25633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𝑎𝑐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D30E6FD-DBC7-4AF1-BBC8-138EDA2CF9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44" y="3244334"/>
                <a:ext cx="2563394" cy="369332"/>
              </a:xfrm>
              <a:prstGeom prst="rect">
                <a:avLst/>
              </a:prstGeom>
              <a:blipFill>
                <a:blip r:embed="rId4"/>
                <a:stretch>
                  <a:fillRect l="-2375" r="-713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902CFF9-67C5-4B4C-BFDF-9E495E521FDB}"/>
                  </a:ext>
                </a:extLst>
              </p:cNvPr>
              <p:cNvSpPr txBox="1"/>
              <p:nvPr/>
            </p:nvSpPr>
            <p:spPr>
              <a:xfrm>
                <a:off x="556305" y="4126135"/>
                <a:ext cx="22249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902CFF9-67C5-4B4C-BFDF-9E495E521F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05" y="4126135"/>
                <a:ext cx="2224904" cy="369332"/>
              </a:xfrm>
              <a:prstGeom prst="rect">
                <a:avLst/>
              </a:prstGeom>
              <a:blipFill>
                <a:blip r:embed="rId5"/>
                <a:stretch>
                  <a:fillRect l="-3014" r="-3014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B73BFAE-8867-4F51-922D-FDDFA553A869}"/>
                  </a:ext>
                </a:extLst>
              </p:cNvPr>
              <p:cNvSpPr txBox="1"/>
              <p:nvPr/>
            </p:nvSpPr>
            <p:spPr>
              <a:xfrm>
                <a:off x="579599" y="5034471"/>
                <a:ext cx="25633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B73BFAE-8867-4F51-922D-FDDFA553A8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599" y="5034471"/>
                <a:ext cx="2563394" cy="369332"/>
              </a:xfrm>
              <a:prstGeom prst="rect">
                <a:avLst/>
              </a:prstGeom>
              <a:blipFill>
                <a:blip r:embed="rId6"/>
                <a:stretch>
                  <a:fillRect l="-2375" r="-2138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9BEAEB4-2CF8-4BB8-9FA4-33F8799F8BAC}"/>
                  </a:ext>
                </a:extLst>
              </p:cNvPr>
              <p:cNvSpPr txBox="1"/>
              <p:nvPr/>
            </p:nvSpPr>
            <p:spPr>
              <a:xfrm>
                <a:off x="4572000" y="2362533"/>
                <a:ext cx="27521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)=2(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9BEAEB4-2CF8-4BB8-9FA4-33F8799F8B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62533"/>
                <a:ext cx="2752100" cy="369332"/>
              </a:xfrm>
              <a:prstGeom prst="rect">
                <a:avLst/>
              </a:prstGeom>
              <a:blipFill>
                <a:blip r:embed="rId7"/>
                <a:stretch>
                  <a:fillRect l="-2217" r="-3548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289DD9B-3672-4C61-8296-B21927250520}"/>
                  </a:ext>
                </a:extLst>
              </p:cNvPr>
              <p:cNvSpPr txBox="1"/>
              <p:nvPr/>
            </p:nvSpPr>
            <p:spPr>
              <a:xfrm>
                <a:off x="4572000" y="3244334"/>
                <a:ext cx="30763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)=2(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𝑎𝑐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289DD9B-3672-4C61-8296-B219272505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244334"/>
                <a:ext cx="3076355" cy="369332"/>
              </a:xfrm>
              <a:prstGeom prst="rect">
                <a:avLst/>
              </a:prstGeom>
              <a:blipFill>
                <a:blip r:embed="rId8"/>
                <a:stretch>
                  <a:fillRect l="-1980" r="-2970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D1696BB-AF77-403A-99F2-B51BA879D430}"/>
                  </a:ext>
                </a:extLst>
              </p:cNvPr>
              <p:cNvSpPr txBox="1"/>
              <p:nvPr/>
            </p:nvSpPr>
            <p:spPr>
              <a:xfrm>
                <a:off x="4597261" y="4126135"/>
                <a:ext cx="27521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+5)=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D1696BB-AF77-403A-99F2-B51BA879D4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261" y="4126135"/>
                <a:ext cx="2752100" cy="369332"/>
              </a:xfrm>
              <a:prstGeom prst="rect">
                <a:avLst/>
              </a:prstGeom>
              <a:blipFill>
                <a:blip r:embed="rId9"/>
                <a:stretch>
                  <a:fillRect l="-2212" r="-3540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35D239E-240F-4BB5-B5B3-7AEDF8B7A363}"/>
                  </a:ext>
                </a:extLst>
              </p:cNvPr>
              <p:cNvSpPr txBox="1"/>
              <p:nvPr/>
            </p:nvSpPr>
            <p:spPr>
              <a:xfrm>
                <a:off x="4620555" y="5034471"/>
                <a:ext cx="30905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35D239E-240F-4BB5-B5B3-7AEDF8B7A3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555" y="5034471"/>
                <a:ext cx="3090590" cy="369332"/>
              </a:xfrm>
              <a:prstGeom prst="rect">
                <a:avLst/>
              </a:prstGeom>
              <a:blipFill>
                <a:blip r:embed="rId10"/>
                <a:stretch>
                  <a:fillRect l="-1972" r="-2959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9D4C1C39-6440-4A8F-BEEA-A956A1A37087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BerwickMaths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0253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31044" y="2362533"/>
                <a:ext cx="22391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44" y="2362533"/>
                <a:ext cx="2239139" cy="369332"/>
              </a:xfrm>
              <a:prstGeom prst="rect">
                <a:avLst/>
              </a:prstGeom>
              <a:blipFill>
                <a:blip r:embed="rId2"/>
                <a:stretch>
                  <a:fillRect l="-2997" r="-1362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2BD7A55-9820-481C-BFDC-5A083A2D1286}"/>
                  </a:ext>
                </a:extLst>
              </p:cNvPr>
              <p:cNvSpPr txBox="1"/>
              <p:nvPr/>
            </p:nvSpPr>
            <p:spPr>
              <a:xfrm>
                <a:off x="467544" y="476672"/>
                <a:ext cx="85324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Make </a:t>
                </a:r>
                <a14:m>
                  <m:oMath xmlns:m="http://schemas.openxmlformats.org/officeDocument/2006/math">
                    <m:r>
                      <a:rPr kumimoji="0" lang="en-GB" sz="2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</m:oMath>
                </a14:m>
                <a:r>
                  <a:rPr kumimoji="0" lang="en-GB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subject for each of the following formulae: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2BD7A55-9820-481C-BFDC-5A083A2D1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76672"/>
                <a:ext cx="8532440" cy="523220"/>
              </a:xfrm>
              <a:prstGeom prst="rect">
                <a:avLst/>
              </a:prstGeom>
              <a:blipFill>
                <a:blip r:embed="rId3"/>
                <a:stretch>
                  <a:fillRect l="-150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D30E6FD-DBC7-4AF1-BBC8-138EDA2CF9BC}"/>
                  </a:ext>
                </a:extLst>
              </p:cNvPr>
              <p:cNvSpPr txBox="1"/>
              <p:nvPr/>
            </p:nvSpPr>
            <p:spPr>
              <a:xfrm>
                <a:off x="531044" y="3244334"/>
                <a:ext cx="25633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𝑎𝑐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D30E6FD-DBC7-4AF1-BBC8-138EDA2CF9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44" y="3244334"/>
                <a:ext cx="2563394" cy="369332"/>
              </a:xfrm>
              <a:prstGeom prst="rect">
                <a:avLst/>
              </a:prstGeom>
              <a:blipFill>
                <a:blip r:embed="rId4"/>
                <a:stretch>
                  <a:fillRect l="-2375" r="-713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902CFF9-67C5-4B4C-BFDF-9E495E521FDB}"/>
                  </a:ext>
                </a:extLst>
              </p:cNvPr>
              <p:cNvSpPr txBox="1"/>
              <p:nvPr/>
            </p:nvSpPr>
            <p:spPr>
              <a:xfrm>
                <a:off x="556305" y="4126135"/>
                <a:ext cx="22249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902CFF9-67C5-4B4C-BFDF-9E495E521F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05" y="4126135"/>
                <a:ext cx="2224904" cy="369332"/>
              </a:xfrm>
              <a:prstGeom prst="rect">
                <a:avLst/>
              </a:prstGeom>
              <a:blipFill>
                <a:blip r:embed="rId5"/>
                <a:stretch>
                  <a:fillRect l="-3014" r="-3014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B73BFAE-8867-4F51-922D-FDDFA553A869}"/>
                  </a:ext>
                </a:extLst>
              </p:cNvPr>
              <p:cNvSpPr txBox="1"/>
              <p:nvPr/>
            </p:nvSpPr>
            <p:spPr>
              <a:xfrm>
                <a:off x="579599" y="5034471"/>
                <a:ext cx="25633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B73BFAE-8867-4F51-922D-FDDFA553A8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599" y="5034471"/>
                <a:ext cx="2563394" cy="369332"/>
              </a:xfrm>
              <a:prstGeom prst="rect">
                <a:avLst/>
              </a:prstGeom>
              <a:blipFill>
                <a:blip r:embed="rId6"/>
                <a:stretch>
                  <a:fillRect l="-2375" r="-2138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0A792D6-3FFE-4CCD-B5FF-DDC6430C4194}"/>
                  </a:ext>
                </a:extLst>
              </p:cNvPr>
              <p:cNvSpPr/>
              <p:nvPr/>
            </p:nvSpPr>
            <p:spPr>
              <a:xfrm>
                <a:off x="3275856" y="1916832"/>
                <a:ext cx="3650800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)/3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𝑎𝑐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)/3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−3/(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)/(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0A792D6-3FFE-4CCD-B5FF-DDC6430C41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1916832"/>
                <a:ext cx="3650800" cy="37856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BD7CF9D7-8235-4AA5-BC88-5C75DE04DF59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BerwickMaths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6330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2BD7A55-9820-481C-BFDC-5A083A2D1286}"/>
                  </a:ext>
                </a:extLst>
              </p:cNvPr>
              <p:cNvSpPr txBox="1"/>
              <p:nvPr/>
            </p:nvSpPr>
            <p:spPr>
              <a:xfrm>
                <a:off x="467544" y="476672"/>
                <a:ext cx="85324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Make </a:t>
                </a:r>
                <a14:m>
                  <m:oMath xmlns:m="http://schemas.openxmlformats.org/officeDocument/2006/math">
                    <m:r>
                      <a:rPr kumimoji="0" lang="en-GB" sz="2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</m:oMath>
                </a14:m>
                <a:r>
                  <a:rPr kumimoji="0" lang="en-GB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subject for each of the following formulae: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2BD7A55-9820-481C-BFDC-5A083A2D1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76672"/>
                <a:ext cx="8532440" cy="523220"/>
              </a:xfrm>
              <a:prstGeom prst="rect">
                <a:avLst/>
              </a:prstGeom>
              <a:blipFill>
                <a:blip r:embed="rId2"/>
                <a:stretch>
                  <a:fillRect l="-150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9BEAEB4-2CF8-4BB8-9FA4-33F8799F8BAC}"/>
                  </a:ext>
                </a:extLst>
              </p:cNvPr>
              <p:cNvSpPr txBox="1"/>
              <p:nvPr/>
            </p:nvSpPr>
            <p:spPr>
              <a:xfrm>
                <a:off x="899592" y="2348880"/>
                <a:ext cx="27521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)=2(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9BEAEB4-2CF8-4BB8-9FA4-33F8799F8B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348880"/>
                <a:ext cx="2752100" cy="369332"/>
              </a:xfrm>
              <a:prstGeom prst="rect">
                <a:avLst/>
              </a:prstGeom>
              <a:blipFill>
                <a:blip r:embed="rId3"/>
                <a:stretch>
                  <a:fillRect l="-2439" r="-3548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289DD9B-3672-4C61-8296-B21927250520}"/>
                  </a:ext>
                </a:extLst>
              </p:cNvPr>
              <p:cNvSpPr txBox="1"/>
              <p:nvPr/>
            </p:nvSpPr>
            <p:spPr>
              <a:xfrm>
                <a:off x="899592" y="3230681"/>
                <a:ext cx="30763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)=2(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𝑎𝑐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289DD9B-3672-4C61-8296-B219272505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230681"/>
                <a:ext cx="3076355" cy="369332"/>
              </a:xfrm>
              <a:prstGeom prst="rect">
                <a:avLst/>
              </a:prstGeom>
              <a:blipFill>
                <a:blip r:embed="rId4"/>
                <a:stretch>
                  <a:fillRect l="-2183" r="-3175" b="-32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D1696BB-AF77-403A-99F2-B51BA879D430}"/>
                  </a:ext>
                </a:extLst>
              </p:cNvPr>
              <p:cNvSpPr txBox="1"/>
              <p:nvPr/>
            </p:nvSpPr>
            <p:spPr>
              <a:xfrm>
                <a:off x="924853" y="4112482"/>
                <a:ext cx="27521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+5)=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D1696BB-AF77-403A-99F2-B51BA879D4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853" y="4112482"/>
                <a:ext cx="2752100" cy="369332"/>
              </a:xfrm>
              <a:prstGeom prst="rect">
                <a:avLst/>
              </a:prstGeom>
              <a:blipFill>
                <a:blip r:embed="rId5"/>
                <a:stretch>
                  <a:fillRect l="-2217" r="-3548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35D239E-240F-4BB5-B5B3-7AEDF8B7A363}"/>
                  </a:ext>
                </a:extLst>
              </p:cNvPr>
              <p:cNvSpPr txBox="1"/>
              <p:nvPr/>
            </p:nvSpPr>
            <p:spPr>
              <a:xfrm>
                <a:off x="948147" y="5020818"/>
                <a:ext cx="30905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35D239E-240F-4BB5-B5B3-7AEDF8B7A3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147" y="5020818"/>
                <a:ext cx="3090590" cy="369332"/>
              </a:xfrm>
              <a:prstGeom prst="rect">
                <a:avLst/>
              </a:prstGeom>
              <a:blipFill>
                <a:blip r:embed="rId6"/>
                <a:stretch>
                  <a:fillRect l="-1972" r="-2959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36B2BE5-3BC1-489B-BA43-C31A3E639D60}"/>
                  </a:ext>
                </a:extLst>
              </p:cNvPr>
              <p:cNvSpPr/>
              <p:nvPr/>
            </p:nvSpPr>
            <p:spPr>
              <a:xfrm>
                <a:off x="3993601" y="1859632"/>
                <a:ext cx="3650800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=(2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)/3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𝑎𝑐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)/3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)/(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𝑎𝑐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)/(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36B2BE5-3BC1-489B-BA43-C31A3E639D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601" y="1859632"/>
                <a:ext cx="3650800" cy="37856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6E768A9E-6183-4CF3-983B-EB03727138F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BerwickMaths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0663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689" y="229541"/>
            <a:ext cx="7360620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Changing the subject of a formula: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Fractions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04B7D7A-1ED5-4D63-9B89-0E286FF08C9C}"/>
                  </a:ext>
                </a:extLst>
              </p:cNvPr>
              <p:cNvSpPr txBox="1"/>
              <p:nvPr/>
            </p:nvSpPr>
            <p:spPr>
              <a:xfrm>
                <a:off x="2624186" y="3916735"/>
                <a:ext cx="3367839" cy="763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04B7D7A-1ED5-4D63-9B89-0E286FF08C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186" y="3916735"/>
                <a:ext cx="3367839" cy="7632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B5EB5288-D7DA-41EC-B873-541C7CF23765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</p:spTree>
    <p:extLst>
      <p:ext uri="{BB962C8B-B14F-4D97-AF65-F5344CB8AC3E}">
        <p14:creationId xmlns:p14="http://schemas.microsoft.com/office/powerpoint/2010/main" val="400782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1" y="54965"/>
            <a:ext cx="2180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BerwickMaths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02B615C-2AE0-4FE5-99E6-93E4B9EEF709}"/>
                  </a:ext>
                </a:extLst>
              </p:cNvPr>
              <p:cNvSpPr txBox="1"/>
              <p:nvPr/>
            </p:nvSpPr>
            <p:spPr>
              <a:xfrm>
                <a:off x="-127167" y="608523"/>
                <a:ext cx="439248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Make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subject of the following formula: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02B615C-2AE0-4FE5-99E6-93E4B9EEF7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7167" y="608523"/>
                <a:ext cx="4392488" cy="830997"/>
              </a:xfrm>
              <a:prstGeom prst="rect">
                <a:avLst/>
              </a:prstGeom>
              <a:blipFill>
                <a:blip r:embed="rId2"/>
                <a:stretch>
                  <a:fillRect t="-5882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DC6E68F-3DEF-4DFD-912D-8690174583DE}"/>
                  </a:ext>
                </a:extLst>
              </p:cNvPr>
              <p:cNvSpPr txBox="1"/>
              <p:nvPr/>
            </p:nvSpPr>
            <p:spPr>
              <a:xfrm>
                <a:off x="4566860" y="587076"/>
                <a:ext cx="439248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Make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subject of the following formula: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DC6E68F-3DEF-4DFD-912D-8690174583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860" y="587076"/>
                <a:ext cx="4392488" cy="830997"/>
              </a:xfrm>
              <a:prstGeom prst="rect">
                <a:avLst/>
              </a:prstGeom>
              <a:blipFill>
                <a:blip r:embed="rId3"/>
                <a:stretch>
                  <a:fillRect t="-5839" b="-15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41A4A87-324D-49C7-9076-28466333A901}"/>
                  </a:ext>
                </a:extLst>
              </p:cNvPr>
              <p:cNvSpPr txBox="1"/>
              <p:nvPr/>
            </p:nvSpPr>
            <p:spPr>
              <a:xfrm>
                <a:off x="415633" y="1860784"/>
                <a:ext cx="3367839" cy="763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41A4A87-324D-49C7-9076-28466333A9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33" y="1860784"/>
                <a:ext cx="3367839" cy="7632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D845EAE-2030-4440-AB7C-0BAE9085F04D}"/>
                  </a:ext>
                </a:extLst>
              </p:cNvPr>
              <p:cNvSpPr txBox="1"/>
              <p:nvPr/>
            </p:nvSpPr>
            <p:spPr>
              <a:xfrm>
                <a:off x="4869640" y="1833559"/>
                <a:ext cx="3367839" cy="786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𝑏𝑐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𝑏𝑐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D845EAE-2030-4440-AB7C-0BAE9085F0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640" y="1833559"/>
                <a:ext cx="3367839" cy="7862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638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40" grpId="0"/>
      <p:bldP spid="4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2BD7A55-9820-481C-BFDC-5A083A2D1286}"/>
                  </a:ext>
                </a:extLst>
              </p:cNvPr>
              <p:cNvSpPr txBox="1"/>
              <p:nvPr/>
            </p:nvSpPr>
            <p:spPr>
              <a:xfrm>
                <a:off x="467544" y="476672"/>
                <a:ext cx="85324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Make </a:t>
                </a:r>
                <a14:m>
                  <m:oMath xmlns:m="http://schemas.openxmlformats.org/officeDocument/2006/math">
                    <m:r>
                      <a:rPr kumimoji="0" lang="en-GB" sz="2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</m:oMath>
                </a14:m>
                <a:r>
                  <a:rPr kumimoji="0" lang="en-GB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subject for each of the following formulae: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2BD7A55-9820-481C-BFDC-5A083A2D1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76672"/>
                <a:ext cx="8532440" cy="523220"/>
              </a:xfrm>
              <a:prstGeom prst="rect">
                <a:avLst/>
              </a:prstGeom>
              <a:blipFill>
                <a:blip r:embed="rId2"/>
                <a:stretch>
                  <a:fillRect l="-150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9BEAEB4-2CF8-4BB8-9FA4-33F8799F8BAC}"/>
                  </a:ext>
                </a:extLst>
              </p:cNvPr>
              <p:cNvSpPr txBox="1"/>
              <p:nvPr/>
            </p:nvSpPr>
            <p:spPr>
              <a:xfrm>
                <a:off x="1356792" y="1640957"/>
                <a:ext cx="1698029" cy="7075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𝑏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9BEAEB4-2CF8-4BB8-9FA4-33F8799F8B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792" y="1640957"/>
                <a:ext cx="1698029" cy="7075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27398E6-9DD1-4527-A7A4-F72FD8FD8113}"/>
                  </a:ext>
                </a:extLst>
              </p:cNvPr>
              <p:cNvSpPr txBox="1"/>
              <p:nvPr/>
            </p:nvSpPr>
            <p:spPr>
              <a:xfrm>
                <a:off x="1356792" y="2865093"/>
                <a:ext cx="1698029" cy="7075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𝑏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+4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27398E6-9DD1-4527-A7A4-F72FD8FD81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792" y="2865093"/>
                <a:ext cx="1698029" cy="7075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3FA3909-03D1-47A1-8100-917FAAF06CCA}"/>
                  </a:ext>
                </a:extLst>
              </p:cNvPr>
              <p:cNvSpPr txBox="1"/>
              <p:nvPr/>
            </p:nvSpPr>
            <p:spPr>
              <a:xfrm>
                <a:off x="1356792" y="4229795"/>
                <a:ext cx="1698029" cy="7075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𝑏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3FA3909-03D1-47A1-8100-917FAAF06C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792" y="4229795"/>
                <a:ext cx="1698029" cy="7075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2D746C9E-D101-49CF-BF17-6B72A8ACE29C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BerwickMaths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67995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2BD7A55-9820-481C-BFDC-5A083A2D1286}"/>
                  </a:ext>
                </a:extLst>
              </p:cNvPr>
              <p:cNvSpPr txBox="1"/>
              <p:nvPr/>
            </p:nvSpPr>
            <p:spPr>
              <a:xfrm>
                <a:off x="467544" y="476672"/>
                <a:ext cx="85324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Make </a:t>
                </a:r>
                <a14:m>
                  <m:oMath xmlns:m="http://schemas.openxmlformats.org/officeDocument/2006/math">
                    <m:r>
                      <a:rPr kumimoji="0" lang="en-GB" sz="2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</m:oMath>
                </a14:m>
                <a:r>
                  <a:rPr kumimoji="0" lang="en-GB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subject for each of the following formulae: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2BD7A55-9820-481C-BFDC-5A083A2D1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76672"/>
                <a:ext cx="8532440" cy="523220"/>
              </a:xfrm>
              <a:prstGeom prst="rect">
                <a:avLst/>
              </a:prstGeom>
              <a:blipFill>
                <a:blip r:embed="rId2"/>
                <a:stretch>
                  <a:fillRect l="-150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9BEAEB4-2CF8-4BB8-9FA4-33F8799F8BAC}"/>
                  </a:ext>
                </a:extLst>
              </p:cNvPr>
              <p:cNvSpPr txBox="1"/>
              <p:nvPr/>
            </p:nvSpPr>
            <p:spPr>
              <a:xfrm>
                <a:off x="1002831" y="1876931"/>
                <a:ext cx="1698029" cy="7075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𝑏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9BEAEB4-2CF8-4BB8-9FA4-33F8799F8B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831" y="1876931"/>
                <a:ext cx="1698029" cy="7075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36B2BE5-3BC1-489B-BA43-C31A3E639D60}"/>
                  </a:ext>
                </a:extLst>
              </p:cNvPr>
              <p:cNvSpPr/>
              <p:nvPr/>
            </p:nvSpPr>
            <p:spPr>
              <a:xfrm>
                <a:off x="2849839" y="1588899"/>
                <a:ext cx="3650800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3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)/(5−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3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)/(5−4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3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)/(5−3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36B2BE5-3BC1-489B-BA43-C31A3E639D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9839" y="1588899"/>
                <a:ext cx="3650800" cy="34163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27398E6-9DD1-4527-A7A4-F72FD8FD8113}"/>
                  </a:ext>
                </a:extLst>
              </p:cNvPr>
              <p:cNvSpPr txBox="1"/>
              <p:nvPr/>
            </p:nvSpPr>
            <p:spPr>
              <a:xfrm>
                <a:off x="1002831" y="3101067"/>
                <a:ext cx="1698029" cy="7075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𝑏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+4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27398E6-9DD1-4527-A7A4-F72FD8FD81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831" y="3101067"/>
                <a:ext cx="1698029" cy="7075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3FA3909-03D1-47A1-8100-917FAAF06CCA}"/>
                  </a:ext>
                </a:extLst>
              </p:cNvPr>
              <p:cNvSpPr txBox="1"/>
              <p:nvPr/>
            </p:nvSpPr>
            <p:spPr>
              <a:xfrm>
                <a:off x="1002831" y="4465769"/>
                <a:ext cx="1698029" cy="7075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𝑏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3FA3909-03D1-47A1-8100-917FAAF06C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831" y="4465769"/>
                <a:ext cx="1698029" cy="7075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6ECBCF64-F9A6-4E0C-83D9-B3B5EF92A91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BerwickMaths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3855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1" y="54965"/>
            <a:ext cx="2180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BerwickMaths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0C992B5-2202-47A5-8275-955A991F04C9}"/>
                  </a:ext>
                </a:extLst>
              </p:cNvPr>
              <p:cNvSpPr txBox="1"/>
              <p:nvPr/>
            </p:nvSpPr>
            <p:spPr>
              <a:xfrm>
                <a:off x="-259903" y="609866"/>
                <a:ext cx="439248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Make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the subject of the following formula: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0C992B5-2202-47A5-8275-955A991F04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9903" y="609866"/>
                <a:ext cx="4392488" cy="830997"/>
              </a:xfrm>
              <a:prstGeom prst="rect">
                <a:avLst/>
              </a:prstGeom>
              <a:blipFill>
                <a:blip r:embed="rId2"/>
                <a:stretch>
                  <a:fillRect t="-5882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F7528AA-64FA-4ECF-BB70-D364916726C1}"/>
                  </a:ext>
                </a:extLst>
              </p:cNvPr>
              <p:cNvSpPr txBox="1"/>
              <p:nvPr/>
            </p:nvSpPr>
            <p:spPr>
              <a:xfrm>
                <a:off x="609918" y="1575508"/>
                <a:ext cx="27735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a)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 dirty="0" err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F7528AA-64FA-4ECF-BB70-D364916726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18" y="1575508"/>
                <a:ext cx="2773519" cy="461665"/>
              </a:xfrm>
              <a:prstGeom prst="rect">
                <a:avLst/>
              </a:prstGeom>
              <a:blipFill>
                <a:blip r:embed="rId3"/>
                <a:stretch>
                  <a:fillRect l="-3297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E56E70D-0D03-4C90-8255-BFE05636B425}"/>
                  </a:ext>
                </a:extLst>
              </p:cNvPr>
              <p:cNvSpPr txBox="1"/>
              <p:nvPr/>
            </p:nvSpPr>
            <p:spPr>
              <a:xfrm>
                <a:off x="606114" y="2970087"/>
                <a:ext cx="33678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b)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E56E70D-0D03-4C90-8255-BFE05636B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114" y="2970087"/>
                <a:ext cx="3367839" cy="461665"/>
              </a:xfrm>
              <a:prstGeom prst="rect">
                <a:avLst/>
              </a:prstGeom>
              <a:blipFill>
                <a:blip r:embed="rId4"/>
                <a:stretch>
                  <a:fillRect l="-2712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BB358F9-2B7C-47B9-B796-450D76A5403B}"/>
                  </a:ext>
                </a:extLst>
              </p:cNvPr>
              <p:cNvSpPr txBox="1"/>
              <p:nvPr/>
            </p:nvSpPr>
            <p:spPr>
              <a:xfrm>
                <a:off x="4434124" y="588419"/>
                <a:ext cx="439248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Make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the subject of the following formula: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BB358F9-2B7C-47B9-B796-450D76A540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124" y="588419"/>
                <a:ext cx="4392488" cy="830997"/>
              </a:xfrm>
              <a:prstGeom prst="rect">
                <a:avLst/>
              </a:prstGeom>
              <a:blipFill>
                <a:blip r:embed="rId5"/>
                <a:stretch>
                  <a:fillRect t="-5882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F25B47B-3F70-4BE0-AAA0-ED829804CE31}"/>
                  </a:ext>
                </a:extLst>
              </p:cNvPr>
              <p:cNvSpPr txBox="1"/>
              <p:nvPr/>
            </p:nvSpPr>
            <p:spPr>
              <a:xfrm>
                <a:off x="5334139" y="1511586"/>
                <a:ext cx="23684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a)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F25B47B-3F70-4BE0-AAA0-ED829804CE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139" y="1511586"/>
                <a:ext cx="2368466" cy="461665"/>
              </a:xfrm>
              <a:prstGeom prst="rect">
                <a:avLst/>
              </a:prstGeom>
              <a:blipFill>
                <a:blip r:embed="rId6"/>
                <a:stretch>
                  <a:fillRect l="-385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8D829DC-0C0A-49B7-98E2-148ED7F47F86}"/>
                  </a:ext>
                </a:extLst>
              </p:cNvPr>
              <p:cNvSpPr txBox="1"/>
              <p:nvPr/>
            </p:nvSpPr>
            <p:spPr>
              <a:xfrm>
                <a:off x="5330335" y="2906165"/>
                <a:ext cx="28759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b)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8D829DC-0C0A-49B7-98E2-148ED7F47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0335" y="2906165"/>
                <a:ext cx="2875990" cy="461665"/>
              </a:xfrm>
              <a:prstGeom prst="rect">
                <a:avLst/>
              </a:prstGeom>
              <a:blipFill>
                <a:blip r:embed="rId7"/>
                <a:stretch>
                  <a:fillRect l="-3178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B45691-B75C-4BF0-BBF1-60837B6F4C24}"/>
                  </a:ext>
                </a:extLst>
              </p:cNvPr>
              <p:cNvSpPr txBox="1"/>
              <p:nvPr/>
            </p:nvSpPr>
            <p:spPr>
              <a:xfrm>
                <a:off x="609918" y="4429218"/>
                <a:ext cx="3367839" cy="466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c)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GB" sz="2400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𝑟𝑠</m:t>
                        </m:r>
                      </m:e>
                    </m:ra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B45691-B75C-4BF0-BBF1-60837B6F4C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18" y="4429218"/>
                <a:ext cx="3367839" cy="466987"/>
              </a:xfrm>
              <a:prstGeom prst="rect">
                <a:avLst/>
              </a:prstGeom>
              <a:blipFill>
                <a:blip r:embed="rId8"/>
                <a:stretch>
                  <a:fillRect l="-2712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8C37C6E-1847-4C57-B482-2532B44E0EA8}"/>
                  </a:ext>
                </a:extLst>
              </p:cNvPr>
              <p:cNvSpPr txBox="1"/>
              <p:nvPr/>
            </p:nvSpPr>
            <p:spPr>
              <a:xfrm>
                <a:off x="5284494" y="4429217"/>
                <a:ext cx="3367839" cy="500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c)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GB" sz="2400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</m:ra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8C37C6E-1847-4C57-B482-2532B44E0E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494" y="4429217"/>
                <a:ext cx="3367839" cy="500137"/>
              </a:xfrm>
              <a:prstGeom prst="rect">
                <a:avLst/>
              </a:prstGeom>
              <a:blipFill>
                <a:blip r:embed="rId9"/>
                <a:stretch>
                  <a:fillRect l="-2899" t="-2439" b="-268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7544" y="999892"/>
                <a:ext cx="2538619" cy="5509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𝑎𝑏𝑐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𝑑𝑒𝑓</m:t>
                      </m:r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𝑎𝑏𝑐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𝑑𝑒𝑓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999892"/>
                <a:ext cx="2538619" cy="55092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E109E45-3BEC-40AF-B287-5C8EEAB777FB}"/>
                  </a:ext>
                </a:extLst>
              </p:cNvPr>
              <p:cNvSpPr txBox="1"/>
              <p:nvPr/>
            </p:nvSpPr>
            <p:spPr>
              <a:xfrm>
                <a:off x="467544" y="476672"/>
                <a:ext cx="85324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1" dirty="0"/>
                  <a:t>Make </a:t>
                </a:r>
                <a14:m>
                  <m:oMath xmlns:m="http://schemas.openxmlformats.org/officeDocument/2006/math">
                    <m:r>
                      <a:rPr lang="en-GB" sz="2800" b="1" i="1" dirty="0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2800" b="1" dirty="0"/>
                  <a:t> the subject for each of the following formulae: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E109E45-3BEC-40AF-B287-5C8EEAB777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76672"/>
                <a:ext cx="8532440" cy="523220"/>
              </a:xfrm>
              <a:prstGeom prst="rect">
                <a:avLst/>
              </a:prstGeom>
              <a:blipFill>
                <a:blip r:embed="rId5"/>
                <a:stretch>
                  <a:fillRect l="-150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C956778F-5DD3-4A4B-92EB-16B45E79907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BerwickMaths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658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7544" y="999892"/>
                <a:ext cx="2538619" cy="5509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𝑎𝑏𝑐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𝑑𝑒𝑓</m:t>
                      </m:r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𝑎𝑏𝑐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𝑑𝑒𝑓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999892"/>
                <a:ext cx="2538619" cy="55092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E109E45-3BEC-40AF-B287-5C8EEAB777FB}"/>
                  </a:ext>
                </a:extLst>
              </p:cNvPr>
              <p:cNvSpPr txBox="1"/>
              <p:nvPr/>
            </p:nvSpPr>
            <p:spPr>
              <a:xfrm>
                <a:off x="467544" y="476672"/>
                <a:ext cx="85324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1" dirty="0"/>
                  <a:t>Make </a:t>
                </a:r>
                <a14:m>
                  <m:oMath xmlns:m="http://schemas.openxmlformats.org/officeDocument/2006/math">
                    <m:r>
                      <a:rPr lang="en-GB" sz="2800" b="1" i="1" dirty="0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2800" b="1" dirty="0"/>
                  <a:t> the subject for each of the following formulae: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E109E45-3BEC-40AF-B287-5C8EEAB777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76672"/>
                <a:ext cx="8532440" cy="523220"/>
              </a:xfrm>
              <a:prstGeom prst="rect">
                <a:avLst/>
              </a:prstGeom>
              <a:blipFill>
                <a:blip r:embed="rId5"/>
                <a:stretch>
                  <a:fillRect l="-150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1A1AEFB-45D9-409B-A513-55DBE6D1A903}"/>
                  </a:ext>
                </a:extLst>
              </p:cNvPr>
              <p:cNvSpPr/>
              <p:nvPr/>
            </p:nvSpPr>
            <p:spPr>
              <a:xfrm>
                <a:off x="2498171" y="999892"/>
                <a:ext cx="2538619" cy="5509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𝑎𝑏𝑐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𝑑𝑒𝑓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𝑎𝑏𝑐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𝑑𝑒𝑓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1A1AEFB-45D9-409B-A513-55DBE6D1A9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171" y="999892"/>
                <a:ext cx="2538619" cy="55092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F1DF3A37-817D-4A80-9ECE-57B52E1522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BerwickMaths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434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689" y="229541"/>
            <a:ext cx="7360620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Changing the subject of a formula: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Multiplying and dividing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43F7DF-EC72-4940-8544-9FD73B6B857D}"/>
                  </a:ext>
                </a:extLst>
              </p:cNvPr>
              <p:cNvSpPr txBox="1"/>
              <p:nvPr/>
            </p:nvSpPr>
            <p:spPr>
              <a:xfrm>
                <a:off x="2964822" y="3705790"/>
                <a:ext cx="27735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𝑎𝑥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43F7DF-EC72-4940-8544-9FD73B6B8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4822" y="3705790"/>
                <a:ext cx="2773519" cy="461665"/>
              </a:xfrm>
              <a:prstGeom prst="rect">
                <a:avLst/>
              </a:prstGeom>
              <a:blipFill>
                <a:blip r:embed="rId7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EB6C175-0B7B-4E14-B252-4FD7A7457D6C}"/>
                  </a:ext>
                </a:extLst>
              </p:cNvPr>
              <p:cNvSpPr txBox="1"/>
              <p:nvPr/>
            </p:nvSpPr>
            <p:spPr>
              <a:xfrm>
                <a:off x="2667661" y="4314099"/>
                <a:ext cx="3367839" cy="7250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𝑎𝑏𝑐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EB6C175-0B7B-4E14-B252-4FD7A7457D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661" y="4314099"/>
                <a:ext cx="3367839" cy="7250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62A327D-01B5-4B9B-8416-778B5452FAD2}"/>
                  </a:ext>
                </a:extLst>
              </p:cNvPr>
              <p:cNvSpPr txBox="1"/>
              <p:nvPr/>
            </p:nvSpPr>
            <p:spPr>
              <a:xfrm>
                <a:off x="2654031" y="5263071"/>
                <a:ext cx="3367839" cy="793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𝑧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62A327D-01B5-4B9B-8416-778B5452F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031" y="5263071"/>
                <a:ext cx="3367839" cy="79393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B64D73F5-1F44-492D-982A-DE49C24C9B49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</p:spTree>
    <p:extLst>
      <p:ext uri="{BB962C8B-B14F-4D97-AF65-F5344CB8AC3E}">
        <p14:creationId xmlns:p14="http://schemas.microsoft.com/office/powerpoint/2010/main" val="226975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1" y="54965"/>
            <a:ext cx="2180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BerwickMaths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54C8490-E424-4142-9B48-CB847D6703A9}"/>
                  </a:ext>
                </a:extLst>
              </p:cNvPr>
              <p:cNvSpPr txBox="1"/>
              <p:nvPr/>
            </p:nvSpPr>
            <p:spPr>
              <a:xfrm>
                <a:off x="-174753" y="669486"/>
                <a:ext cx="439248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Make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subject of the following formula: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54C8490-E424-4142-9B48-CB847D6703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74753" y="669486"/>
                <a:ext cx="4392488" cy="830997"/>
              </a:xfrm>
              <a:prstGeom prst="rect">
                <a:avLst/>
              </a:prstGeom>
              <a:blipFill>
                <a:blip r:embed="rId2"/>
                <a:stretch>
                  <a:fillRect t="-5882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47C52E5-3D42-4CD9-AFBF-FC46F22B8451}"/>
                  </a:ext>
                </a:extLst>
              </p:cNvPr>
              <p:cNvSpPr txBox="1"/>
              <p:nvPr/>
            </p:nvSpPr>
            <p:spPr>
              <a:xfrm>
                <a:off x="919551" y="1862113"/>
                <a:ext cx="27735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a)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𝑎𝑥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47C52E5-3D42-4CD9-AFBF-FC46F22B84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551" y="1862113"/>
                <a:ext cx="2773519" cy="461665"/>
              </a:xfrm>
              <a:prstGeom prst="rect">
                <a:avLst/>
              </a:prstGeom>
              <a:blipFill>
                <a:blip r:embed="rId3"/>
                <a:stretch>
                  <a:fillRect l="-351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99EF36F-2142-4A4A-A169-50AD32989AD5}"/>
                  </a:ext>
                </a:extLst>
              </p:cNvPr>
              <p:cNvSpPr txBox="1"/>
              <p:nvPr/>
            </p:nvSpPr>
            <p:spPr>
              <a:xfrm>
                <a:off x="4403551" y="669486"/>
                <a:ext cx="439248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Make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subject of the following formula: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99EF36F-2142-4A4A-A169-50AD32989A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551" y="669486"/>
                <a:ext cx="4392488" cy="830997"/>
              </a:xfrm>
              <a:prstGeom prst="rect">
                <a:avLst/>
              </a:prstGeom>
              <a:blipFill>
                <a:blip r:embed="rId4"/>
                <a:stretch>
                  <a:fillRect t="-5882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F550D4B-9187-473B-B29A-1C3F6A2E64E7}"/>
                  </a:ext>
                </a:extLst>
              </p:cNvPr>
              <p:cNvSpPr txBox="1"/>
              <p:nvPr/>
            </p:nvSpPr>
            <p:spPr>
              <a:xfrm>
                <a:off x="5831896" y="1798191"/>
                <a:ext cx="23684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a)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𝑏𝑥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F550D4B-9187-473B-B29A-1C3F6A2E64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896" y="1798191"/>
                <a:ext cx="2368466" cy="461665"/>
              </a:xfrm>
              <a:prstGeom prst="rect">
                <a:avLst/>
              </a:prstGeom>
              <a:blipFill>
                <a:blip r:embed="rId5"/>
                <a:stretch>
                  <a:fillRect l="-4124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A225D1E-4D64-43DF-AA70-A68BFB640A03}"/>
                  </a:ext>
                </a:extLst>
              </p:cNvPr>
              <p:cNvSpPr txBox="1"/>
              <p:nvPr/>
            </p:nvSpPr>
            <p:spPr>
              <a:xfrm>
                <a:off x="919551" y="3131311"/>
                <a:ext cx="3367839" cy="584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b)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𝑎𝑏𝑐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A225D1E-4D64-43DF-AA70-A68BFB640A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551" y="3131311"/>
                <a:ext cx="3367839" cy="584584"/>
              </a:xfrm>
              <a:prstGeom prst="rect">
                <a:avLst/>
              </a:prstGeom>
              <a:blipFill>
                <a:blip r:embed="rId6"/>
                <a:stretch>
                  <a:fillRect l="-2899" b="-104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B6AB9F5-A6DE-4BD5-B9FE-0E6FC68C17E7}"/>
                  </a:ext>
                </a:extLst>
              </p:cNvPr>
              <p:cNvSpPr txBox="1"/>
              <p:nvPr/>
            </p:nvSpPr>
            <p:spPr>
              <a:xfrm>
                <a:off x="5753404" y="3217310"/>
                <a:ext cx="3367839" cy="627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b)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𝑝𝑞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B6AB9F5-A6DE-4BD5-B9FE-0E6FC68C17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404" y="3217310"/>
                <a:ext cx="3367839" cy="627159"/>
              </a:xfrm>
              <a:prstGeom prst="rect">
                <a:avLst/>
              </a:prstGeom>
              <a:blipFill>
                <a:blip r:embed="rId7"/>
                <a:stretch>
                  <a:fillRect l="-2899" b="-2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14E4F67-6C5A-49A7-B0A4-28A84046A85C}"/>
                  </a:ext>
                </a:extLst>
              </p:cNvPr>
              <p:cNvSpPr txBox="1"/>
              <p:nvPr/>
            </p:nvSpPr>
            <p:spPr>
              <a:xfrm>
                <a:off x="5776161" y="4732446"/>
                <a:ext cx="3367839" cy="623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c)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radPr>
                          <m:deg/>
                          <m:e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𝑤</m:t>
                            </m:r>
                          </m:e>
                        </m:rad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14E4F67-6C5A-49A7-B0A4-28A84046A8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6161" y="4732446"/>
                <a:ext cx="3367839" cy="623312"/>
              </a:xfrm>
              <a:prstGeom prst="rect">
                <a:avLst/>
              </a:prstGeom>
              <a:blipFill>
                <a:blip r:embed="rId8"/>
                <a:stretch>
                  <a:fillRect l="-2899" b="-2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F37C817-2EEA-49B1-90A0-83462748501A}"/>
                  </a:ext>
                </a:extLst>
              </p:cNvPr>
              <p:cNvSpPr txBox="1"/>
              <p:nvPr/>
            </p:nvSpPr>
            <p:spPr>
              <a:xfrm>
                <a:off x="919551" y="4732446"/>
                <a:ext cx="3367839" cy="623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c)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radPr>
                          <m:deg/>
                          <m:e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𝑧</m:t>
                            </m:r>
                          </m:e>
                        </m:rad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F37C817-2EEA-49B1-90A0-8346274850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551" y="4732446"/>
                <a:ext cx="3367839" cy="623312"/>
              </a:xfrm>
              <a:prstGeom prst="rect">
                <a:avLst/>
              </a:prstGeom>
              <a:blipFill>
                <a:blip r:embed="rId9"/>
                <a:stretch>
                  <a:fillRect l="-2899" b="-2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176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BerwickMaths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6D985FC-FA57-46EB-841D-C754044385DF}"/>
                  </a:ext>
                </a:extLst>
              </p:cNvPr>
              <p:cNvSpPr/>
              <p:nvPr/>
            </p:nvSpPr>
            <p:spPr>
              <a:xfrm>
                <a:off x="783399" y="907781"/>
                <a:ext cx="2424021" cy="57655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𝑏𝑐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𝑏𝑐𝑥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0" lang="en-GB" sz="2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GB" sz="2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𝑏𝑐</m:t>
                          </m:r>
                        </m:den>
                      </m:f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0" lang="en-GB" sz="2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GB" sz="2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𝑏𝑐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6D985FC-FA57-46EB-841D-C754044385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399" y="907781"/>
                <a:ext cx="2424021" cy="576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89BAAE4-D087-4225-B641-332E08FE77BE}"/>
                  </a:ext>
                </a:extLst>
              </p:cNvPr>
              <p:cNvSpPr txBox="1"/>
              <p:nvPr/>
            </p:nvSpPr>
            <p:spPr>
              <a:xfrm>
                <a:off x="467544" y="476672"/>
                <a:ext cx="85324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Make </a:t>
                </a:r>
                <a14:m>
                  <m:oMath xmlns:m="http://schemas.openxmlformats.org/officeDocument/2006/math">
                    <m:r>
                      <a:rPr kumimoji="0" lang="en-GB" sz="2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</m:oMath>
                </a14:m>
                <a:r>
                  <a:rPr kumimoji="0" lang="en-GB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subject for each of the following formulae: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89BAAE4-D087-4225-B641-332E08FE7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76672"/>
                <a:ext cx="8532440" cy="523220"/>
              </a:xfrm>
              <a:prstGeom prst="rect">
                <a:avLst/>
              </a:prstGeom>
              <a:blipFill>
                <a:blip r:embed="rId3"/>
                <a:stretch>
                  <a:fillRect l="-150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BerwickMaths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6D985FC-FA57-46EB-841D-C754044385DF}"/>
                  </a:ext>
                </a:extLst>
              </p:cNvPr>
              <p:cNvSpPr/>
              <p:nvPr/>
            </p:nvSpPr>
            <p:spPr>
              <a:xfrm>
                <a:off x="783399" y="907781"/>
                <a:ext cx="2424021" cy="57655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𝑏𝑐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𝑏𝑐𝑥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0" lang="en-GB" sz="2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GB" sz="2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𝑏𝑐</m:t>
                          </m:r>
                        </m:den>
                      </m:f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0" lang="en-GB" sz="2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GB" sz="2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𝑏𝑐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6D985FC-FA57-46EB-841D-C754044385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399" y="907781"/>
                <a:ext cx="2424021" cy="576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32E7CBB-AD94-4EE5-8DCA-6D755516C914}"/>
                  </a:ext>
                </a:extLst>
              </p:cNvPr>
              <p:cNvSpPr/>
              <p:nvPr/>
            </p:nvSpPr>
            <p:spPr>
              <a:xfrm>
                <a:off x="3207420" y="972158"/>
                <a:ext cx="2424021" cy="5701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𝑏𝑐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𝑏𝑐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𝑎𝑥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ra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𝑏𝑐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𝑏𝑐</m:t>
                          </m:r>
                        </m:e>
                      </m:ra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32E7CBB-AD94-4EE5-8DCA-6D755516C9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420" y="972158"/>
                <a:ext cx="2424021" cy="57011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77C80A9-8309-4DAF-B58B-C1FFB4F85478}"/>
                  </a:ext>
                </a:extLst>
              </p:cNvPr>
              <p:cNvSpPr txBox="1"/>
              <p:nvPr/>
            </p:nvSpPr>
            <p:spPr>
              <a:xfrm>
                <a:off x="467544" y="476672"/>
                <a:ext cx="85324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Make </a:t>
                </a:r>
                <a14:m>
                  <m:oMath xmlns:m="http://schemas.openxmlformats.org/officeDocument/2006/math">
                    <m:r>
                      <a:rPr kumimoji="0" lang="en-GB" sz="2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</m:oMath>
                </a14:m>
                <a:r>
                  <a:rPr kumimoji="0" lang="en-GB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subject for each of the following formulae: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77C80A9-8309-4DAF-B58B-C1FFB4F854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76672"/>
                <a:ext cx="8532440" cy="523220"/>
              </a:xfrm>
              <a:prstGeom prst="rect">
                <a:avLst/>
              </a:prstGeom>
              <a:blipFill>
                <a:blip r:embed="rId4"/>
                <a:stretch>
                  <a:fillRect l="-150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747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1602</TotalTime>
  <Words>1587</Words>
  <Application>Microsoft Office PowerPoint</Application>
  <PresentationFormat>On-screen Show (4:3)</PresentationFormat>
  <Paragraphs>311</Paragraphs>
  <Slides>26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Office Theme</vt:lpstr>
      <vt:lpstr>Changing the subject of a formula:  6 exericses</vt:lpstr>
      <vt:lpstr>Changing the subject of a formula:  Adding and subtracting</vt:lpstr>
      <vt:lpstr>PowerPoint Presentation</vt:lpstr>
      <vt:lpstr>PowerPoint Presentation</vt:lpstr>
      <vt:lpstr>PowerPoint Presentation</vt:lpstr>
      <vt:lpstr>Changing the subject of a formula:  Multiplying and dividing</vt:lpstr>
      <vt:lpstr>PowerPoint Presentation</vt:lpstr>
      <vt:lpstr>PowerPoint Presentation</vt:lpstr>
      <vt:lpstr>PowerPoint Presentation</vt:lpstr>
      <vt:lpstr>Changing the subject of a formula:  Two step multiplication</vt:lpstr>
      <vt:lpstr>PowerPoint Presentation</vt:lpstr>
      <vt:lpstr>PowerPoint Presentation</vt:lpstr>
      <vt:lpstr>PowerPoint Presentation</vt:lpstr>
      <vt:lpstr>Changing the subject of a formula:  Two step division</vt:lpstr>
      <vt:lpstr>PowerPoint Presentation</vt:lpstr>
      <vt:lpstr>PowerPoint Presentation</vt:lpstr>
      <vt:lpstr>PowerPoint Presentation</vt:lpstr>
      <vt:lpstr>Changing the subject of a formula:  Subject on both sides</vt:lpstr>
      <vt:lpstr>PowerPoint Presentation</vt:lpstr>
      <vt:lpstr>PowerPoint Presentation</vt:lpstr>
      <vt:lpstr>PowerPoint Presentation</vt:lpstr>
      <vt:lpstr>PowerPoint Presentation</vt:lpstr>
      <vt:lpstr>Changing the subject of a formula:  Fractions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82</cp:revision>
  <dcterms:created xsi:type="dcterms:W3CDTF">2018-01-26T08:52:52Z</dcterms:created>
  <dcterms:modified xsi:type="dcterms:W3CDTF">2019-01-15T09:21:25Z</dcterms:modified>
</cp:coreProperties>
</file>