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2" r:id="rId3"/>
    <p:sldId id="303" r:id="rId4"/>
    <p:sldId id="304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Introducing 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Forming expressions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5880" y="3855715"/>
            <a:ext cx="4012240" cy="2228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dirty="0">
                <a:solidFill>
                  <a:schemeClr val="bg1"/>
                </a:solidFill>
              </a:rPr>
              <a:t>𝑥 divided by 19</a:t>
            </a:r>
          </a:p>
          <a:p>
            <a:pPr algn="ctr">
              <a:lnSpc>
                <a:spcPct val="150000"/>
              </a:lnSpc>
            </a:pPr>
            <a:r>
              <a:rPr lang="en-GB" sz="3200" dirty="0">
                <a:solidFill>
                  <a:schemeClr val="bg1"/>
                </a:solidFill>
              </a:rPr>
              <a:t>𝑥 shared between 19</a:t>
            </a:r>
          </a:p>
          <a:p>
            <a:pPr algn="ctr">
              <a:lnSpc>
                <a:spcPct val="150000"/>
              </a:lnSpc>
            </a:pPr>
            <a:r>
              <a:rPr lang="en-GB" sz="3200" dirty="0">
                <a:solidFill>
                  <a:schemeClr val="bg1"/>
                </a:solidFill>
              </a:rPr>
              <a:t>𝑥 less than 19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22EADE0-B976-4679-89BA-A3160BF8391F}"/>
              </a:ext>
            </a:extLst>
          </p:cNvPr>
          <p:cNvSpPr txBox="1"/>
          <p:nvPr/>
        </p:nvSpPr>
        <p:spPr>
          <a:xfrm>
            <a:off x="252491" y="744455"/>
            <a:ext cx="372316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>
              <a:defRPr/>
            </a:pPr>
            <a:r>
              <a:rPr lang="en-GB" sz="2000" dirty="0">
                <a:latin typeface="Calibri" panose="020F0502020204030204" pitchFamily="34" charset="0"/>
              </a:rPr>
              <a:t>Write an algebraic expression for each of the following: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FC705B-4258-4A39-9A73-AB46FAED801F}"/>
              </a:ext>
            </a:extLst>
          </p:cNvPr>
          <p:cNvSpPr txBox="1"/>
          <p:nvPr/>
        </p:nvSpPr>
        <p:spPr>
          <a:xfrm>
            <a:off x="4842998" y="744454"/>
            <a:ext cx="372316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>
              <a:defRPr/>
            </a:pPr>
            <a:r>
              <a:rPr lang="en-GB" sz="2000" dirty="0">
                <a:latin typeface="Calibri" panose="020F0502020204030204" pitchFamily="34" charset="0"/>
              </a:rPr>
              <a:t>Write an algebraic expression for each of the following: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FB8830-C79B-4E5C-83D5-EE9A443C7401}"/>
                  </a:ext>
                </a:extLst>
              </p:cNvPr>
              <p:cNvSpPr txBox="1"/>
              <p:nvPr/>
            </p:nvSpPr>
            <p:spPr>
              <a:xfrm>
                <a:off x="252491" y="2056383"/>
                <a:ext cx="31642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1) 3 more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FB8830-C79B-4E5C-83D5-EE9A443C7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91" y="2056383"/>
                <a:ext cx="3164298" cy="461665"/>
              </a:xfrm>
              <a:prstGeom prst="rect">
                <a:avLst/>
              </a:prstGeom>
              <a:blipFill>
                <a:blip r:embed="rId2"/>
                <a:stretch>
                  <a:fillRect l="-289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3AD5DD-DE70-4473-B42F-F3DE1117DFFF}"/>
                  </a:ext>
                </a:extLst>
              </p:cNvPr>
              <p:cNvSpPr txBox="1"/>
              <p:nvPr/>
            </p:nvSpPr>
            <p:spPr>
              <a:xfrm>
                <a:off x="252491" y="3379797"/>
                <a:ext cx="29177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2) 5 lots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3AD5DD-DE70-4473-B42F-F3DE1117D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91" y="3379797"/>
                <a:ext cx="2917799" cy="461665"/>
              </a:xfrm>
              <a:prstGeom prst="rect">
                <a:avLst/>
              </a:prstGeom>
              <a:blipFill>
                <a:blip r:embed="rId3"/>
                <a:stretch>
                  <a:fillRect l="-313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3755E8-ED02-4140-BEDD-A042782E9DBD}"/>
                  </a:ext>
                </a:extLst>
              </p:cNvPr>
              <p:cNvSpPr txBox="1"/>
              <p:nvPr/>
            </p:nvSpPr>
            <p:spPr>
              <a:xfrm>
                <a:off x="252491" y="4602461"/>
                <a:ext cx="3538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multiplied by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3755E8-ED02-4140-BEDD-A042782E9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91" y="4602461"/>
                <a:ext cx="3538371" cy="461665"/>
              </a:xfrm>
              <a:prstGeom prst="rect">
                <a:avLst/>
              </a:prstGeom>
              <a:blipFill>
                <a:blip r:embed="rId4"/>
                <a:stretch>
                  <a:fillRect l="-2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98FBFE4-3C84-4427-8BB5-626489658C07}"/>
                  </a:ext>
                </a:extLst>
              </p:cNvPr>
              <p:cNvSpPr txBox="1"/>
              <p:nvPr/>
            </p:nvSpPr>
            <p:spPr>
              <a:xfrm>
                <a:off x="4842999" y="2056034"/>
                <a:ext cx="29177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1) 3 less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98FBFE4-3C84-4427-8BB5-626489658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99" y="2056034"/>
                <a:ext cx="2917799" cy="461665"/>
              </a:xfrm>
              <a:prstGeom prst="rect">
                <a:avLst/>
              </a:prstGeom>
              <a:blipFill>
                <a:blip r:embed="rId5"/>
                <a:stretch>
                  <a:fillRect l="-313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88DBACD-8127-43E2-8885-A16E8111DAAE}"/>
                  </a:ext>
                </a:extLst>
              </p:cNvPr>
              <p:cNvSpPr txBox="1"/>
              <p:nvPr/>
            </p:nvSpPr>
            <p:spPr>
              <a:xfrm>
                <a:off x="4842998" y="3379796"/>
                <a:ext cx="29177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divided by 5.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88DBACD-8127-43E2-8885-A16E8111D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98" y="3379796"/>
                <a:ext cx="2917799" cy="461665"/>
              </a:xfrm>
              <a:prstGeom prst="rect">
                <a:avLst/>
              </a:prstGeom>
              <a:blipFill>
                <a:blip r:embed="rId6"/>
                <a:stretch>
                  <a:fillRect l="-313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C187E43-27D7-4B58-9BEE-9656B24B60AB}"/>
                  </a:ext>
                </a:extLst>
              </p:cNvPr>
              <p:cNvSpPr txBox="1"/>
              <p:nvPr/>
            </p:nvSpPr>
            <p:spPr>
              <a:xfrm>
                <a:off x="4890271" y="4602461"/>
                <a:ext cx="3538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less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C187E43-27D7-4B58-9BEE-9656B24B6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271" y="4602461"/>
                <a:ext cx="3538371" cy="461665"/>
              </a:xfrm>
              <a:prstGeom prst="rect">
                <a:avLst/>
              </a:prstGeom>
              <a:blipFill>
                <a:blip r:embed="rId7"/>
                <a:stretch>
                  <a:fillRect l="-2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D92D80C-4349-4C46-9DB5-9FF0A06F4966}"/>
                  </a:ext>
                </a:extLst>
              </p:cNvPr>
              <p:cNvSpPr txBox="1"/>
              <p:nvPr/>
            </p:nvSpPr>
            <p:spPr>
              <a:xfrm>
                <a:off x="407956" y="235038"/>
                <a:ext cx="4094470" cy="5574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400" dirty="0"/>
                  <a:t> more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400" dirty="0"/>
                  <a:t> less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2400" dirty="0"/>
                  <a:t> less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2400" dirty="0"/>
                  <a:t> lots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19</m:t>
                    </m:r>
                  </m:oMath>
                </a14:m>
                <a:r>
                  <a:rPr lang="en-GB" sz="2400" dirty="0"/>
                  <a:t> lots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19</m:t>
                    </m:r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shared between 19</a:t>
                </a:r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less than 19</a:t>
                </a:r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less than 3</a:t>
                </a:r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less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D92D80C-4349-4C46-9DB5-9FF0A06F4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56" y="235038"/>
                <a:ext cx="4094470" cy="5574090"/>
              </a:xfrm>
              <a:prstGeom prst="rect">
                <a:avLst/>
              </a:prstGeom>
              <a:blipFill>
                <a:blip r:embed="rId2"/>
                <a:stretch>
                  <a:fillRect l="-2381" b="-16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D828D91-68A6-4C00-97A3-420FB57BFB2C}"/>
                  </a:ext>
                </a:extLst>
              </p:cNvPr>
              <p:cNvSpPr txBox="1"/>
              <p:nvPr/>
            </p:nvSpPr>
            <p:spPr>
              <a:xfrm>
                <a:off x="4056522" y="235038"/>
                <a:ext cx="5860472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more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multiplied by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3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3 and then add 2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3 and then subtract 2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lots of 3 and then subtract 2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lots of 3 and then squared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lots of 3 squared 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squared and then multiply by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D828D91-68A6-4C00-97A3-420FB57BF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22" y="235038"/>
                <a:ext cx="5860472" cy="5632311"/>
              </a:xfrm>
              <a:prstGeom prst="rect">
                <a:avLst/>
              </a:prstGeom>
              <a:blipFill>
                <a:blip r:embed="rId3"/>
                <a:stretch>
                  <a:fillRect l="-1663" b="-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4B80E6-D6D9-45C4-A779-3EFC28BFF9AE}"/>
                  </a:ext>
                </a:extLst>
              </p:cNvPr>
              <p:cNvSpPr txBox="1"/>
              <p:nvPr/>
            </p:nvSpPr>
            <p:spPr>
              <a:xfrm>
                <a:off x="696191" y="151179"/>
                <a:ext cx="525780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800" dirty="0"/>
                  <a:t> more than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800" dirty="0"/>
                  <a:t> less than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2800" dirty="0"/>
                  <a:t> less than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2800" dirty="0"/>
                  <a:t> lots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19</m:t>
                    </m:r>
                  </m:oMath>
                </a14:m>
                <a:r>
                  <a:rPr lang="en-GB" sz="2800" dirty="0"/>
                  <a:t> lots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divided by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19</m:t>
                    </m:r>
                  </m:oMath>
                </a14:m>
                <a:endParaRPr lang="en-GB" sz="2800" dirty="0"/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shared between 19</a:t>
                </a:r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less than 19</a:t>
                </a:r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less than 3</a:t>
                </a:r>
              </a:p>
              <a:p>
                <a:pPr marL="514350" indent="-514350">
                  <a:lnSpc>
                    <a:spcPct val="150000"/>
                  </a:lnSpc>
                  <a:buClr>
                    <a:srgbClr val="007FFF"/>
                  </a:buClr>
                  <a:buFontTx/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less than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4B80E6-D6D9-45C4-A779-3EFC28BFF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91" y="151179"/>
                <a:ext cx="5257800" cy="6555641"/>
              </a:xfrm>
              <a:prstGeom prst="rect">
                <a:avLst/>
              </a:prstGeom>
              <a:blipFill>
                <a:blip r:embed="rId2"/>
                <a:stretch>
                  <a:fillRect l="-2433" b="-7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904BA9-8228-4AB2-A9C0-FF73DCD211C2}"/>
                  </a:ext>
                </a:extLst>
              </p:cNvPr>
              <p:cNvSpPr txBox="1"/>
              <p:nvPr/>
            </p:nvSpPr>
            <p:spPr>
              <a:xfrm>
                <a:off x="4073236" y="348607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904BA9-8228-4AB2-A9C0-FF73DCD21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36" y="348607"/>
                <a:ext cx="158980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87CA0D-18AA-4BE5-AF1B-74FAE4D68F34}"/>
                  </a:ext>
                </a:extLst>
              </p:cNvPr>
              <p:cNvSpPr txBox="1"/>
              <p:nvPr/>
            </p:nvSpPr>
            <p:spPr>
              <a:xfrm>
                <a:off x="4073236" y="999771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87CA0D-18AA-4BE5-AF1B-74FAE4D68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36" y="999771"/>
                <a:ext cx="158980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D12490-8D01-46CF-8361-5F5ED9F52CFA}"/>
                  </a:ext>
                </a:extLst>
              </p:cNvPr>
              <p:cNvSpPr txBox="1"/>
              <p:nvPr/>
            </p:nvSpPr>
            <p:spPr>
              <a:xfrm>
                <a:off x="4073235" y="1650935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D12490-8D01-46CF-8361-5F5ED9F52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35" y="1650935"/>
                <a:ext cx="158980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ED66E1-4425-47B5-A45E-1A20BB4D7EA8}"/>
                  </a:ext>
                </a:extLst>
              </p:cNvPr>
              <p:cNvSpPr txBox="1"/>
              <p:nvPr/>
            </p:nvSpPr>
            <p:spPr>
              <a:xfrm>
                <a:off x="4073235" y="2289539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ED66E1-4425-47B5-A45E-1A20BB4D7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35" y="2289539"/>
                <a:ext cx="1589809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1873571-ECF3-47E0-907F-62033AB35467}"/>
                  </a:ext>
                </a:extLst>
              </p:cNvPr>
              <p:cNvSpPr txBox="1"/>
              <p:nvPr/>
            </p:nvSpPr>
            <p:spPr>
              <a:xfrm>
                <a:off x="4073235" y="2853857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1873571-ECF3-47E0-907F-62033AB35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35" y="2853857"/>
                <a:ext cx="158980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6A7566-4A86-49BD-8DA9-500E7AB39AA5}"/>
                  </a:ext>
                </a:extLst>
              </p:cNvPr>
              <p:cNvSpPr txBox="1"/>
              <p:nvPr/>
            </p:nvSpPr>
            <p:spPr>
              <a:xfrm>
                <a:off x="4173680" y="3542407"/>
                <a:ext cx="1589809" cy="619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6A7566-4A86-49BD-8DA9-500E7AB39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680" y="3542407"/>
                <a:ext cx="1589809" cy="6194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4FF3724-725D-4541-ADA8-7CACF3E2E21F}"/>
                  </a:ext>
                </a:extLst>
              </p:cNvPr>
              <p:cNvSpPr txBox="1"/>
              <p:nvPr/>
            </p:nvSpPr>
            <p:spPr>
              <a:xfrm>
                <a:off x="4585853" y="4071333"/>
                <a:ext cx="1589809" cy="619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4FF3724-725D-4541-ADA8-7CACF3E2E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853" y="4071333"/>
                <a:ext cx="1589809" cy="6194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057C2B-7102-4A69-A5F8-C5FDDF20CBB9}"/>
                  </a:ext>
                </a:extLst>
              </p:cNvPr>
              <p:cNvSpPr txBox="1"/>
              <p:nvPr/>
            </p:nvSpPr>
            <p:spPr>
              <a:xfrm>
                <a:off x="4364182" y="4849816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057C2B-7102-4A69-A5F8-C5FDDF20C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182" y="4849816"/>
                <a:ext cx="1589809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80A9EC-7803-4453-AD7D-756C131C1916}"/>
                  </a:ext>
                </a:extLst>
              </p:cNvPr>
              <p:cNvSpPr txBox="1"/>
              <p:nvPr/>
            </p:nvSpPr>
            <p:spPr>
              <a:xfrm>
                <a:off x="4287982" y="5428967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80A9EC-7803-4453-AD7D-756C131C1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982" y="5428967"/>
                <a:ext cx="158980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669C1-FA5D-4A67-A6AC-8C43DED36347}"/>
                  </a:ext>
                </a:extLst>
              </p:cNvPr>
              <p:cNvSpPr txBox="1"/>
              <p:nvPr/>
            </p:nvSpPr>
            <p:spPr>
              <a:xfrm>
                <a:off x="4287981" y="6032884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669C1-FA5D-4A67-A6AC-8C43DED36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981" y="6032884"/>
                <a:ext cx="1589809" cy="400110"/>
              </a:xfrm>
              <a:prstGeom prst="rect">
                <a:avLst/>
              </a:prstGeom>
              <a:blipFill>
                <a:blip r:embed="rId1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8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3FA278-D626-4165-A1C2-32FF9359FFC4}"/>
                  </a:ext>
                </a:extLst>
              </p:cNvPr>
              <p:cNvSpPr txBox="1"/>
              <p:nvPr/>
            </p:nvSpPr>
            <p:spPr>
              <a:xfrm>
                <a:off x="995270" y="314551"/>
                <a:ext cx="5860472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more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multiplied by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3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3 and then add 2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divided by 3 and then subtract 2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lots of 3 and then subtract 2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lots of 3 and then squared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lots of 3 squared </a:t>
                </a:r>
              </a:p>
              <a:p>
                <a:pPr marL="457200" indent="-457200">
                  <a:lnSpc>
                    <a:spcPct val="150000"/>
                  </a:lnSpc>
                  <a:buClr>
                    <a:srgbClr val="007FFF"/>
                  </a:buClr>
                  <a:buFont typeface="+mj-lt"/>
                  <a:buAutoNum type="arabicParenR" startAt="11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squared and then multiply by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3FA278-D626-4165-A1C2-32FF9359F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270" y="314551"/>
                <a:ext cx="5860472" cy="5632311"/>
              </a:xfrm>
              <a:prstGeom prst="rect">
                <a:avLst/>
              </a:prstGeom>
              <a:blipFill>
                <a:blip r:embed="rId2"/>
                <a:stretch>
                  <a:fillRect l="-1663" b="-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756C4A1-82D6-4A5E-8D1D-B4D2C5B24130}"/>
                  </a:ext>
                </a:extLst>
              </p:cNvPr>
              <p:cNvSpPr txBox="1"/>
              <p:nvPr/>
            </p:nvSpPr>
            <p:spPr>
              <a:xfrm>
                <a:off x="3925506" y="454187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756C4A1-82D6-4A5E-8D1D-B4D2C5B24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506" y="454187"/>
                <a:ext cx="1589809" cy="400110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4D1CB0-D1E5-4073-9317-E839F9259D90}"/>
                  </a:ext>
                </a:extLst>
              </p:cNvPr>
              <p:cNvSpPr txBox="1"/>
              <p:nvPr/>
            </p:nvSpPr>
            <p:spPr>
              <a:xfrm>
                <a:off x="4060586" y="1004396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4D1CB0-D1E5-4073-9317-E839F9259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586" y="1004396"/>
                <a:ext cx="1589809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4A4B80F-AB0E-4408-B93A-AD704AF6BB40}"/>
                  </a:ext>
                </a:extLst>
              </p:cNvPr>
              <p:cNvSpPr txBox="1"/>
              <p:nvPr/>
            </p:nvSpPr>
            <p:spPr>
              <a:xfrm>
                <a:off x="4060586" y="1520161"/>
                <a:ext cx="1589809" cy="672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4A4B80F-AB0E-4408-B93A-AD704AF6B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586" y="1520161"/>
                <a:ext cx="1589809" cy="6720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B170863-143D-4210-A702-16443469519C}"/>
                  </a:ext>
                </a:extLst>
              </p:cNvPr>
              <p:cNvSpPr txBox="1"/>
              <p:nvPr/>
            </p:nvSpPr>
            <p:spPr>
              <a:xfrm>
                <a:off x="4451977" y="1944253"/>
                <a:ext cx="1589809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B170863-143D-4210-A702-164434695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977" y="1944253"/>
                <a:ext cx="1589809" cy="6174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455833-AD8B-4345-A429-7386D82978AA}"/>
                  </a:ext>
                </a:extLst>
              </p:cNvPr>
              <p:cNvSpPr txBox="1"/>
              <p:nvPr/>
            </p:nvSpPr>
            <p:spPr>
              <a:xfrm>
                <a:off x="5600173" y="2541037"/>
                <a:ext cx="1589809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455833-AD8B-4345-A429-7386D8297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173" y="2541037"/>
                <a:ext cx="1589809" cy="6174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9C7FB31-3B03-49E6-BE8B-35CBFA71B916}"/>
                  </a:ext>
                </a:extLst>
              </p:cNvPr>
              <p:cNvSpPr txBox="1"/>
              <p:nvPr/>
            </p:nvSpPr>
            <p:spPr>
              <a:xfrm>
                <a:off x="5684167" y="3158450"/>
                <a:ext cx="1589809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9C7FB31-3B03-49E6-BE8B-35CBFA71B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167" y="3158450"/>
                <a:ext cx="1589809" cy="6174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05751A-5749-404C-AD2E-44364A4F7853}"/>
                  </a:ext>
                </a:extLst>
              </p:cNvPr>
              <p:cNvSpPr txBox="1"/>
              <p:nvPr/>
            </p:nvSpPr>
            <p:spPr>
              <a:xfrm>
                <a:off x="5515315" y="3782311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05751A-5749-404C-AD2E-44364A4F7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315" y="3782311"/>
                <a:ext cx="158980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F8BBD9-4054-491E-914E-ACB6658F3EAF}"/>
                  </a:ext>
                </a:extLst>
              </p:cNvPr>
              <p:cNvSpPr txBox="1"/>
              <p:nvPr/>
            </p:nvSpPr>
            <p:spPr>
              <a:xfrm>
                <a:off x="5475050" y="4313014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F8BBD9-4054-491E-914E-ACB6658F3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050" y="4313014"/>
                <a:ext cx="1589809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B46CF9-DAA7-4899-A81F-14996023EFAB}"/>
                  </a:ext>
                </a:extLst>
              </p:cNvPr>
              <p:cNvSpPr txBox="1"/>
              <p:nvPr/>
            </p:nvSpPr>
            <p:spPr>
              <a:xfrm>
                <a:off x="4565414" y="4854383"/>
                <a:ext cx="158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B46CF9-DAA7-4899-A81F-14996023E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414" y="4854383"/>
                <a:ext cx="158980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9BF6E5-314B-40B9-82F9-83972508EF3B}"/>
                  </a:ext>
                </a:extLst>
              </p:cNvPr>
              <p:cNvSpPr txBox="1"/>
              <p:nvPr/>
            </p:nvSpPr>
            <p:spPr>
              <a:xfrm>
                <a:off x="5463360" y="5400305"/>
                <a:ext cx="2031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9BF6E5-314B-40B9-82F9-83972508E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360" y="5400305"/>
                <a:ext cx="2031422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11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1612</TotalTime>
  <Words>381</Words>
  <Application>Microsoft Office PowerPoint</Application>
  <PresentationFormat>On-screen Show (4:3)</PresentationFormat>
  <Paragraphs>81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Introducing algebra:  Forming expressions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83</cp:revision>
  <dcterms:created xsi:type="dcterms:W3CDTF">2018-01-26T08:52:52Z</dcterms:created>
  <dcterms:modified xsi:type="dcterms:W3CDTF">2019-01-04T09:20:31Z</dcterms:modified>
</cp:coreProperties>
</file>