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361" r:id="rId2"/>
    <p:sldId id="362" r:id="rId3"/>
    <p:sldId id="363" r:id="rId4"/>
    <p:sldId id="366" r:id="rId5"/>
    <p:sldId id="367" r:id="rId6"/>
    <p:sldId id="368" r:id="rId7"/>
    <p:sldId id="364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80427" autoAdjust="0"/>
  </p:normalViewPr>
  <p:slideViewPr>
    <p:cSldViewPr snapToGrid="0">
      <p:cViewPr varScale="1">
        <p:scale>
          <a:sx n="69" d="100"/>
          <a:sy n="69" d="100"/>
        </p:scale>
        <p:origin x="2165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B89887-02CD-4737-8A86-4CA82C4AAB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1E7342-DE02-47FB-801E-0444A70224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521D41-FA44-4A52-80EE-07F2B62193D1}" type="datetimeFigureOut">
              <a:rPr lang="en-GB"/>
              <a:pPr>
                <a:defRPr/>
              </a:pPr>
              <a:t>21/01/2019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F0D2E5F-EE97-4FC8-B00F-F079DE5CA8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EE3787-D56B-4A24-8DA1-0277DAF69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1336-1643-4355-A354-5458C30ACE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6329B-F852-4C06-8AA4-DCF4CF430A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DDD309-A46B-4A8D-AAA0-545E6A8342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6319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01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DDD309-A46B-4A8D-AAA0-545E6A8342A4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924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DDD309-A46B-4A8D-AAA0-545E6A8342A4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933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85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5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79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0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64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42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23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48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99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42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4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4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33" y="135887"/>
            <a:ext cx="8664133" cy="1386864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Recurring decimals to fractions</a:t>
            </a:r>
            <a:br>
              <a:rPr lang="en-GB" sz="3600" b="1" dirty="0">
                <a:solidFill>
                  <a:schemeClr val="bg1"/>
                </a:solidFill>
              </a:rPr>
            </a:br>
            <a:r>
              <a:rPr lang="en-GB" sz="3600" b="1" dirty="0">
                <a:solidFill>
                  <a:schemeClr val="bg1"/>
                </a:solidFill>
              </a:rPr>
              <a:t>(2 exercises)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450391" y="4093384"/>
            <a:ext cx="48095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0.25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u="none" baseline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                  0.1616161616……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0.16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u="none" baseline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                  0.312312312312312…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94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10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2924" y="446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8554" y="6099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099" y="649480"/>
            <a:ext cx="400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Convert </a:t>
            </a:r>
            <a:r>
              <a:rPr lang="en-GB" dirty="0">
                <a:solidFill>
                  <a:prstClr val="black"/>
                </a:solidFill>
                <a:latin typeface="+mn-lt"/>
                <a:cs typeface="+mn-cs"/>
              </a:rPr>
              <a:t>in to a decimal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07309" y="635138"/>
            <a:ext cx="400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marR="0" lvl="0" indent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cs typeface="+mn-cs"/>
              </a:defRPr>
            </a:lvl1pPr>
          </a:lstStyle>
          <a:p>
            <a:r>
              <a:rPr lang="en-GB" dirty="0">
                <a:latin typeface="+mn-lt"/>
              </a:rPr>
              <a:t>Convert in to a decimal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801" y="1097456"/>
            <a:ext cx="955711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 </a:t>
            </a:r>
          </a:p>
          <a:p>
            <a:r>
              <a:rPr lang="en-GB" sz="2800" dirty="0"/>
              <a:t>  </a:t>
            </a:r>
            <a:r>
              <a:rPr lang="en-GB" sz="2800" u="sng" dirty="0"/>
              <a:t>1</a:t>
            </a:r>
            <a:r>
              <a:rPr lang="en-GB" sz="2800" dirty="0"/>
              <a:t>   =</a:t>
            </a:r>
          </a:p>
          <a:p>
            <a:r>
              <a:rPr lang="en-GB" sz="2800" dirty="0"/>
              <a:t>  6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AB03A7-5F0A-4F8F-8076-DF36B41D8904}"/>
              </a:ext>
            </a:extLst>
          </p:cNvPr>
          <p:cNvSpPr txBox="1"/>
          <p:nvPr/>
        </p:nvSpPr>
        <p:spPr>
          <a:xfrm>
            <a:off x="4838007" y="1612669"/>
            <a:ext cx="1191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.        </a:t>
            </a:r>
            <a:r>
              <a:rPr lang="en-GB" sz="2800" u="sng" dirty="0"/>
              <a:t>5</a:t>
            </a:r>
            <a:r>
              <a:rPr lang="en-GB" sz="2800" dirty="0"/>
              <a:t>  =</a:t>
            </a:r>
          </a:p>
          <a:p>
            <a:r>
              <a:rPr lang="en-GB" sz="2800" dirty="0"/>
              <a:t>      6</a:t>
            </a:r>
          </a:p>
        </p:txBody>
      </p:sp>
    </p:spTree>
    <p:extLst>
      <p:ext uri="{BB962C8B-B14F-4D97-AF65-F5344CB8AC3E}">
        <p14:creationId xmlns:p14="http://schemas.microsoft.com/office/powerpoint/2010/main" val="312752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7155" y="152401"/>
            <a:ext cx="502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Convert in to a decimal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14683" y="677255"/>
                <a:ext cx="712375" cy="53245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r>
                  <a:rPr lang="en-GB" sz="2000" dirty="0">
                    <a:latin typeface="+mn-lt"/>
                  </a:rPr>
                  <a:t> 7</a:t>
                </a:r>
              </a:p>
              <a:p>
                <a:endParaRPr lang="en-GB" sz="2000" dirty="0">
                  <a:latin typeface="+mn-lt"/>
                </a:endParaRPr>
              </a:p>
              <a:p>
                <a:r>
                  <a:rPr lang="en-GB" sz="2000" dirty="0">
                    <a:latin typeface="+mn-lt"/>
                  </a:rPr>
                  <a:t>2 =</a:t>
                </a:r>
              </a:p>
              <a:p>
                <a:r>
                  <a:rPr lang="en-GB" sz="2000" dirty="0">
                    <a:latin typeface="+mn-lt"/>
                  </a:rPr>
                  <a:t>7</a:t>
                </a:r>
              </a:p>
              <a:p>
                <a:endParaRPr lang="en-GB" sz="2000" dirty="0">
                  <a:latin typeface="+mn-lt"/>
                </a:endParaRPr>
              </a:p>
              <a:p>
                <a:r>
                  <a:rPr lang="en-GB" sz="2000" dirty="0">
                    <a:latin typeface="+mn-lt"/>
                  </a:rPr>
                  <a:t>3 =</a:t>
                </a:r>
              </a:p>
              <a:p>
                <a:r>
                  <a:rPr lang="en-GB" sz="2000" dirty="0">
                    <a:latin typeface="+mn-lt"/>
                  </a:rPr>
                  <a:t>7</a:t>
                </a:r>
              </a:p>
              <a:p>
                <a:endParaRPr lang="en-GB" sz="2000" dirty="0">
                  <a:latin typeface="+mn-lt"/>
                </a:endParaRPr>
              </a:p>
              <a:p>
                <a:r>
                  <a:rPr lang="en-GB" sz="2000" dirty="0">
                    <a:latin typeface="+mn-lt"/>
                  </a:rPr>
                  <a:t>4=</a:t>
                </a:r>
              </a:p>
              <a:p>
                <a:r>
                  <a:rPr lang="en-GB" sz="2000" dirty="0">
                    <a:latin typeface="+mn-lt"/>
                  </a:rPr>
                  <a:t>7</a:t>
                </a:r>
              </a:p>
              <a:p>
                <a:endParaRPr lang="en-GB" sz="2000" dirty="0">
                  <a:latin typeface="+mn-lt"/>
                </a:endParaRPr>
              </a:p>
              <a:p>
                <a:r>
                  <a:rPr lang="en-GB" sz="2000" dirty="0">
                    <a:latin typeface="+mn-lt"/>
                  </a:rPr>
                  <a:t>5=</a:t>
                </a:r>
              </a:p>
              <a:p>
                <a:r>
                  <a:rPr lang="en-GB" sz="2000" dirty="0">
                    <a:latin typeface="+mn-lt"/>
                  </a:rPr>
                  <a:t>7</a:t>
                </a:r>
              </a:p>
              <a:p>
                <a:endParaRPr lang="en-GB" sz="2000" dirty="0">
                  <a:latin typeface="+mn-lt"/>
                </a:endParaRPr>
              </a:p>
              <a:p>
                <a:r>
                  <a:rPr lang="en-GB" sz="2000" dirty="0">
                    <a:latin typeface="+mn-lt"/>
                  </a:rPr>
                  <a:t>6=</a:t>
                </a:r>
              </a:p>
              <a:p>
                <a:r>
                  <a:rPr lang="en-GB" sz="2000" dirty="0">
                    <a:latin typeface="+mn-lt"/>
                  </a:rPr>
                  <a:t>7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4683" y="677255"/>
                <a:ext cx="712375" cy="5324535"/>
              </a:xfrm>
              <a:prstGeom prst="rect">
                <a:avLst/>
              </a:prstGeom>
              <a:blipFill>
                <a:blip r:embed="rId2"/>
                <a:stretch>
                  <a:fillRect l="-8547" b="-1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6F55C63C-10B9-47F7-95C6-5FDEAF0358B5}"/>
              </a:ext>
            </a:extLst>
          </p:cNvPr>
          <p:cNvSpPr txBox="1"/>
          <p:nvPr/>
        </p:nvSpPr>
        <p:spPr>
          <a:xfrm>
            <a:off x="698270" y="677255"/>
            <a:ext cx="734496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 </a:t>
            </a:r>
            <a:r>
              <a:rPr lang="en-GB" u="sng" dirty="0"/>
              <a:t>1</a:t>
            </a:r>
            <a:r>
              <a:rPr lang="en-GB" dirty="0"/>
              <a:t> =</a:t>
            </a:r>
          </a:p>
          <a:p>
            <a:r>
              <a:rPr lang="en-GB" dirty="0"/>
              <a:t>  3</a:t>
            </a:r>
          </a:p>
          <a:p>
            <a:endParaRPr lang="en-GB" dirty="0"/>
          </a:p>
          <a:p>
            <a:r>
              <a:rPr lang="en-GB" dirty="0"/>
              <a:t>  </a:t>
            </a:r>
            <a:r>
              <a:rPr lang="en-GB" u="sng" dirty="0"/>
              <a:t>2</a:t>
            </a:r>
            <a:r>
              <a:rPr lang="en-GB" dirty="0"/>
              <a:t>  =</a:t>
            </a:r>
          </a:p>
          <a:p>
            <a:r>
              <a:rPr lang="en-GB" dirty="0"/>
              <a:t>  3</a:t>
            </a:r>
          </a:p>
          <a:p>
            <a:endParaRPr lang="en-GB" dirty="0"/>
          </a:p>
          <a:p>
            <a:r>
              <a:rPr lang="en-GB" dirty="0"/>
              <a:t>  </a:t>
            </a:r>
            <a:r>
              <a:rPr lang="en-GB" u="sng" dirty="0"/>
              <a:t>2</a:t>
            </a:r>
            <a:r>
              <a:rPr lang="en-GB" dirty="0"/>
              <a:t>  =</a:t>
            </a:r>
          </a:p>
          <a:p>
            <a:r>
              <a:rPr lang="en-GB" dirty="0"/>
              <a:t>  6</a:t>
            </a:r>
          </a:p>
          <a:p>
            <a:endParaRPr lang="en-GB" dirty="0"/>
          </a:p>
          <a:p>
            <a:r>
              <a:rPr lang="en-GB" dirty="0"/>
              <a:t>   </a:t>
            </a:r>
            <a:r>
              <a:rPr lang="en-GB" u="sng" dirty="0"/>
              <a:t>3</a:t>
            </a:r>
            <a:r>
              <a:rPr lang="en-GB" dirty="0"/>
              <a:t>  =</a:t>
            </a:r>
          </a:p>
          <a:p>
            <a:r>
              <a:rPr lang="en-GB" dirty="0"/>
              <a:t>   6</a:t>
            </a:r>
          </a:p>
          <a:p>
            <a:endParaRPr lang="en-GB" dirty="0"/>
          </a:p>
          <a:p>
            <a:r>
              <a:rPr lang="en-GB" dirty="0"/>
              <a:t>   </a:t>
            </a:r>
            <a:r>
              <a:rPr lang="en-GB" u="sng" dirty="0"/>
              <a:t>4</a:t>
            </a:r>
            <a:r>
              <a:rPr lang="en-GB" dirty="0"/>
              <a:t>  = </a:t>
            </a:r>
          </a:p>
          <a:p>
            <a:r>
              <a:rPr lang="en-GB" dirty="0"/>
              <a:t>   6</a:t>
            </a:r>
          </a:p>
          <a:p>
            <a:endParaRPr lang="en-GB" dirty="0"/>
          </a:p>
          <a:p>
            <a:r>
              <a:rPr lang="en-GB" dirty="0"/>
              <a:t>   </a:t>
            </a:r>
            <a:r>
              <a:rPr lang="en-GB" u="sng" dirty="0"/>
              <a:t>6</a:t>
            </a:r>
            <a:r>
              <a:rPr lang="en-GB" dirty="0"/>
              <a:t> =</a:t>
            </a:r>
          </a:p>
          <a:p>
            <a:r>
              <a:rPr lang="en-GB" dirty="0"/>
              <a:t>   6</a:t>
            </a:r>
          </a:p>
          <a:p>
            <a:endParaRPr lang="en-GB" dirty="0"/>
          </a:p>
          <a:p>
            <a:r>
              <a:rPr lang="en-GB" dirty="0"/>
              <a:t>   </a:t>
            </a:r>
            <a:r>
              <a:rPr lang="en-GB" u="sng" dirty="0"/>
              <a:t>7</a:t>
            </a:r>
            <a:r>
              <a:rPr lang="en-GB" dirty="0"/>
              <a:t> =</a:t>
            </a:r>
          </a:p>
          <a:p>
            <a:r>
              <a:rPr lang="en-GB" dirty="0"/>
              <a:t>   6</a:t>
            </a:r>
          </a:p>
          <a:p>
            <a:r>
              <a:rPr lang="en-GB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1574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7155" y="152401"/>
            <a:ext cx="502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Convert in to a decimal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4683" y="677255"/>
            <a:ext cx="1984839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0" u="sng" dirty="0">
                <a:latin typeface="+mn-lt"/>
              </a:rPr>
              <a:t>1</a:t>
            </a:r>
            <a:r>
              <a:rPr lang="en-GB" sz="2000" b="0" dirty="0">
                <a:latin typeface="+mn-lt"/>
              </a:rPr>
              <a:t> = </a:t>
            </a:r>
            <a:r>
              <a:rPr lang="en-GB" sz="2000" b="0" dirty="0">
                <a:solidFill>
                  <a:srgbClr val="FF0000"/>
                </a:solidFill>
                <a:latin typeface="+mn-lt"/>
              </a:rPr>
              <a:t>0.142857142</a:t>
            </a:r>
          </a:p>
          <a:p>
            <a:r>
              <a:rPr lang="en-GB" sz="2000" dirty="0">
                <a:latin typeface="+mn-lt"/>
              </a:rPr>
              <a:t> 7</a:t>
            </a:r>
          </a:p>
          <a:p>
            <a:endParaRPr lang="en-GB" sz="2000" dirty="0">
              <a:latin typeface="+mn-lt"/>
            </a:endParaRPr>
          </a:p>
          <a:p>
            <a:r>
              <a:rPr lang="en-GB" sz="2000" u="sng" dirty="0">
                <a:latin typeface="+mn-lt"/>
              </a:rPr>
              <a:t>2</a:t>
            </a:r>
            <a:r>
              <a:rPr lang="en-GB" sz="2000" dirty="0">
                <a:latin typeface="+mn-lt"/>
              </a:rPr>
              <a:t> = </a:t>
            </a:r>
            <a:r>
              <a:rPr lang="en-GB" sz="2000" dirty="0">
                <a:solidFill>
                  <a:srgbClr val="FF0000"/>
                </a:solidFill>
                <a:latin typeface="+mn-lt"/>
              </a:rPr>
              <a:t>0.</a:t>
            </a:r>
            <a:r>
              <a:rPr lang="en-GB" sz="2000" dirty="0">
                <a:solidFill>
                  <a:srgbClr val="FF0000"/>
                </a:solidFill>
              </a:rPr>
              <a:t> 2857142</a:t>
            </a:r>
            <a:r>
              <a:rPr lang="en-GB" sz="2000" dirty="0">
                <a:solidFill>
                  <a:srgbClr val="FF0000"/>
                </a:solidFill>
                <a:latin typeface="+mn-lt"/>
              </a:rPr>
              <a:t> </a:t>
            </a:r>
          </a:p>
          <a:p>
            <a:r>
              <a:rPr lang="en-GB" sz="2000" dirty="0">
                <a:latin typeface="+mn-lt"/>
              </a:rPr>
              <a:t>7</a:t>
            </a:r>
          </a:p>
          <a:p>
            <a:endParaRPr lang="en-GB" sz="2000" dirty="0">
              <a:latin typeface="+mn-lt"/>
            </a:endParaRPr>
          </a:p>
          <a:p>
            <a:r>
              <a:rPr lang="en-GB" sz="2000" u="sng" dirty="0">
                <a:latin typeface="+mn-lt"/>
              </a:rPr>
              <a:t>3</a:t>
            </a:r>
            <a:r>
              <a:rPr lang="en-GB" sz="2000" dirty="0">
                <a:latin typeface="+mn-lt"/>
              </a:rPr>
              <a:t> = </a:t>
            </a:r>
            <a:r>
              <a:rPr lang="en-GB" sz="2000" dirty="0">
                <a:solidFill>
                  <a:srgbClr val="FF0000"/>
                </a:solidFill>
                <a:latin typeface="+mn-lt"/>
              </a:rPr>
              <a:t>0.</a:t>
            </a:r>
            <a:r>
              <a:rPr lang="en-GB" sz="2000" dirty="0">
                <a:solidFill>
                  <a:srgbClr val="FF0000"/>
                </a:solidFill>
              </a:rPr>
              <a:t> 42857142</a:t>
            </a:r>
            <a:endParaRPr lang="en-GB" sz="2000" dirty="0">
              <a:solidFill>
                <a:srgbClr val="FF0000"/>
              </a:solidFill>
              <a:latin typeface="+mn-lt"/>
            </a:endParaRPr>
          </a:p>
          <a:p>
            <a:r>
              <a:rPr lang="en-GB" sz="2000" dirty="0">
                <a:latin typeface="+mn-lt"/>
              </a:rPr>
              <a:t>7</a:t>
            </a:r>
          </a:p>
          <a:p>
            <a:endParaRPr lang="en-GB" sz="2000" dirty="0">
              <a:latin typeface="+mn-lt"/>
            </a:endParaRPr>
          </a:p>
          <a:p>
            <a:r>
              <a:rPr lang="en-GB" sz="2000" u="sng" dirty="0">
                <a:latin typeface="+mn-lt"/>
              </a:rPr>
              <a:t>4</a:t>
            </a:r>
            <a:r>
              <a:rPr lang="en-GB" sz="2000" dirty="0">
                <a:latin typeface="+mn-lt"/>
              </a:rPr>
              <a:t>=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FF0000"/>
                </a:solidFill>
              </a:rPr>
              <a:t>0.57142857</a:t>
            </a:r>
            <a:endParaRPr lang="en-GB" sz="2000" dirty="0">
              <a:solidFill>
                <a:srgbClr val="FF0000"/>
              </a:solidFill>
              <a:latin typeface="+mn-lt"/>
            </a:endParaRPr>
          </a:p>
          <a:p>
            <a:r>
              <a:rPr lang="en-GB" sz="2000" dirty="0">
                <a:latin typeface="+mn-lt"/>
              </a:rPr>
              <a:t>7</a:t>
            </a:r>
          </a:p>
          <a:p>
            <a:endParaRPr lang="en-GB" sz="2000" dirty="0">
              <a:latin typeface="+mn-lt"/>
            </a:endParaRPr>
          </a:p>
          <a:p>
            <a:r>
              <a:rPr lang="en-GB" sz="2000" u="sng" dirty="0">
                <a:latin typeface="+mn-lt"/>
              </a:rPr>
              <a:t>5</a:t>
            </a:r>
            <a:r>
              <a:rPr lang="en-GB" sz="2000" dirty="0">
                <a:latin typeface="+mn-lt"/>
              </a:rPr>
              <a:t>=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FF0000"/>
                </a:solidFill>
              </a:rPr>
              <a:t>0. 71428571</a:t>
            </a:r>
            <a:endParaRPr lang="en-GB" sz="2000" dirty="0">
              <a:solidFill>
                <a:srgbClr val="FF0000"/>
              </a:solidFill>
              <a:latin typeface="+mn-lt"/>
            </a:endParaRPr>
          </a:p>
          <a:p>
            <a:r>
              <a:rPr lang="en-GB" sz="2000" dirty="0">
                <a:latin typeface="+mn-lt"/>
              </a:rPr>
              <a:t>7</a:t>
            </a:r>
          </a:p>
          <a:p>
            <a:endParaRPr lang="en-GB" sz="2000" dirty="0">
              <a:latin typeface="+mn-lt"/>
            </a:endParaRPr>
          </a:p>
          <a:p>
            <a:r>
              <a:rPr lang="en-GB" sz="2000" u="sng" dirty="0">
                <a:latin typeface="+mn-lt"/>
              </a:rPr>
              <a:t>6</a:t>
            </a:r>
            <a:r>
              <a:rPr lang="en-GB" sz="2000" dirty="0">
                <a:latin typeface="+mn-lt"/>
              </a:rPr>
              <a:t>=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FF0000"/>
                </a:solidFill>
              </a:rPr>
              <a:t>0.857142857</a:t>
            </a:r>
            <a:endParaRPr lang="en-GB" sz="2000" dirty="0">
              <a:solidFill>
                <a:srgbClr val="FF0000"/>
              </a:solidFill>
              <a:latin typeface="+mn-lt"/>
            </a:endParaRPr>
          </a:p>
          <a:p>
            <a:r>
              <a:rPr lang="en-GB" sz="2000" dirty="0">
                <a:latin typeface="+mn-lt"/>
              </a:rPr>
              <a:t>7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55C63C-10B9-47F7-95C6-5FDEAF0358B5}"/>
              </a:ext>
            </a:extLst>
          </p:cNvPr>
          <p:cNvSpPr txBox="1"/>
          <p:nvPr/>
        </p:nvSpPr>
        <p:spPr>
          <a:xfrm>
            <a:off x="698270" y="677255"/>
            <a:ext cx="2459328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 </a:t>
            </a:r>
            <a:r>
              <a:rPr lang="en-GB" u="sng" dirty="0"/>
              <a:t>1</a:t>
            </a:r>
            <a:r>
              <a:rPr lang="en-GB" dirty="0"/>
              <a:t> = </a:t>
            </a:r>
            <a:r>
              <a:rPr lang="en-GB" dirty="0">
                <a:solidFill>
                  <a:srgbClr val="FF0000"/>
                </a:solidFill>
              </a:rPr>
              <a:t>0.3333333333…..    </a:t>
            </a:r>
          </a:p>
          <a:p>
            <a:r>
              <a:rPr lang="en-GB" dirty="0"/>
              <a:t>  3</a:t>
            </a:r>
          </a:p>
          <a:p>
            <a:endParaRPr lang="en-GB" dirty="0"/>
          </a:p>
          <a:p>
            <a:r>
              <a:rPr lang="en-GB" dirty="0"/>
              <a:t>  </a:t>
            </a:r>
            <a:r>
              <a:rPr lang="en-GB" u="sng" dirty="0"/>
              <a:t>2</a:t>
            </a:r>
            <a:r>
              <a:rPr lang="en-GB" dirty="0"/>
              <a:t>  = </a:t>
            </a:r>
            <a:r>
              <a:rPr lang="en-GB" dirty="0">
                <a:solidFill>
                  <a:srgbClr val="FF0000"/>
                </a:solidFill>
              </a:rPr>
              <a:t>0.6666666….</a:t>
            </a:r>
          </a:p>
          <a:p>
            <a:r>
              <a:rPr lang="en-GB" dirty="0"/>
              <a:t>  3</a:t>
            </a:r>
          </a:p>
          <a:p>
            <a:endParaRPr lang="en-GB" dirty="0"/>
          </a:p>
          <a:p>
            <a:r>
              <a:rPr lang="en-GB" dirty="0"/>
              <a:t>  </a:t>
            </a:r>
            <a:r>
              <a:rPr lang="en-GB" u="sng" dirty="0"/>
              <a:t>2</a:t>
            </a:r>
            <a:r>
              <a:rPr lang="en-GB" dirty="0"/>
              <a:t>  = </a:t>
            </a:r>
            <a:r>
              <a:rPr lang="en-GB" dirty="0">
                <a:solidFill>
                  <a:srgbClr val="FF0000"/>
                </a:solidFill>
              </a:rPr>
              <a:t>0.333333333…..</a:t>
            </a:r>
          </a:p>
          <a:p>
            <a:r>
              <a:rPr lang="en-GB" dirty="0"/>
              <a:t>  6</a:t>
            </a:r>
          </a:p>
          <a:p>
            <a:endParaRPr lang="en-GB" dirty="0"/>
          </a:p>
          <a:p>
            <a:r>
              <a:rPr lang="en-GB" dirty="0"/>
              <a:t>   </a:t>
            </a:r>
            <a:r>
              <a:rPr lang="en-GB" u="sng" dirty="0"/>
              <a:t>3</a:t>
            </a:r>
            <a:r>
              <a:rPr lang="en-GB" dirty="0"/>
              <a:t>  = </a:t>
            </a:r>
            <a:r>
              <a:rPr lang="en-GB" dirty="0">
                <a:solidFill>
                  <a:srgbClr val="FF0000"/>
                </a:solidFill>
              </a:rPr>
              <a:t>0.5</a:t>
            </a:r>
          </a:p>
          <a:p>
            <a:r>
              <a:rPr lang="en-GB" dirty="0"/>
              <a:t>   6</a:t>
            </a:r>
          </a:p>
          <a:p>
            <a:endParaRPr lang="en-GB" dirty="0"/>
          </a:p>
          <a:p>
            <a:r>
              <a:rPr lang="en-GB" dirty="0"/>
              <a:t>   </a:t>
            </a:r>
            <a:r>
              <a:rPr lang="en-GB" u="sng" dirty="0"/>
              <a:t>4</a:t>
            </a:r>
            <a:r>
              <a:rPr lang="en-GB" dirty="0"/>
              <a:t>  = </a:t>
            </a:r>
            <a:r>
              <a:rPr lang="en-GB" dirty="0">
                <a:solidFill>
                  <a:srgbClr val="FF0000"/>
                </a:solidFill>
              </a:rPr>
              <a:t>0.66666666666… </a:t>
            </a:r>
          </a:p>
          <a:p>
            <a:r>
              <a:rPr lang="en-GB" dirty="0"/>
              <a:t>   6</a:t>
            </a:r>
          </a:p>
          <a:p>
            <a:endParaRPr lang="en-GB" dirty="0"/>
          </a:p>
          <a:p>
            <a:r>
              <a:rPr lang="en-GB" dirty="0"/>
              <a:t>   </a:t>
            </a:r>
            <a:r>
              <a:rPr lang="en-GB" u="sng" dirty="0"/>
              <a:t>6</a:t>
            </a:r>
            <a:r>
              <a:rPr lang="en-GB" dirty="0"/>
              <a:t> = </a:t>
            </a:r>
            <a:r>
              <a:rPr lang="en-GB" dirty="0">
                <a:solidFill>
                  <a:srgbClr val="FF0000"/>
                </a:solidFill>
              </a:rPr>
              <a:t>1.0</a:t>
            </a:r>
          </a:p>
          <a:p>
            <a:r>
              <a:rPr lang="en-GB" dirty="0"/>
              <a:t>   6</a:t>
            </a:r>
          </a:p>
          <a:p>
            <a:endParaRPr lang="en-GB" dirty="0"/>
          </a:p>
          <a:p>
            <a:r>
              <a:rPr lang="en-GB" dirty="0"/>
              <a:t>   </a:t>
            </a:r>
            <a:r>
              <a:rPr lang="en-GB" u="sng" dirty="0"/>
              <a:t>7</a:t>
            </a:r>
            <a:r>
              <a:rPr lang="en-GB" dirty="0"/>
              <a:t> = </a:t>
            </a:r>
            <a:r>
              <a:rPr lang="en-GB" dirty="0">
                <a:solidFill>
                  <a:srgbClr val="FF0000"/>
                </a:solidFill>
              </a:rPr>
              <a:t>1.16666666666</a:t>
            </a:r>
          </a:p>
          <a:p>
            <a:r>
              <a:rPr lang="en-GB" dirty="0"/>
              <a:t>   6</a:t>
            </a:r>
          </a:p>
          <a:p>
            <a:r>
              <a:rPr lang="en-GB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85996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16796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2924" y="446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8554" y="6099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36" y="600877"/>
            <a:ext cx="479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Convert to a recurring decimal to a fraction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16796" y="617787"/>
            <a:ext cx="4974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marR="0" lvl="0" indent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Convert to a recurring decimal to a fraction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2B1F0B-D825-4FE1-8DA2-4078A948EF6A}"/>
              </a:ext>
            </a:extLst>
          </p:cNvPr>
          <p:cNvSpPr txBox="1"/>
          <p:nvPr/>
        </p:nvSpPr>
        <p:spPr>
          <a:xfrm>
            <a:off x="390998" y="970209"/>
            <a:ext cx="192071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0.7    as a fraction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0.37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0.43737373737…..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E8637B-4776-4FC3-B9E8-5A05935D7D0E}"/>
              </a:ext>
            </a:extLst>
          </p:cNvPr>
          <p:cNvSpPr/>
          <p:nvPr/>
        </p:nvSpPr>
        <p:spPr>
          <a:xfrm>
            <a:off x="4558664" y="942031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0.5    as a fraction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0.5252525252……..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      . .</a:t>
            </a:r>
          </a:p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0.152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35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7155" y="152401"/>
            <a:ext cx="50249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Convert into a fraction in its simplest form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112F58-6D4F-40C8-8D73-F6648A96EC36}"/>
              </a:ext>
            </a:extLst>
          </p:cNvPr>
          <p:cNvSpPr txBox="1"/>
          <p:nvPr/>
        </p:nvSpPr>
        <p:spPr>
          <a:xfrm>
            <a:off x="847899" y="190345"/>
            <a:ext cx="883575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.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0.34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0.35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.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0.357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0.04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0.014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..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0.143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716986-1D42-4525-A1B0-1BB1E3984BBF}"/>
              </a:ext>
            </a:extLst>
          </p:cNvPr>
          <p:cNvSpPr txBox="1"/>
          <p:nvPr/>
        </p:nvSpPr>
        <p:spPr>
          <a:xfrm>
            <a:off x="5738708" y="468284"/>
            <a:ext cx="88357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1.04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1.14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..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1.014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2.4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2.43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3.43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..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3.043</a:t>
            </a:r>
          </a:p>
        </p:txBody>
      </p:sp>
    </p:spTree>
    <p:extLst>
      <p:ext uri="{BB962C8B-B14F-4D97-AF65-F5344CB8AC3E}">
        <p14:creationId xmlns:p14="http://schemas.microsoft.com/office/powerpoint/2010/main" val="1140696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3B11AB2D-C77F-4B74-A3C8-25F39034AD8E}"/>
              </a:ext>
            </a:extLst>
          </p:cNvPr>
          <p:cNvSpPr txBox="1"/>
          <p:nvPr/>
        </p:nvSpPr>
        <p:spPr>
          <a:xfrm>
            <a:off x="267155" y="152401"/>
            <a:ext cx="50249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dirty="0">
                <a:solidFill>
                  <a:prstClr val="black"/>
                </a:solidFill>
                <a:latin typeface="Calibri"/>
              </a:rPr>
              <a:t>Convert into a fraction in its simplest form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0AFAAB-B28A-4A5F-BA70-16B494943A9F}"/>
              </a:ext>
            </a:extLst>
          </p:cNvPr>
          <p:cNvSpPr txBox="1"/>
          <p:nvPr/>
        </p:nvSpPr>
        <p:spPr>
          <a:xfrm>
            <a:off x="847899" y="190345"/>
            <a:ext cx="883575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.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0.34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0.35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.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0.357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0.04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0.014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..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0.143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5E18F6-F910-435D-BD45-76F1A3890C9C}"/>
              </a:ext>
            </a:extLst>
          </p:cNvPr>
          <p:cNvSpPr txBox="1"/>
          <p:nvPr/>
        </p:nvSpPr>
        <p:spPr>
          <a:xfrm>
            <a:off x="5738708" y="468284"/>
            <a:ext cx="88357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1.04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1.14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..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1.014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2.4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2.43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..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3.43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..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3.043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114C0-5C6E-4D54-A24F-6DF4C6A7358F}"/>
              </a:ext>
            </a:extLst>
          </p:cNvPr>
          <p:cNvSpPr txBox="1"/>
          <p:nvPr/>
        </p:nvSpPr>
        <p:spPr>
          <a:xfrm>
            <a:off x="2178102" y="468284"/>
            <a:ext cx="1695629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1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9          3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35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357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119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999      333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      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90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  45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900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142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 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71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990         495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999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9724A6-62F8-4777-85F1-C71E99F767CA}"/>
              </a:ext>
            </a:extLst>
          </p:cNvPr>
          <p:cNvSpPr txBox="1"/>
          <p:nvPr/>
        </p:nvSpPr>
        <p:spPr>
          <a:xfrm>
            <a:off x="6965897" y="598516"/>
            <a:ext cx="191094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94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    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47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90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   45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90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113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1004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990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22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241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340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3013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990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90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90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1177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3287</TotalTime>
  <Words>408</Words>
  <Application>Microsoft Office PowerPoint</Application>
  <PresentationFormat>On-screen Show (4:3)</PresentationFormat>
  <Paragraphs>265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Century Gothic</vt:lpstr>
      <vt:lpstr>1_Office Theme</vt:lpstr>
      <vt:lpstr>Recurring decimals to fractions (2 exercises)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157</cp:revision>
  <dcterms:created xsi:type="dcterms:W3CDTF">2018-01-26T08:52:52Z</dcterms:created>
  <dcterms:modified xsi:type="dcterms:W3CDTF">2019-01-21T09:03:59Z</dcterms:modified>
</cp:coreProperties>
</file>