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  <p:sldMasterId id="2147483904" r:id="rId2"/>
    <p:sldMasterId id="2147483924" r:id="rId3"/>
    <p:sldMasterId id="2147483936" r:id="rId4"/>
  </p:sldMasterIdLst>
  <p:notesMasterIdLst>
    <p:notesMasterId r:id="rId12"/>
  </p:notesMasterIdLst>
  <p:sldIdLst>
    <p:sldId id="382" r:id="rId5"/>
    <p:sldId id="391" r:id="rId6"/>
    <p:sldId id="392" r:id="rId7"/>
    <p:sldId id="383" r:id="rId8"/>
    <p:sldId id="389" r:id="rId9"/>
    <p:sldId id="264" r:id="rId10"/>
    <p:sldId id="39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FFF"/>
    <a:srgbClr val="0066FF"/>
    <a:srgbClr val="CC00CC"/>
    <a:srgbClr val="03F73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0" autoAdjust="0"/>
    <p:restoredTop sz="94660"/>
  </p:normalViewPr>
  <p:slideViewPr>
    <p:cSldViewPr snapToGrid="0">
      <p:cViewPr varScale="1">
        <p:scale>
          <a:sx n="93" d="100"/>
          <a:sy n="93" d="100"/>
        </p:scale>
        <p:origin x="4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9CF1-7F3F-4876-B43A-81BF0798EEDA}" type="datetimeFigureOut">
              <a:rPr lang="en-GB" smtClean="0"/>
              <a:t>09/02/2019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AA60-A30C-4994-A506-B3DEF928A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3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754C628-4803-4A9F-8C5D-86953ABFA4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858ADB0-0DFF-4623-BB0F-1738A02E27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49F0A9D-B216-418C-AEA3-FE3C3A1E93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2D1080-11B5-490D-9F76-07832CBC531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55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CDC6B-9725-46AC-813F-F6155C77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D804-6BE0-42C0-89D8-B67D2D0B472D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8A21D-4271-4922-A10B-BEAFD3F0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1C105-EEF3-44AB-B49C-4FD0B74D2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3A75B-2833-4625-9F22-AF7942A172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55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BEBFF-0BD2-4D2E-A1E6-7193D7D2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19A8-7810-4A7D-B80F-B96CC6FB271C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7182E-7A1F-4E48-954D-6EFC8F35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7D4F-82D2-4674-A798-5F4AD995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807E9-1314-4E67-B1A5-7F3F22BEDB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348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4E935-239F-49F1-8AE0-EC29400B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A69C1-DFCA-4713-B457-0CE2B76710E4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94198-810B-4C5C-8B44-83692B52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3F60E-C9D4-4551-99C4-39179674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CED3C-8A69-47B4-9941-1E3E8A7DD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891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EEA153-3A70-4C59-96EF-354637EE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7F6CD-614F-4AFD-86B4-48E4492D43E1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E1AFB9-288B-4815-8A85-0FC5583E4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B1A253-81DD-4518-A8A9-45FE5DD68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4771-067F-4E63-86A2-12ACB89D76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80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13DE50-5F68-4DC2-A81F-042BFEBF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6683E-3728-488B-9266-FC1DEC8277C2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64C592-11C1-4D46-9C50-A78760C5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0E15-73E6-428D-9A76-8CEE6B87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42F40-F40B-4A64-A973-402976C89E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076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E220DD-DEB4-4E56-A7CE-81C88871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FC0-96C8-4C15-B8F7-009BC8AF5AF0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115F92-4D97-490D-957D-182D321A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29C1BD-054A-4C6A-B91E-1F3876BA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A1175-6670-4BDD-81BD-552E81C3B1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687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54B56B-D00A-4E75-86F6-0892262B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1097-DE18-4265-B820-7E2302897618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B6BD0-6A68-4F8A-B367-7DF01EFB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27DF92-01DE-4723-911C-C39B766F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66BC-DDA0-44E0-BBC4-142664D962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13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C3220E-2B2A-4A14-85EE-390BDBEA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862D5-EE4D-4143-9906-B093EBFF0CC0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F21074-E38C-4B89-8AFF-ED85CC18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7009FA-08C2-445A-97E2-43ADB5A2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B1987-BC6D-451D-8101-8C4FE379C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84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AE9B82-C6FD-44A5-BB77-E3079A56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2B63-5D91-405F-9581-59B5A0B05ED6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C01564-E2C5-45C7-BF0A-30C6FB3E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7405E0-FC4F-4D17-95A5-259052D8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7CE99-6FA3-478A-9110-66F21A523B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538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70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A5814-2BB9-4855-84D9-B1B35C16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1F4-4B79-4E7D-90FC-1D033AB67155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1E85-A74D-49F3-93FA-FA48591F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E5900-0171-4F42-A724-2726C03D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EA0AE-9E01-4CA5-B6A6-4D113A2B50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0341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9F8E-BA43-428F-8355-F69B745B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4CD6-E294-4F96-9D3E-688640CCB852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E908C-4A46-432A-B033-5DC0F64E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80EA5-50AB-48DF-B09D-E78311AF4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1942D-8D94-4677-BB37-42D096466A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9083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FB7F3-BC51-4457-8147-BF21C4EE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9E17-7482-406E-951C-01207E0B7884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8CB76-7AB1-4749-8A35-49F3FF16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18190-D1F9-4A2A-A00D-4EEC5913D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A4F0-E499-4934-B5A6-F701B77D3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467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E5F4-B1D2-47DD-A1B3-14E35C64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3F0-B767-49E5-8FA0-A7D160A09132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A90C-EA88-44CD-9945-542D47AE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961F2-4C2A-4EF6-B67D-D6DF62263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93AE-886F-4DCD-BA75-E7DDA01927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385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9DAF7-8139-455B-A9A3-52347301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25A00-A7BD-4DD5-A0D8-61C1555F99F2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6837D-E7D1-40B5-9B92-EF5D357C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E92EC-5B9D-419B-AAB6-5B57D3D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8BB91-B2FF-4299-A9CD-97769559B3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5641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AD07E0-9CF9-4A25-A07F-2A44627D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F5A5-676B-4309-8E90-65892DC0206F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9F2661-170D-4420-87E1-28768239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0F859B-FA4A-4539-A757-E784F4A1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6B8F2-5C7F-4289-8EE5-2C7A7F5DED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45768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430053-BD2A-4481-82B1-0CD25124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DE5B-44E8-49B9-B8C2-F254828701D4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E270A4-E075-47A2-A84A-7277711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0F2555-EED6-4B28-A795-C0796C44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E663-E2F1-41B4-8EF1-BB3135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521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0AD501-01CE-44C1-944A-30E6AAC9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C46C-9B5E-4D29-BB72-5F20482BD97D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464E14D-272A-4A7D-8A09-2398ED5F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EAB136-ADE3-483F-B9A5-3C20387B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9A4FE-F6C6-43D1-809E-04AE87994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149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CA6689-8CAF-4E3F-B9AB-3BADF205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6C02-07F7-4A8E-AC77-502813D131E0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EDF8FD-E0DA-4BDB-BD83-905F1431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31F693-0DDE-4FC1-949F-B94C623C3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474BF-B542-4A89-A3EB-A5A47003A0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041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78DFBB-449E-4547-9107-24C173C6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234C-FCEA-454B-8B2A-744E69851A2E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1EFE3-229F-44DB-8FB2-FF53C4BC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0F82A2-97B5-4757-A30E-2B5BA076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3680D-5E02-4753-997B-4D40ED03C5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816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5935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BFA8A2-1288-44A4-BB7D-91D463E3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0FFE-A79C-4424-9868-2590B8A5AAE5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61016C-4307-4398-B2F1-F3F280925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A76673-46DE-4947-8470-EDF2357A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8939-F745-49DE-BB2A-6DEAE3E074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2790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E947A-4B05-4705-BF56-3B0B05B9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C1CB-0BB1-4EF2-98DF-8D8F509B5284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8CB0-CB67-45A3-9B1D-6A23893A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00A26-2C28-4417-A408-3C03D4A6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E479D-9BC5-4161-860F-F6F44EBD99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073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9AE00-9FB2-4A25-935B-30E6B06F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E1CC-C07C-4C6D-A265-0F68B250E755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E4958-B800-4E89-BB44-FE17362E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FDAB-3927-4842-85DC-80B3AA1D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F2CCD-8B4F-41A7-84B4-23843A1627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1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1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70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66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0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09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HCF and LCM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8655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dirty="0">
                <a:latin typeface="Comic Sans MS" pitchFamily="66" charset="0"/>
              </a:rPr>
              <a:t>Factor, prime number, tree, product, multiple, common, highest, lowest</a:t>
            </a:r>
          </a:p>
          <a:p>
            <a:r>
              <a:rPr lang="en-GB" sz="1600" dirty="0">
                <a:latin typeface="Comic Sans MS" pitchFamily="66" charset="0"/>
              </a:rPr>
              <a:t>Prime numbers: 2, 3, 5, 7, 11, 13, 17, 19, 23, 29, 31, 37, 41, 43, 47, 53…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write</a:t>
            </a:r>
            <a:r>
              <a:rPr lang="en-GB" sz="1400" baseline="0" dirty="0">
                <a:latin typeface="Comic Sans MS" pitchFamily="66" charset="0"/>
              </a:rPr>
              <a:t> numbers as products of their prime factors.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calculate</a:t>
            </a:r>
            <a:r>
              <a:rPr lang="en-GB" sz="1400" baseline="0" dirty="0">
                <a:latin typeface="Comic Sans MS" pitchFamily="66" charset="0"/>
              </a:rPr>
              <a:t> the HCF and LCM of pairs of numbers using Venn diagrams.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 answer</a:t>
            </a:r>
            <a:r>
              <a:rPr lang="en-GB" sz="1400" baseline="0" dirty="0">
                <a:latin typeface="Comic Sans MS" pitchFamily="66" charset="0"/>
              </a:rPr>
              <a:t> worded questions on HCF and LCM.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3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Saturday, 09 February 2019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  <a:cs typeface="Arial" charset="0"/>
              </a:rPr>
              <a:t>Average, mean, data, set, total, subset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from a set of data.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use the mean</a:t>
            </a:r>
            <a:r>
              <a:rPr lang="en-GB" sz="1400" baseline="0" dirty="0">
                <a:latin typeface="Comic Sans MS" pitchFamily="66" charset="0"/>
                <a:cs typeface="Arial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latin typeface="Comic Sans MS" pitchFamily="66" charset="0"/>
                <a:cs typeface="Arial" charset="0"/>
              </a:rPr>
              <a:t>calculate the mean of a subset.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92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1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DBE8786-EC85-4076-B3A6-90B3106645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73163CF-8C9B-4673-97D6-2744AEE49E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DAE05-7203-4656-9AF7-3B254684A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4958-86A6-4E28-9222-023C0FFE1227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52DD6-A4DA-4102-A68B-5390D32AC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15138-32CE-4E08-87F4-25C3390BD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BE0F5E-C2DA-4829-AAEC-0B14C17A1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554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CE82E6-8920-4464-9039-7639CDF026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F13AFB-A5CF-4604-A757-C985387D1B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B111-3A3D-44C1-A230-0A792C45F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BD41FB-D55E-4BF9-9DC9-45064B61AA33}" type="datetimeFigureOut">
              <a:rPr lang="en-GB"/>
              <a:pPr>
                <a:defRPr/>
              </a:pPr>
              <a:t>09/02/2019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0CB4D-7DAC-41EA-B55B-2ABB3CD0D5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B25D0-AA83-446E-942A-C94926E45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298959-C10E-449E-9663-5AAC6D9E93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70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01AD-234A-4FD1-81AD-688A294F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444" y="150019"/>
            <a:ext cx="6923088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4400" b="1" dirty="0">
                <a:solidFill>
                  <a:schemeClr val="bg1"/>
                </a:solidFill>
              </a:rPr>
              <a:t>What is Frequency?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F82BA5E0-7638-465A-8FA5-A6758F09C351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B54FFEC-E73D-4C8B-8C46-9B165A009289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E2451BCE-5E8F-46A8-B7F6-95CF23FA2FB5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38489680-EAC2-45E4-A3A6-997F739489D3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63B46C7B-30F5-427D-A7DB-8AD77ACAD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DE726405-64A5-40CE-AFE3-545461093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53569CD7-83A3-4648-9D3B-2606B0A10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81C0411D-C1FD-4757-A213-E39FE67C7FE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5CE42D1-0A39-42EF-90F8-04AFC0B57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32995"/>
              </p:ext>
            </p:extLst>
          </p:nvPr>
        </p:nvGraphicFramePr>
        <p:xfrm>
          <a:off x="3536950" y="3949293"/>
          <a:ext cx="22839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99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14199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Minutes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837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4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CFA31-4E1C-47E0-A424-117043DBE85F}"/>
              </a:ext>
            </a:extLst>
          </p:cNvPr>
          <p:cNvSpPr txBox="1"/>
          <p:nvPr/>
        </p:nvSpPr>
        <p:spPr>
          <a:xfrm>
            <a:off x="448117" y="218003"/>
            <a:ext cx="829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is the time a selection of students spent doing their maths homework: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CF0657-E5CF-4146-B287-38CF4D1842E5}"/>
              </a:ext>
            </a:extLst>
          </p:cNvPr>
          <p:cNvSpPr txBox="1"/>
          <p:nvPr/>
        </p:nvSpPr>
        <p:spPr>
          <a:xfrm>
            <a:off x="426922" y="795245"/>
            <a:ext cx="8650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mins, 5 mins, 6 mins, 7 mins 			Frequency = 22			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mins, 5 mins, 6 mins, 7 mins 			Frequency = 4			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mins, 5 mins, 6 mins, 6 mins 			Frequency = 4			True  /  False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 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mins, 4 mins, 5 mins, 6 mins, 6 mins 		Frequency = 4			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 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mins, 4 mins, 5 mins, 6 mins, 6 mins 		Frequency = 5			True  /  False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D4689-433B-4CBE-B7F3-83A493927C50}"/>
              </a:ext>
            </a:extLst>
          </p:cNvPr>
          <p:cNvSpPr/>
          <p:nvPr/>
        </p:nvSpPr>
        <p:spPr>
          <a:xfrm>
            <a:off x="426922" y="3197969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BE2AB7-AB4B-4387-85FA-809BE96965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69992" y="3314053"/>
          <a:ext cx="131003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034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24477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B069427-A155-4D1E-89FC-970C8532EACF}"/>
              </a:ext>
            </a:extLst>
          </p:cNvPr>
          <p:cNvSpPr/>
          <p:nvPr/>
        </p:nvSpPr>
        <p:spPr>
          <a:xfrm>
            <a:off x="694623" y="5693423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094E09-074C-47AF-B808-74140E8266F5}"/>
              </a:ext>
            </a:extLst>
          </p:cNvPr>
          <p:cNvSpPr/>
          <p:nvPr/>
        </p:nvSpPr>
        <p:spPr>
          <a:xfrm>
            <a:off x="2432344" y="3233706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51330A59-0B54-45C0-AC7F-03F8E57A1B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18987" y="3349790"/>
          <a:ext cx="2526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43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6343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35093AAE-10AB-4375-BBF8-C515AF0AEC98}"/>
              </a:ext>
            </a:extLst>
          </p:cNvPr>
          <p:cNvSpPr/>
          <p:nvPr/>
        </p:nvSpPr>
        <p:spPr>
          <a:xfrm>
            <a:off x="3339718" y="5347655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DE003A-BB89-4FD0-85F7-1F8C80A1EF7A}"/>
              </a:ext>
            </a:extLst>
          </p:cNvPr>
          <p:cNvSpPr/>
          <p:nvPr/>
        </p:nvSpPr>
        <p:spPr>
          <a:xfrm>
            <a:off x="5541745" y="3233706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FF6AF08-D010-4187-AF44-ED256C73F9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84812" y="3349790"/>
          <a:ext cx="25778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924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88924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A4444DB2-4859-48F5-8833-45A5B18D5CCC}"/>
              </a:ext>
            </a:extLst>
          </p:cNvPr>
          <p:cNvSpPr/>
          <p:nvPr/>
        </p:nvSpPr>
        <p:spPr>
          <a:xfrm>
            <a:off x="6449119" y="5347655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3990F40-2FC5-4930-B65C-B8E3E78FE70A}"/>
              </a:ext>
            </a:extLst>
          </p:cNvPr>
          <p:cNvSpPr/>
          <p:nvPr/>
        </p:nvSpPr>
        <p:spPr>
          <a:xfrm>
            <a:off x="7502923" y="795245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C129689-BABE-4A81-8244-1B06BF51F81F}"/>
              </a:ext>
            </a:extLst>
          </p:cNvPr>
          <p:cNvSpPr/>
          <p:nvPr/>
        </p:nvSpPr>
        <p:spPr>
          <a:xfrm>
            <a:off x="6860356" y="1281528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1D8021-2C00-4D4E-88C1-80E1A995F07A}"/>
              </a:ext>
            </a:extLst>
          </p:cNvPr>
          <p:cNvSpPr/>
          <p:nvPr/>
        </p:nvSpPr>
        <p:spPr>
          <a:xfrm>
            <a:off x="6860356" y="1767811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FFF44E-00A3-4548-8092-2CCDE4054047}"/>
              </a:ext>
            </a:extLst>
          </p:cNvPr>
          <p:cNvSpPr/>
          <p:nvPr/>
        </p:nvSpPr>
        <p:spPr>
          <a:xfrm>
            <a:off x="7502923" y="2241983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217A84B-1719-4E44-A692-EA2CD87E3D89}"/>
              </a:ext>
            </a:extLst>
          </p:cNvPr>
          <p:cNvSpPr/>
          <p:nvPr/>
        </p:nvSpPr>
        <p:spPr>
          <a:xfrm>
            <a:off x="6860356" y="2723960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9354EAF-033F-40FE-823F-14B5EF4969D7}"/>
              </a:ext>
            </a:extLst>
          </p:cNvPr>
          <p:cNvSpPr/>
          <p:nvPr/>
        </p:nvSpPr>
        <p:spPr>
          <a:xfrm>
            <a:off x="755611" y="6197416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B250A26-330F-4EA0-B1A6-DDE27B3B989C}"/>
              </a:ext>
            </a:extLst>
          </p:cNvPr>
          <p:cNvSpPr/>
          <p:nvPr/>
        </p:nvSpPr>
        <p:spPr>
          <a:xfrm>
            <a:off x="4082419" y="5828084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02E154B-23D5-4450-B902-DE066FB383E2}"/>
              </a:ext>
            </a:extLst>
          </p:cNvPr>
          <p:cNvSpPr/>
          <p:nvPr/>
        </p:nvSpPr>
        <p:spPr>
          <a:xfrm>
            <a:off x="6561309" y="5809320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59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33" grpId="0"/>
      <p:bldP spid="35" grpId="0"/>
      <p:bldP spid="36" grpId="0"/>
      <p:bldP spid="38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CFA31-4E1C-47E0-A424-117043DBE85F}"/>
              </a:ext>
            </a:extLst>
          </p:cNvPr>
          <p:cNvSpPr txBox="1"/>
          <p:nvPr/>
        </p:nvSpPr>
        <p:spPr>
          <a:xfrm>
            <a:off x="448117" y="78722"/>
            <a:ext cx="829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is the time a selection of students spent doing their maths homework: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DE003A-BB89-4FD0-85F7-1F8C80A1EF7A}"/>
              </a:ext>
            </a:extLst>
          </p:cNvPr>
          <p:cNvSpPr/>
          <p:nvPr/>
        </p:nvSpPr>
        <p:spPr>
          <a:xfrm>
            <a:off x="115899" y="460224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FF6AF08-D010-4187-AF44-ED256C73F99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8967" y="576308"/>
          <a:ext cx="24791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598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39598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A4444DB2-4859-48F5-8833-45A5B18D5CCC}"/>
              </a:ext>
            </a:extLst>
          </p:cNvPr>
          <p:cNvSpPr/>
          <p:nvPr/>
        </p:nvSpPr>
        <p:spPr>
          <a:xfrm>
            <a:off x="1023273" y="2574173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06255-F888-4CB4-B988-6ACF387734A6}"/>
              </a:ext>
            </a:extLst>
          </p:cNvPr>
          <p:cNvSpPr/>
          <p:nvPr/>
        </p:nvSpPr>
        <p:spPr>
          <a:xfrm>
            <a:off x="3223443" y="460224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04F099C-26A0-4D33-A0FB-0FA5CA66B8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66511" y="576308"/>
          <a:ext cx="24393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664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19664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83723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14C4488B-2EE4-42AE-B3CC-65B3BA9E1263}"/>
              </a:ext>
            </a:extLst>
          </p:cNvPr>
          <p:cNvSpPr/>
          <p:nvPr/>
        </p:nvSpPr>
        <p:spPr>
          <a:xfrm>
            <a:off x="4130817" y="2892233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3704DB-72FB-4DB7-A325-EA5F27AAA017}"/>
              </a:ext>
            </a:extLst>
          </p:cNvPr>
          <p:cNvSpPr/>
          <p:nvPr/>
        </p:nvSpPr>
        <p:spPr>
          <a:xfrm>
            <a:off x="6135775" y="460224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F95F6E-4247-4359-BD17-AF07359BE2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78843" y="576308"/>
          <a:ext cx="24692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63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3463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83723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7ECC06FE-AD56-4738-AFEA-AD03E6883192}"/>
              </a:ext>
            </a:extLst>
          </p:cNvPr>
          <p:cNvSpPr/>
          <p:nvPr/>
        </p:nvSpPr>
        <p:spPr>
          <a:xfrm>
            <a:off x="7093997" y="2930959"/>
            <a:ext cx="1459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11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91D163-389F-4E3E-AAAB-BB6162DDF2F0}"/>
              </a:ext>
            </a:extLst>
          </p:cNvPr>
          <p:cNvSpPr/>
          <p:nvPr/>
        </p:nvSpPr>
        <p:spPr>
          <a:xfrm>
            <a:off x="232147" y="3554025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33702B4E-D258-42E3-B7EA-CC32AF75CB6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75215" y="3676988"/>
              <a:ext cx="2991296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18372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33702B4E-D258-42E3-B7EA-CC32AF75CB6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75215" y="3676988"/>
              <a:ext cx="2991296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104918" r="-63576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204918" r="-63576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304918" r="-63576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404918" r="-63576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504918" r="-63576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18372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AD62B3FF-B429-40AF-8173-C68D79268B82}"/>
              </a:ext>
            </a:extLst>
          </p:cNvPr>
          <p:cNvSpPr/>
          <p:nvPr/>
        </p:nvSpPr>
        <p:spPr>
          <a:xfrm>
            <a:off x="1441079" y="6024991"/>
            <a:ext cx="1459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11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A45FB9-973D-4BBA-A8E9-0D27259CDA85}"/>
              </a:ext>
            </a:extLst>
          </p:cNvPr>
          <p:cNvSpPr/>
          <p:nvPr/>
        </p:nvSpPr>
        <p:spPr>
          <a:xfrm>
            <a:off x="4128932" y="3947294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13.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18A5EB20-559A-4A94-BBAB-1681A573FBA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0" y="4070257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18A5EB20-559A-4A94-BBAB-1681A573FBA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572000" y="4070257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103279" r="-63245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203279" r="-63245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303279" r="-6324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403279" r="-6324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8BEBF5E2-AA9E-4419-843E-A167190B9BB1}"/>
              </a:ext>
            </a:extLst>
          </p:cNvPr>
          <p:cNvSpPr/>
          <p:nvPr/>
        </p:nvSpPr>
        <p:spPr>
          <a:xfrm>
            <a:off x="5389962" y="6024991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Frequency =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True  /  False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2002D88-2885-4905-8DC3-8AB1B62D38BD}"/>
              </a:ext>
            </a:extLst>
          </p:cNvPr>
          <p:cNvSpPr/>
          <p:nvPr/>
        </p:nvSpPr>
        <p:spPr>
          <a:xfrm>
            <a:off x="1106837" y="3083499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47C3F38-730B-4980-8B8E-8649EF2F2196}"/>
              </a:ext>
            </a:extLst>
          </p:cNvPr>
          <p:cNvSpPr/>
          <p:nvPr/>
        </p:nvSpPr>
        <p:spPr>
          <a:xfrm>
            <a:off x="4212295" y="3369359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70D629D-4B6B-41A9-BFE6-39CE45D2A88D}"/>
              </a:ext>
            </a:extLst>
          </p:cNvPr>
          <p:cNvSpPr/>
          <p:nvPr/>
        </p:nvSpPr>
        <p:spPr>
          <a:xfrm>
            <a:off x="7238361" y="3392624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2A643CF-4101-4FB0-B153-683EC5ECA0D8}"/>
              </a:ext>
            </a:extLst>
          </p:cNvPr>
          <p:cNvSpPr/>
          <p:nvPr/>
        </p:nvSpPr>
        <p:spPr>
          <a:xfrm>
            <a:off x="1532117" y="6486656"/>
            <a:ext cx="532896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552EF3-071F-4F38-B538-4960A5F2423E}"/>
              </a:ext>
            </a:extLst>
          </p:cNvPr>
          <p:cNvSpPr/>
          <p:nvPr/>
        </p:nvSpPr>
        <p:spPr>
          <a:xfrm>
            <a:off x="6135775" y="6486656"/>
            <a:ext cx="532896" cy="3657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4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13" grpId="0"/>
      <p:bldP spid="15" grpId="0"/>
      <p:bldP spid="16" grpId="0"/>
      <p:bldP spid="18" grpId="0"/>
      <p:bldP spid="12" grpId="0"/>
      <p:bldP spid="20" grpId="0"/>
      <p:bldP spid="21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CFA31-4E1C-47E0-A424-117043DBE85F}"/>
              </a:ext>
            </a:extLst>
          </p:cNvPr>
          <p:cNvSpPr txBox="1"/>
          <p:nvPr/>
        </p:nvSpPr>
        <p:spPr>
          <a:xfrm>
            <a:off x="448117" y="218003"/>
            <a:ext cx="829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This is the time a selection of students spent doing their maths homework: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CF0657-E5CF-4146-B287-38CF4D1842E5}"/>
              </a:ext>
            </a:extLst>
          </p:cNvPr>
          <p:cNvSpPr txBox="1"/>
          <p:nvPr/>
        </p:nvSpPr>
        <p:spPr>
          <a:xfrm>
            <a:off x="426922" y="795245"/>
            <a:ext cx="8650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1.   </a:t>
            </a:r>
            <a:r>
              <a:rPr lang="en-GB" sz="1600" dirty="0"/>
              <a:t>4 mins, 5 mins, 6 mins, 7 mins 			Frequency = 22			True  /  False</a:t>
            </a:r>
          </a:p>
          <a:p>
            <a:endParaRPr lang="en-GB" sz="1600" dirty="0"/>
          </a:p>
          <a:p>
            <a:r>
              <a:rPr lang="en-GB" sz="1600" dirty="0">
                <a:solidFill>
                  <a:srgbClr val="00B050"/>
                </a:solidFill>
              </a:rPr>
              <a:t>2.   </a:t>
            </a:r>
            <a:r>
              <a:rPr lang="en-GB" sz="1600" dirty="0"/>
              <a:t>4 mins, 5 mins, 6 mins, 7 mins 			Frequency = 4			True  /  False</a:t>
            </a:r>
          </a:p>
          <a:p>
            <a:endParaRPr lang="en-GB" sz="1600" dirty="0"/>
          </a:p>
          <a:p>
            <a:r>
              <a:rPr lang="en-GB" sz="1600" dirty="0">
                <a:solidFill>
                  <a:srgbClr val="00B050"/>
                </a:solidFill>
              </a:rPr>
              <a:t>3.   </a:t>
            </a:r>
            <a:r>
              <a:rPr lang="en-GB" sz="1600" dirty="0"/>
              <a:t>4 mins, 5 mins, 6 mins, 6 mins 			Frequency = 4			True  /  False </a:t>
            </a:r>
          </a:p>
          <a:p>
            <a:endParaRPr lang="en-GB" sz="1600" dirty="0"/>
          </a:p>
          <a:p>
            <a:r>
              <a:rPr lang="en-GB" sz="1600" dirty="0">
                <a:solidFill>
                  <a:srgbClr val="00B050"/>
                </a:solidFill>
              </a:rPr>
              <a:t>4.   </a:t>
            </a:r>
            <a:r>
              <a:rPr lang="en-GB" sz="1600" dirty="0"/>
              <a:t>0 mins, 4 mins, 5 mins, 6 mins, 6 mins 		Frequency = 4			True  /  False</a:t>
            </a:r>
          </a:p>
          <a:p>
            <a:endParaRPr lang="en-GB" sz="1600" dirty="0"/>
          </a:p>
          <a:p>
            <a:r>
              <a:rPr lang="en-GB" sz="1600" dirty="0">
                <a:solidFill>
                  <a:srgbClr val="00B050"/>
                </a:solidFill>
              </a:rPr>
              <a:t>5.   </a:t>
            </a:r>
            <a:r>
              <a:rPr lang="en-GB" sz="1600" dirty="0"/>
              <a:t>0 mins, 4 mins, 5 mins, 6 mins, 6 mins 		Frequency = 5			True  /  False</a:t>
            </a:r>
          </a:p>
          <a:p>
            <a:endParaRPr lang="en-GB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D4689-433B-4CBE-B7F3-83A493927C50}"/>
              </a:ext>
            </a:extLst>
          </p:cNvPr>
          <p:cNvSpPr/>
          <p:nvPr/>
        </p:nvSpPr>
        <p:spPr>
          <a:xfrm>
            <a:off x="426922" y="3197969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6. </a:t>
            </a:r>
            <a:endParaRPr lang="en-GB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BE2AB7-AB4B-4387-85FA-809BE9696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68891"/>
              </p:ext>
            </p:extLst>
          </p:nvPr>
        </p:nvGraphicFramePr>
        <p:xfrm>
          <a:off x="869992" y="3314053"/>
          <a:ext cx="131003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034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24477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7B069427-A155-4D1E-89FC-970C8532EACF}"/>
              </a:ext>
            </a:extLst>
          </p:cNvPr>
          <p:cNvSpPr/>
          <p:nvPr/>
        </p:nvSpPr>
        <p:spPr>
          <a:xfrm>
            <a:off x="694623" y="5693423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5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094E09-074C-47AF-B808-74140E8266F5}"/>
              </a:ext>
            </a:extLst>
          </p:cNvPr>
          <p:cNvSpPr/>
          <p:nvPr/>
        </p:nvSpPr>
        <p:spPr>
          <a:xfrm>
            <a:off x="2432344" y="3233706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7. </a:t>
            </a:r>
            <a:endParaRPr lang="en-GB" sz="1600" dirty="0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51330A59-0B54-45C0-AC7F-03F8E57A1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38951"/>
              </p:ext>
            </p:extLst>
          </p:nvPr>
        </p:nvGraphicFramePr>
        <p:xfrm>
          <a:off x="2818987" y="3349790"/>
          <a:ext cx="25268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43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6343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35093AAE-10AB-4375-BBF8-C515AF0AEC98}"/>
              </a:ext>
            </a:extLst>
          </p:cNvPr>
          <p:cNvSpPr/>
          <p:nvPr/>
        </p:nvSpPr>
        <p:spPr>
          <a:xfrm>
            <a:off x="3339718" y="5347655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4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DE003A-BB89-4FD0-85F7-1F8C80A1EF7A}"/>
              </a:ext>
            </a:extLst>
          </p:cNvPr>
          <p:cNvSpPr/>
          <p:nvPr/>
        </p:nvSpPr>
        <p:spPr>
          <a:xfrm>
            <a:off x="5541745" y="3233706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8. </a:t>
            </a:r>
            <a:endParaRPr lang="en-GB" sz="1600" dirty="0"/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FF6AF08-D010-4187-AF44-ED256C73F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13972"/>
              </p:ext>
            </p:extLst>
          </p:nvPr>
        </p:nvGraphicFramePr>
        <p:xfrm>
          <a:off x="5984812" y="3349790"/>
          <a:ext cx="25778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924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88924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A4444DB2-4859-48F5-8833-45A5B18D5CCC}"/>
              </a:ext>
            </a:extLst>
          </p:cNvPr>
          <p:cNvSpPr/>
          <p:nvPr/>
        </p:nvSpPr>
        <p:spPr>
          <a:xfrm>
            <a:off x="6449119" y="5347655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5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</p:spTree>
    <p:extLst>
      <p:ext uri="{BB962C8B-B14F-4D97-AF65-F5344CB8AC3E}">
        <p14:creationId xmlns:p14="http://schemas.microsoft.com/office/powerpoint/2010/main" val="321056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BCFA31-4E1C-47E0-A424-117043DBE85F}"/>
              </a:ext>
            </a:extLst>
          </p:cNvPr>
          <p:cNvSpPr txBox="1"/>
          <p:nvPr/>
        </p:nvSpPr>
        <p:spPr>
          <a:xfrm>
            <a:off x="448117" y="78722"/>
            <a:ext cx="829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This is the time a selection of students spent doing their maths homework: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DE003A-BB89-4FD0-85F7-1F8C80A1EF7A}"/>
              </a:ext>
            </a:extLst>
          </p:cNvPr>
          <p:cNvSpPr/>
          <p:nvPr/>
        </p:nvSpPr>
        <p:spPr>
          <a:xfrm>
            <a:off x="115899" y="460224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9. </a:t>
            </a:r>
            <a:endParaRPr lang="en-GB" sz="1600" dirty="0"/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FF6AF08-D010-4187-AF44-ED256C73F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75140"/>
              </p:ext>
            </p:extLst>
          </p:nvPr>
        </p:nvGraphicFramePr>
        <p:xfrm>
          <a:off x="558967" y="576308"/>
          <a:ext cx="24791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598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39598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A4444DB2-4859-48F5-8833-45A5B18D5CCC}"/>
              </a:ext>
            </a:extLst>
          </p:cNvPr>
          <p:cNvSpPr/>
          <p:nvPr/>
        </p:nvSpPr>
        <p:spPr>
          <a:xfrm>
            <a:off x="1023273" y="2574173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4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06255-F888-4CB4-B988-6ACF387734A6}"/>
              </a:ext>
            </a:extLst>
          </p:cNvPr>
          <p:cNvSpPr/>
          <p:nvPr/>
        </p:nvSpPr>
        <p:spPr>
          <a:xfrm>
            <a:off x="3223443" y="460224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10. </a:t>
            </a:r>
            <a:endParaRPr lang="en-GB" sz="16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04F099C-26A0-4D33-A0FB-0FA5CA66B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81282"/>
              </p:ext>
            </p:extLst>
          </p:nvPr>
        </p:nvGraphicFramePr>
        <p:xfrm>
          <a:off x="3666511" y="576308"/>
          <a:ext cx="24393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664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19664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837238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14C4488B-2EE4-42AE-B3CC-65B3BA9E1263}"/>
              </a:ext>
            </a:extLst>
          </p:cNvPr>
          <p:cNvSpPr/>
          <p:nvPr/>
        </p:nvSpPr>
        <p:spPr>
          <a:xfrm>
            <a:off x="4130817" y="2892233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4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3704DB-72FB-4DB7-A325-EA5F27AAA017}"/>
              </a:ext>
            </a:extLst>
          </p:cNvPr>
          <p:cNvSpPr/>
          <p:nvPr/>
        </p:nvSpPr>
        <p:spPr>
          <a:xfrm>
            <a:off x="6135775" y="460224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11. </a:t>
            </a:r>
            <a:endParaRPr lang="en-GB" sz="16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DF95F6E-4247-4359-BD17-AF07359BE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47299"/>
              </p:ext>
            </p:extLst>
          </p:nvPr>
        </p:nvGraphicFramePr>
        <p:xfrm>
          <a:off x="6578843" y="576308"/>
          <a:ext cx="24692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63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23463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Time (mins)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83723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7ECC06FE-AD56-4738-AFEA-AD03E6883192}"/>
              </a:ext>
            </a:extLst>
          </p:cNvPr>
          <p:cNvSpPr/>
          <p:nvPr/>
        </p:nvSpPr>
        <p:spPr>
          <a:xfrm>
            <a:off x="7093997" y="2930959"/>
            <a:ext cx="1459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11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91D163-389F-4E3E-AAAB-BB6162DDF2F0}"/>
              </a:ext>
            </a:extLst>
          </p:cNvPr>
          <p:cNvSpPr/>
          <p:nvPr/>
        </p:nvSpPr>
        <p:spPr>
          <a:xfrm>
            <a:off x="232147" y="3554025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12. 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33702B4E-D258-42E3-B7EA-CC32AF75CB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310806"/>
                  </p:ext>
                </p:extLst>
              </p:nvPr>
            </p:nvGraphicFramePr>
            <p:xfrm>
              <a:off x="675215" y="3676988"/>
              <a:ext cx="2991296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8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18372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18">
                <a:extLst>
                  <a:ext uri="{FF2B5EF4-FFF2-40B4-BE49-F238E27FC236}">
                    <a16:creationId xmlns:a16="http://schemas.microsoft.com/office/drawing/2014/main" id="{33702B4E-D258-42E3-B7EA-CC32AF75CB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6310806"/>
                  </p:ext>
                </p:extLst>
              </p:nvPr>
            </p:nvGraphicFramePr>
            <p:xfrm>
              <a:off x="675215" y="3676988"/>
              <a:ext cx="2991296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104918" r="-63576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204918" r="-63576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304918" r="-63576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404918" r="-63576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504918" r="-63576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18372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AD62B3FF-B429-40AF-8173-C68D79268B82}"/>
              </a:ext>
            </a:extLst>
          </p:cNvPr>
          <p:cNvSpPr/>
          <p:nvPr/>
        </p:nvSpPr>
        <p:spPr>
          <a:xfrm>
            <a:off x="1441079" y="6024991"/>
            <a:ext cx="14595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11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A45FB9-973D-4BBA-A8E9-0D27259CDA85}"/>
              </a:ext>
            </a:extLst>
          </p:cNvPr>
          <p:cNvSpPr/>
          <p:nvPr/>
        </p:nvSpPr>
        <p:spPr>
          <a:xfrm>
            <a:off x="4128932" y="3947294"/>
            <a:ext cx="4908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13. 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18A5EB20-559A-4A94-BBAB-1681A573FB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6340925"/>
                  </p:ext>
                </p:extLst>
              </p:nvPr>
            </p:nvGraphicFramePr>
            <p:xfrm>
              <a:off x="4572000" y="4070257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&lt;2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&lt;4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&lt;6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𝑡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&lt;8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2" name="Table 21">
                <a:extLst>
                  <a:ext uri="{FF2B5EF4-FFF2-40B4-BE49-F238E27FC236}">
                    <a16:creationId xmlns:a16="http://schemas.microsoft.com/office/drawing/2014/main" id="{18A5EB20-559A-4A94-BBAB-1681A573FB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6340925"/>
                  </p:ext>
                </p:extLst>
              </p:nvPr>
            </p:nvGraphicFramePr>
            <p:xfrm>
              <a:off x="4572000" y="4070257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Time (mins)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103279" r="-63245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203279" r="-63245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303279" r="-6324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62" t="-403279" r="-6324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8BEBF5E2-AA9E-4419-843E-A167190B9BB1}"/>
              </a:ext>
            </a:extLst>
          </p:cNvPr>
          <p:cNvSpPr/>
          <p:nvPr/>
        </p:nvSpPr>
        <p:spPr>
          <a:xfrm>
            <a:off x="5389962" y="6024991"/>
            <a:ext cx="13553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dirty="0"/>
              <a:t>Frequency = 4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True  /  False</a:t>
            </a:r>
          </a:p>
        </p:txBody>
      </p:sp>
    </p:spTree>
    <p:extLst>
      <p:ext uri="{BB962C8B-B14F-4D97-AF65-F5344CB8AC3E}">
        <p14:creationId xmlns:p14="http://schemas.microsoft.com/office/powerpoint/2010/main" val="202001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7F4F0D-E02A-42C3-A0BB-D14A64B50CDD}"/>
              </a:ext>
            </a:extLst>
          </p:cNvPr>
          <p:cNvSpPr/>
          <p:nvPr/>
        </p:nvSpPr>
        <p:spPr>
          <a:xfrm>
            <a:off x="303378" y="1227810"/>
            <a:ext cx="5027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1.   </a:t>
            </a:r>
            <a:r>
              <a:rPr lang="en-GB" dirty="0"/>
              <a:t>10g, 15g, 18g, 18g, 20g			Frequency 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11E169-1FF8-42C0-A674-BF1FFC4EB275}"/>
              </a:ext>
            </a:extLst>
          </p:cNvPr>
          <p:cNvSpPr txBox="1"/>
          <p:nvPr/>
        </p:nvSpPr>
        <p:spPr>
          <a:xfrm>
            <a:off x="1005234" y="511237"/>
            <a:ext cx="829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This is the weight of a selection of sweets: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E32231-7A9A-415E-867A-CE95011717A8}"/>
              </a:ext>
            </a:extLst>
          </p:cNvPr>
          <p:cNvSpPr/>
          <p:nvPr/>
        </p:nvSpPr>
        <p:spPr>
          <a:xfrm>
            <a:off x="297136" y="1944383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2. </a:t>
            </a:r>
            <a:endParaRPr lang="en-GB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2605B8-343F-4745-9AD7-DA6577C0C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94938"/>
              </p:ext>
            </p:extLst>
          </p:nvPr>
        </p:nvGraphicFramePr>
        <p:xfrm>
          <a:off x="740204" y="2060467"/>
          <a:ext cx="228398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99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14199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Weight (g)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CC33E21-9589-42D6-90F1-F6B58EF53936}"/>
              </a:ext>
            </a:extLst>
          </p:cNvPr>
          <p:cNvSpPr/>
          <p:nvPr/>
        </p:nvSpPr>
        <p:spPr>
          <a:xfrm>
            <a:off x="3947283" y="2723550"/>
            <a:ext cx="1334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Frequency =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E3B0EF-A1A1-477E-9B05-5A09F27B957D}"/>
              </a:ext>
            </a:extLst>
          </p:cNvPr>
          <p:cNvSpPr/>
          <p:nvPr/>
        </p:nvSpPr>
        <p:spPr>
          <a:xfrm>
            <a:off x="297136" y="4177408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3. 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D691F07-5A1C-4EE7-8C2E-262D16A0A0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2553100"/>
                  </p:ext>
                </p:extLst>
              </p:nvPr>
            </p:nvGraphicFramePr>
            <p:xfrm>
              <a:off x="740204" y="4300371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Weight (g)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&lt;15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&lt;20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D691F07-5A1C-4EE7-8C2E-262D16A0A0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2553100"/>
                  </p:ext>
                </p:extLst>
              </p:nvPr>
            </p:nvGraphicFramePr>
            <p:xfrm>
              <a:off x="740204" y="4300371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Weight (g)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104918" r="-63576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204918" r="-63576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304918" r="-63576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404918" r="-63576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8FA13EED-F5DE-4557-AAEA-1A78FCDAEC7F}"/>
              </a:ext>
            </a:extLst>
          </p:cNvPr>
          <p:cNvSpPr/>
          <p:nvPr/>
        </p:nvSpPr>
        <p:spPr>
          <a:xfrm>
            <a:off x="4354020" y="5042805"/>
            <a:ext cx="1334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Frequency =</a:t>
            </a:r>
          </a:p>
        </p:txBody>
      </p:sp>
    </p:spTree>
    <p:extLst>
      <p:ext uri="{BB962C8B-B14F-4D97-AF65-F5344CB8AC3E}">
        <p14:creationId xmlns:p14="http://schemas.microsoft.com/office/powerpoint/2010/main" val="202727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66FB4DC5-7558-4690-A1D4-CD5E759F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0"/>
            <a:ext cx="287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 - 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7F4F0D-E02A-42C3-A0BB-D14A64B50CDD}"/>
              </a:ext>
            </a:extLst>
          </p:cNvPr>
          <p:cNvSpPr/>
          <p:nvPr/>
        </p:nvSpPr>
        <p:spPr>
          <a:xfrm>
            <a:off x="303378" y="1227810"/>
            <a:ext cx="5197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1.   </a:t>
            </a:r>
            <a:r>
              <a:rPr lang="en-GB" dirty="0"/>
              <a:t>10g, 15g, 18g, 18g, 20g			Frequency = </a:t>
            </a:r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11E169-1FF8-42C0-A674-BF1FFC4EB275}"/>
              </a:ext>
            </a:extLst>
          </p:cNvPr>
          <p:cNvSpPr txBox="1"/>
          <p:nvPr/>
        </p:nvSpPr>
        <p:spPr>
          <a:xfrm>
            <a:off x="1005234" y="511237"/>
            <a:ext cx="829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This is the weight of a selection of sweets: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E32231-7A9A-415E-867A-CE95011717A8}"/>
              </a:ext>
            </a:extLst>
          </p:cNvPr>
          <p:cNvSpPr/>
          <p:nvPr/>
        </p:nvSpPr>
        <p:spPr>
          <a:xfrm>
            <a:off x="297136" y="1944383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2. </a:t>
            </a:r>
            <a:endParaRPr lang="en-GB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2605B8-343F-4745-9AD7-DA6577C0C4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0204" y="2060467"/>
          <a:ext cx="228398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992">
                  <a:extLst>
                    <a:ext uri="{9D8B030D-6E8A-4147-A177-3AD203B41FA5}">
                      <a16:colId xmlns:a16="http://schemas.microsoft.com/office/drawing/2014/main" val="3822659705"/>
                    </a:ext>
                  </a:extLst>
                </a:gridCol>
                <a:gridCol w="1141992">
                  <a:extLst>
                    <a:ext uri="{9D8B030D-6E8A-4147-A177-3AD203B41FA5}">
                      <a16:colId xmlns:a16="http://schemas.microsoft.com/office/drawing/2014/main" val="552172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Weight (g)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91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57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0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5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53810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CC33E21-9589-42D6-90F1-F6B58EF53936}"/>
              </a:ext>
            </a:extLst>
          </p:cNvPr>
          <p:cNvSpPr/>
          <p:nvPr/>
        </p:nvSpPr>
        <p:spPr>
          <a:xfrm>
            <a:off x="3947283" y="2723550"/>
            <a:ext cx="1504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Frequency = </a:t>
            </a:r>
            <a:r>
              <a:rPr lang="en-GB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E3B0EF-A1A1-477E-9B05-5A09F27B957D}"/>
              </a:ext>
            </a:extLst>
          </p:cNvPr>
          <p:cNvSpPr/>
          <p:nvPr/>
        </p:nvSpPr>
        <p:spPr>
          <a:xfrm>
            <a:off x="297136" y="4177408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B050"/>
                </a:solidFill>
              </a:rPr>
              <a:t>3. </a:t>
            </a:r>
            <a:endParaRPr lang="en-GB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D691F07-5A1C-4EE7-8C2E-262D16A0A02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40204" y="4300371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Weight (g)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5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&lt;10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&lt;15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15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𝑤</m:t>
                                </m:r>
                                <m:r>
                                  <a:rPr kumimoji="0" lang="en-GB" sz="16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&lt;20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D691F07-5A1C-4EE7-8C2E-262D16A0A023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40204" y="4300371"/>
              <a:ext cx="2991296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37871">
                      <a:extLst>
                        <a:ext uri="{9D8B030D-6E8A-4147-A177-3AD203B41FA5}">
                          <a16:colId xmlns:a16="http://schemas.microsoft.com/office/drawing/2014/main" val="3822659705"/>
                        </a:ext>
                      </a:extLst>
                    </a:gridCol>
                    <a:gridCol w="1153425">
                      <a:extLst>
                        <a:ext uri="{9D8B030D-6E8A-4147-A177-3AD203B41FA5}">
                          <a16:colId xmlns:a16="http://schemas.microsoft.com/office/drawing/2014/main" val="552172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Weight (g)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53912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104918" r="-63576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83657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204918" r="-63576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00027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304918" r="-63576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0545796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1" t="-404918" r="-63576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705381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8FA13EED-F5DE-4557-AAEA-1A78FCDAEC7F}"/>
              </a:ext>
            </a:extLst>
          </p:cNvPr>
          <p:cNvSpPr/>
          <p:nvPr/>
        </p:nvSpPr>
        <p:spPr>
          <a:xfrm>
            <a:off x="4354020" y="5042805"/>
            <a:ext cx="1621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Frequency = </a:t>
            </a:r>
            <a:r>
              <a:rPr lang="en-GB" dirty="0">
                <a:solidFill>
                  <a:srgbClr val="FF000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7401642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669</Words>
  <Application>Microsoft Office PowerPoint</Application>
  <PresentationFormat>On-screen Show (4:3)</PresentationFormat>
  <Paragraphs>322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Times New Roman</vt:lpstr>
      <vt:lpstr>Custom Design</vt:lpstr>
      <vt:lpstr>1_Custom Design</vt:lpstr>
      <vt:lpstr>3_Office Theme</vt:lpstr>
      <vt:lpstr>4_Office Theme</vt:lpstr>
      <vt:lpstr>What is Frequency?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many ways educational research has changed the way I teach mathematics</dc:title>
  <dc:creator>Craig Barton</dc:creator>
  <cp:lastModifiedBy>Craig Barton</cp:lastModifiedBy>
  <cp:revision>369</cp:revision>
  <dcterms:created xsi:type="dcterms:W3CDTF">2017-04-12T13:22:43Z</dcterms:created>
  <dcterms:modified xsi:type="dcterms:W3CDTF">2019-02-09T15:24:04Z</dcterms:modified>
</cp:coreProperties>
</file>