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98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90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0"/>
            <a:ext cx="8729518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Transformations: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000" b="1" dirty="0">
                <a:solidFill>
                  <a:schemeClr val="bg1"/>
                </a:solidFill>
              </a:rPr>
              <a:t>Reflections with coordinates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4405318" y="3746500"/>
            <a:ext cx="0" cy="240371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B8055A5B-50B3-47EC-8E99-618D4FA7AB33}"/>
              </a:ext>
            </a:extLst>
          </p:cNvPr>
          <p:cNvSpPr/>
          <p:nvPr/>
        </p:nvSpPr>
        <p:spPr>
          <a:xfrm>
            <a:off x="2011680" y="4402667"/>
            <a:ext cx="1984584" cy="8466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1992BF9-813A-483B-B683-2E2D94AF2C2A}"/>
              </a:ext>
            </a:extLst>
          </p:cNvPr>
          <p:cNvSpPr/>
          <p:nvPr/>
        </p:nvSpPr>
        <p:spPr>
          <a:xfrm>
            <a:off x="4855162" y="4402667"/>
            <a:ext cx="1984584" cy="8466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8E2AABD-E712-4529-B7FC-2F6360E7D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556" y="904664"/>
            <a:ext cx="3315577" cy="259479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6E83785-C68F-4A69-824B-48A0265B8095}"/>
                  </a:ext>
                </a:extLst>
              </p:cNvPr>
              <p:cNvSpPr txBox="1"/>
              <p:nvPr/>
            </p:nvSpPr>
            <p:spPr>
              <a:xfrm>
                <a:off x="4885070" y="151554"/>
                <a:ext cx="410198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007FFF"/>
                    </a:solidFill>
                  </a:rPr>
                  <a:t>7. </a:t>
                </a:r>
                <a:r>
                  <a:rPr lang="en-GB" dirty="0"/>
                  <a:t>Describe the reflection that transforms Shape </a:t>
                </a:r>
                <a:r>
                  <a:rPr lang="en-GB" dirty="0">
                    <a:solidFill>
                      <a:srgbClr val="007FFF"/>
                    </a:solidFill>
                  </a:rPr>
                  <a:t>0</a:t>
                </a:r>
                <a:r>
                  <a:rPr lang="en-GB" dirty="0"/>
                  <a:t> to a shape with vertices:</a:t>
                </a:r>
              </a:p>
              <a:p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(4, 4)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(4, 2)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(1, 2)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(1, 4)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6E83785-C68F-4A69-824B-48A0265B80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5070" y="151554"/>
                <a:ext cx="4101981" cy="923330"/>
              </a:xfrm>
              <a:prstGeom prst="rect">
                <a:avLst/>
              </a:prstGeom>
              <a:blipFill>
                <a:blip r:embed="rId3"/>
                <a:stretch>
                  <a:fillRect l="-1189" t="-3974" r="-446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04BBB71-1532-4604-801E-6EB197BD9B7E}"/>
                  </a:ext>
                </a:extLst>
              </p:cNvPr>
              <p:cNvSpPr txBox="1"/>
              <p:nvPr/>
            </p:nvSpPr>
            <p:spPr>
              <a:xfrm>
                <a:off x="5052907" y="1232747"/>
                <a:ext cx="33765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Reflection in the line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=2.5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04BBB71-1532-4604-801E-6EB197BD9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2907" y="1232747"/>
                <a:ext cx="3376537" cy="369332"/>
              </a:xfrm>
              <a:prstGeom prst="rect">
                <a:avLst/>
              </a:prstGeom>
              <a:blipFill>
                <a:blip r:embed="rId4"/>
                <a:stretch>
                  <a:fillRect l="-1625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D82010BE-D1CD-4A9B-980B-61B775EFE7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31437" y="1830586"/>
            <a:ext cx="4337368" cy="324552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3A742C9-35D4-49B4-B4ED-BF8BC73C590A}"/>
              </a:ext>
            </a:extLst>
          </p:cNvPr>
          <p:cNvSpPr/>
          <p:nvPr/>
        </p:nvSpPr>
        <p:spPr>
          <a:xfrm>
            <a:off x="6741175" y="2634780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solidFill>
                  <a:srgbClr val="007FFF"/>
                </a:solidFill>
              </a:rPr>
              <a:t>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6A89E69-988D-41C5-AE2F-B3873B1301EE}"/>
              </a:ext>
            </a:extLst>
          </p:cNvPr>
          <p:cNvSpPr/>
          <p:nvPr/>
        </p:nvSpPr>
        <p:spPr>
          <a:xfrm>
            <a:off x="2438595" y="164592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10045CC-6DC2-4BED-9375-3DD6AEF39D81}"/>
                  </a:ext>
                </a:extLst>
              </p:cNvPr>
              <p:cNvSpPr txBox="1"/>
              <p:nvPr/>
            </p:nvSpPr>
            <p:spPr>
              <a:xfrm>
                <a:off x="538448" y="151554"/>
                <a:ext cx="410198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The coordinates of the vertices of Shape </a:t>
                </a:r>
                <a:r>
                  <a:rPr lang="en-GB" dirty="0">
                    <a:solidFill>
                      <a:srgbClr val="007FFF"/>
                    </a:solidFill>
                  </a:rPr>
                  <a:t>0</a:t>
                </a:r>
                <a:r>
                  <a:rPr lang="en-GB" dirty="0"/>
                  <a:t> are: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(1, 4)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(1, 2)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(4, 2)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(4, 4)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10045CC-6DC2-4BED-9375-3DD6AEF39D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448" y="151554"/>
                <a:ext cx="4101981" cy="646331"/>
              </a:xfrm>
              <a:prstGeom prst="rect">
                <a:avLst/>
              </a:prstGeom>
              <a:blipFill>
                <a:blip r:embed="rId6"/>
                <a:stretch>
                  <a:fillRect l="-1189" t="-5660" r="-892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786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8E2AABD-E712-4529-B7FC-2F6360E7D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556" y="904664"/>
            <a:ext cx="3315577" cy="259479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6E83785-C68F-4A69-824B-48A0265B8095}"/>
                  </a:ext>
                </a:extLst>
              </p:cNvPr>
              <p:cNvSpPr txBox="1"/>
              <p:nvPr/>
            </p:nvSpPr>
            <p:spPr>
              <a:xfrm>
                <a:off x="4885070" y="151554"/>
                <a:ext cx="410198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007FFF"/>
                    </a:solidFill>
                  </a:rPr>
                  <a:t>8. </a:t>
                </a:r>
                <a:r>
                  <a:rPr lang="en-GB" dirty="0"/>
                  <a:t>Describe the reflection that transforms Shape </a:t>
                </a:r>
                <a:r>
                  <a:rPr lang="en-GB" dirty="0">
                    <a:solidFill>
                      <a:srgbClr val="007FFF"/>
                    </a:solidFill>
                  </a:rPr>
                  <a:t>0</a:t>
                </a:r>
                <a:r>
                  <a:rPr lang="en-GB" dirty="0"/>
                  <a:t> to a shape with vertices:</a:t>
                </a:r>
              </a:p>
              <a:p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, 4)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, 2)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−9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, 2)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−9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, 4)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6E83785-C68F-4A69-824B-48A0265B80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5070" y="151554"/>
                <a:ext cx="4101981" cy="923330"/>
              </a:xfrm>
              <a:prstGeom prst="rect">
                <a:avLst/>
              </a:prstGeom>
              <a:blipFill>
                <a:blip r:embed="rId3"/>
                <a:stretch>
                  <a:fillRect l="-1189" t="-3974" r="-446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04BBB71-1532-4604-801E-6EB197BD9B7E}"/>
                  </a:ext>
                </a:extLst>
              </p:cNvPr>
              <p:cNvSpPr txBox="1"/>
              <p:nvPr/>
            </p:nvSpPr>
            <p:spPr>
              <a:xfrm>
                <a:off x="5052907" y="1232747"/>
                <a:ext cx="33765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Reflection in the line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=−2.5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04BBB71-1532-4604-801E-6EB197BD9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2907" y="1232747"/>
                <a:ext cx="3376537" cy="369332"/>
              </a:xfrm>
              <a:prstGeom prst="rect">
                <a:avLst/>
              </a:prstGeom>
              <a:blipFill>
                <a:blip r:embed="rId4"/>
                <a:stretch>
                  <a:fillRect l="-1625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984F6897-E8D8-4E1D-83DF-D187319CFA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1061" y="1796673"/>
            <a:ext cx="5002939" cy="190687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BB79E0C-31FC-4703-A788-67A1FD18FC89}"/>
              </a:ext>
            </a:extLst>
          </p:cNvPr>
          <p:cNvSpPr/>
          <p:nvPr/>
        </p:nvSpPr>
        <p:spPr>
          <a:xfrm>
            <a:off x="8215359" y="2202063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solidFill>
                  <a:srgbClr val="007FFF"/>
                </a:solidFill>
              </a:rPr>
              <a:t>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3865F97-C275-4898-9415-0D41EDCE48F1}"/>
              </a:ext>
            </a:extLst>
          </p:cNvPr>
          <p:cNvSpPr/>
          <p:nvPr/>
        </p:nvSpPr>
        <p:spPr>
          <a:xfrm>
            <a:off x="2438595" y="164592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D1EBAA8-7C28-47D5-ADCD-6306CCB29449}"/>
                  </a:ext>
                </a:extLst>
              </p:cNvPr>
              <p:cNvSpPr txBox="1"/>
              <p:nvPr/>
            </p:nvSpPr>
            <p:spPr>
              <a:xfrm>
                <a:off x="538448" y="151554"/>
                <a:ext cx="410198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The coordinates of the vertices of Shape </a:t>
                </a:r>
                <a:r>
                  <a:rPr lang="en-GB" dirty="0">
                    <a:solidFill>
                      <a:srgbClr val="007FFF"/>
                    </a:solidFill>
                  </a:rPr>
                  <a:t>0</a:t>
                </a:r>
                <a:r>
                  <a:rPr lang="en-GB" dirty="0"/>
                  <a:t> are: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(1, 4)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(1, 2)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(4, 2)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(4, 4)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D1EBAA8-7C28-47D5-ADCD-6306CCB294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448" y="151554"/>
                <a:ext cx="4101981" cy="646331"/>
              </a:xfrm>
              <a:prstGeom prst="rect">
                <a:avLst/>
              </a:prstGeom>
              <a:blipFill>
                <a:blip r:embed="rId6"/>
                <a:stretch>
                  <a:fillRect l="-1189" t="-5660" r="-892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4762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8E2AABD-E712-4529-B7FC-2F6360E7D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556" y="904664"/>
            <a:ext cx="3315577" cy="259479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6E83785-C68F-4A69-824B-48A0265B8095}"/>
                  </a:ext>
                </a:extLst>
              </p:cNvPr>
              <p:cNvSpPr txBox="1"/>
              <p:nvPr/>
            </p:nvSpPr>
            <p:spPr>
              <a:xfrm>
                <a:off x="4885070" y="151554"/>
                <a:ext cx="410198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007FFF"/>
                    </a:solidFill>
                  </a:rPr>
                  <a:t>9. </a:t>
                </a:r>
                <a:r>
                  <a:rPr lang="en-GB" dirty="0"/>
                  <a:t>Describe the reflection that transforms Shape </a:t>
                </a:r>
                <a:r>
                  <a:rPr lang="en-GB" dirty="0">
                    <a:solidFill>
                      <a:srgbClr val="007FFF"/>
                    </a:solidFill>
                  </a:rPr>
                  <a:t>0</a:t>
                </a:r>
                <a:r>
                  <a:rPr lang="en-GB" dirty="0"/>
                  <a:t> to a shape with vertices:</a:t>
                </a:r>
              </a:p>
              <a:p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4, 1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2, 1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2, 4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4, 4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6E83785-C68F-4A69-824B-48A0265B80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5070" y="151554"/>
                <a:ext cx="4101981" cy="923330"/>
              </a:xfrm>
              <a:prstGeom prst="rect">
                <a:avLst/>
              </a:prstGeom>
              <a:blipFill>
                <a:blip r:embed="rId3"/>
                <a:stretch>
                  <a:fillRect l="-1189" t="-3974" r="-446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04BBB71-1532-4604-801E-6EB197BD9B7E}"/>
                  </a:ext>
                </a:extLst>
              </p:cNvPr>
              <p:cNvSpPr txBox="1"/>
              <p:nvPr/>
            </p:nvSpPr>
            <p:spPr>
              <a:xfrm>
                <a:off x="5052907" y="1232747"/>
                <a:ext cx="33765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Reflection in the line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04BBB71-1532-4604-801E-6EB197BD9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2907" y="1232747"/>
                <a:ext cx="3376537" cy="369332"/>
              </a:xfrm>
              <a:prstGeom prst="rect">
                <a:avLst/>
              </a:prstGeom>
              <a:blipFill>
                <a:blip r:embed="rId4"/>
                <a:stretch>
                  <a:fillRect l="-1625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39E169A6-2412-402F-B0D5-5234037B20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9462" y="1965642"/>
            <a:ext cx="4183426" cy="349366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F47C23A-4B45-4CBC-AE97-AF0403637FDD}"/>
              </a:ext>
            </a:extLst>
          </p:cNvPr>
          <p:cNvSpPr/>
          <p:nvPr/>
        </p:nvSpPr>
        <p:spPr>
          <a:xfrm>
            <a:off x="7134344" y="2743107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solidFill>
                  <a:srgbClr val="007FFF"/>
                </a:solidFill>
              </a:rPr>
              <a:t>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0501DA6-4605-4666-B89C-AA706B0FBAAD}"/>
              </a:ext>
            </a:extLst>
          </p:cNvPr>
          <p:cNvSpPr/>
          <p:nvPr/>
        </p:nvSpPr>
        <p:spPr>
          <a:xfrm>
            <a:off x="2438595" y="164592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0783D7E-C400-4E51-9419-43393576DE90}"/>
                  </a:ext>
                </a:extLst>
              </p:cNvPr>
              <p:cNvSpPr txBox="1"/>
              <p:nvPr/>
            </p:nvSpPr>
            <p:spPr>
              <a:xfrm>
                <a:off x="538448" y="151554"/>
                <a:ext cx="410198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The coordinates of the vertices of Shape </a:t>
                </a:r>
                <a:r>
                  <a:rPr lang="en-GB" dirty="0">
                    <a:solidFill>
                      <a:srgbClr val="007FFF"/>
                    </a:solidFill>
                  </a:rPr>
                  <a:t>0</a:t>
                </a:r>
                <a:r>
                  <a:rPr lang="en-GB" dirty="0"/>
                  <a:t> are: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(1, 4)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(1, 2)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(4, 2)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(4, 4)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0783D7E-C400-4E51-9419-43393576DE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448" y="151554"/>
                <a:ext cx="4101981" cy="646331"/>
              </a:xfrm>
              <a:prstGeom prst="rect">
                <a:avLst/>
              </a:prstGeom>
              <a:blipFill>
                <a:blip r:embed="rId6"/>
                <a:stretch>
                  <a:fillRect l="-1189" t="-5660" r="-892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5321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8E2AABD-E712-4529-B7FC-2F6360E7D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556" y="904664"/>
            <a:ext cx="3315577" cy="259479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6E83785-C68F-4A69-824B-48A0265B8095}"/>
                  </a:ext>
                </a:extLst>
              </p:cNvPr>
              <p:cNvSpPr txBox="1"/>
              <p:nvPr/>
            </p:nvSpPr>
            <p:spPr>
              <a:xfrm>
                <a:off x="4885070" y="151554"/>
                <a:ext cx="425893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007FFF"/>
                    </a:solidFill>
                  </a:rPr>
                  <a:t>10. </a:t>
                </a:r>
                <a:r>
                  <a:rPr lang="en-GB" dirty="0"/>
                  <a:t>Describe the reflection that transforms Shape </a:t>
                </a:r>
                <a:r>
                  <a:rPr lang="en-GB" dirty="0">
                    <a:solidFill>
                      <a:srgbClr val="007FFF"/>
                    </a:solidFill>
                  </a:rPr>
                  <a:t>0</a:t>
                </a:r>
                <a:r>
                  <a:rPr lang="en-GB" dirty="0"/>
                  <a:t> to a shape with vertices:</a:t>
                </a:r>
              </a:p>
              <a:p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3, 2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1, 2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1, 5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3, 5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6E83785-C68F-4A69-824B-48A0265B80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5070" y="151554"/>
                <a:ext cx="4258930" cy="923330"/>
              </a:xfrm>
              <a:prstGeom prst="rect">
                <a:avLst/>
              </a:prstGeom>
              <a:blipFill>
                <a:blip r:embed="rId3"/>
                <a:stretch>
                  <a:fillRect l="-1144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04BBB71-1532-4604-801E-6EB197BD9B7E}"/>
                  </a:ext>
                </a:extLst>
              </p:cNvPr>
              <p:cNvSpPr txBox="1"/>
              <p:nvPr/>
            </p:nvSpPr>
            <p:spPr>
              <a:xfrm>
                <a:off x="5052907" y="1232747"/>
                <a:ext cx="33765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Reflection in the line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04BBB71-1532-4604-801E-6EB197BD9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2907" y="1232747"/>
                <a:ext cx="3376537" cy="369332"/>
              </a:xfrm>
              <a:prstGeom prst="rect">
                <a:avLst/>
              </a:prstGeom>
              <a:blipFill>
                <a:blip r:embed="rId4"/>
                <a:stretch>
                  <a:fillRect l="-1625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D0223A7B-95F0-40B3-A3EE-DDB2C4E957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44907" y="1923839"/>
            <a:ext cx="4136101" cy="356256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BE0CB88-2454-4AF6-925F-2F534B91D4B3}"/>
              </a:ext>
            </a:extLst>
          </p:cNvPr>
          <p:cNvSpPr/>
          <p:nvPr/>
        </p:nvSpPr>
        <p:spPr>
          <a:xfrm>
            <a:off x="6389278" y="3160909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solidFill>
                  <a:srgbClr val="007FFF"/>
                </a:solidFill>
              </a:rPr>
              <a:t>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D28C30-14E6-4051-BBDA-A40884500957}"/>
              </a:ext>
            </a:extLst>
          </p:cNvPr>
          <p:cNvSpPr/>
          <p:nvPr/>
        </p:nvSpPr>
        <p:spPr>
          <a:xfrm>
            <a:off x="2438595" y="164592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0B72C74-7D6E-4FC4-A379-3CC4AAC13100}"/>
                  </a:ext>
                </a:extLst>
              </p:cNvPr>
              <p:cNvSpPr txBox="1"/>
              <p:nvPr/>
            </p:nvSpPr>
            <p:spPr>
              <a:xfrm>
                <a:off x="538448" y="151554"/>
                <a:ext cx="410198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The coordinates of the vertices of Shape </a:t>
                </a:r>
                <a:r>
                  <a:rPr lang="en-GB" dirty="0">
                    <a:solidFill>
                      <a:srgbClr val="007FFF"/>
                    </a:solidFill>
                  </a:rPr>
                  <a:t>0</a:t>
                </a:r>
                <a:r>
                  <a:rPr lang="en-GB" dirty="0"/>
                  <a:t> are: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(1, 4)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(1, 2)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(4, 2)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(4, 4)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0B72C74-7D6E-4FC4-A379-3CC4AAC131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448" y="151554"/>
                <a:ext cx="4101981" cy="646331"/>
              </a:xfrm>
              <a:prstGeom prst="rect">
                <a:avLst/>
              </a:prstGeom>
              <a:blipFill>
                <a:blip r:embed="rId6"/>
                <a:stretch>
                  <a:fillRect l="-1189" t="-5660" r="-892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353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500563" y="0"/>
            <a:ext cx="0" cy="69580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668338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" name="TextBox 7"/>
          <p:cNvSpPr txBox="1">
            <a:spLocks noChangeArrowheads="1"/>
          </p:cNvSpPr>
          <p:nvPr/>
        </p:nvSpPr>
        <p:spPr bwMode="auto">
          <a:xfrm>
            <a:off x="1042988" y="115888"/>
            <a:ext cx="3457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Worked Example</a:t>
            </a:r>
          </a:p>
        </p:txBody>
      </p:sp>
      <p:sp>
        <p:nvSpPr>
          <p:cNvPr id="2053" name="TextBox 8"/>
          <p:cNvSpPr txBox="1">
            <a:spLocks noChangeArrowheads="1"/>
          </p:cNvSpPr>
          <p:nvPr/>
        </p:nvSpPr>
        <p:spPr bwMode="auto">
          <a:xfrm>
            <a:off x="6227763" y="130175"/>
            <a:ext cx="3457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Your turn</a:t>
            </a:r>
          </a:p>
        </p:txBody>
      </p:sp>
      <p:sp>
        <p:nvSpPr>
          <p:cNvPr id="2062" name="TextBox 23"/>
          <p:cNvSpPr txBox="1">
            <a:spLocks noChangeArrowheads="1"/>
          </p:cNvSpPr>
          <p:nvPr/>
        </p:nvSpPr>
        <p:spPr bwMode="auto">
          <a:xfrm>
            <a:off x="7177088" y="6489700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schemeClr val="bg1"/>
                </a:solidFill>
              </a:rPr>
              <a:t>@</a:t>
            </a:r>
            <a:r>
              <a:rPr lang="en-GB" altLang="en-US" sz="1800" dirty="0" err="1">
                <a:solidFill>
                  <a:schemeClr val="bg1"/>
                </a:solidFill>
              </a:rPr>
              <a:t>mrbartonmaths</a:t>
            </a:r>
            <a:endParaRPr lang="en-GB" altLang="en-US" sz="1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0B0A940-726B-4EDB-8831-2FD97CD11A1C}"/>
                  </a:ext>
                </a:extLst>
              </p:cNvPr>
              <p:cNvSpPr/>
              <p:nvPr/>
            </p:nvSpPr>
            <p:spPr>
              <a:xfrm>
                <a:off x="193041" y="850902"/>
                <a:ext cx="425026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/>
                  <a:t>The coordinates of the vertices of Shape </a:t>
                </a:r>
                <a:r>
                  <a:rPr lang="en-GB" sz="1600" dirty="0">
                    <a:solidFill>
                      <a:srgbClr val="007FFF"/>
                    </a:solidFill>
                  </a:rPr>
                  <a:t>0</a:t>
                </a:r>
                <a:r>
                  <a:rPr lang="en-GB" sz="1600" dirty="0"/>
                  <a:t> are: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/>
                  <a:t>,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, 2)</m:t>
                    </m:r>
                  </m:oMath>
                </a14:m>
                <a:r>
                  <a:rPr lang="en-GB" sz="1600" dirty="0"/>
                  <a:t>,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(4, 2)</m:t>
                    </m:r>
                  </m:oMath>
                </a14:m>
                <a:r>
                  <a:rPr lang="en-GB" sz="1600" dirty="0"/>
                  <a:t> and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(4, 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0B0A940-726B-4EDB-8831-2FD97CD11A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041" y="850902"/>
                <a:ext cx="4250266" cy="584775"/>
              </a:xfrm>
              <a:prstGeom prst="rect">
                <a:avLst/>
              </a:prstGeom>
              <a:blipFill>
                <a:blip r:embed="rId2"/>
                <a:stretch>
                  <a:fillRect l="-861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00125B7-3C11-4796-87B8-923E4DB386E1}"/>
                  </a:ext>
                </a:extLst>
              </p:cNvPr>
              <p:cNvSpPr/>
              <p:nvPr/>
            </p:nvSpPr>
            <p:spPr>
              <a:xfrm>
                <a:off x="193041" y="4438704"/>
                <a:ext cx="4250264" cy="8617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/>
                  <a:t>Describe the reflection that transforms Shape </a:t>
                </a:r>
                <a:r>
                  <a:rPr lang="en-GB" sz="1600" dirty="0">
                    <a:solidFill>
                      <a:srgbClr val="007FFF"/>
                    </a:solidFill>
                  </a:rPr>
                  <a:t>0</a:t>
                </a:r>
                <a:r>
                  <a:rPr lang="en-GB" sz="1600" dirty="0"/>
                  <a:t> to a shape with vertices:</a:t>
                </a:r>
              </a:p>
              <a:p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0, 5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/>
                  <a:t>,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0, 2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/>
                  <a:t>,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, 2)</m:t>
                    </m:r>
                  </m:oMath>
                </a14:m>
                <a:r>
                  <a:rPr lang="en-GB" sz="1600" dirty="0"/>
                  <a:t> and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/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00125B7-3C11-4796-87B8-923E4DB386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041" y="4438704"/>
                <a:ext cx="4250264" cy="861774"/>
              </a:xfrm>
              <a:prstGeom prst="rect">
                <a:avLst/>
              </a:prstGeom>
              <a:blipFill>
                <a:blip r:embed="rId3"/>
                <a:stretch>
                  <a:fillRect l="-861" t="-2113" b="-42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4E2C26BD-8F99-4C2E-AE80-4FD3409157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907" y="1507219"/>
            <a:ext cx="3610952" cy="275320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6BEE843-C61E-44EB-B3D7-B0C4A4DF137C}"/>
                  </a:ext>
                </a:extLst>
              </p:cNvPr>
              <p:cNvSpPr/>
              <p:nvPr/>
            </p:nvSpPr>
            <p:spPr>
              <a:xfrm>
                <a:off x="4679762" y="850902"/>
                <a:ext cx="425026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/>
                  <a:t>The coordinates of the vertices of Shape </a:t>
                </a:r>
                <a:r>
                  <a:rPr lang="en-GB" sz="1600" dirty="0">
                    <a:solidFill>
                      <a:srgbClr val="007FFF"/>
                    </a:solidFill>
                  </a:rPr>
                  <a:t>0</a:t>
                </a:r>
                <a:r>
                  <a:rPr lang="en-GB" sz="1600" dirty="0"/>
                  <a:t> are: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/>
                  <a:t>,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, 2)</m:t>
                    </m:r>
                  </m:oMath>
                </a14:m>
                <a:r>
                  <a:rPr lang="en-GB" sz="1600" dirty="0"/>
                  <a:t>,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(4, 2)</m:t>
                    </m:r>
                  </m:oMath>
                </a14:m>
                <a:r>
                  <a:rPr lang="en-GB" sz="1600" dirty="0"/>
                  <a:t> and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(4, 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6BEE843-C61E-44EB-B3D7-B0C4A4DF13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762" y="850902"/>
                <a:ext cx="4250266" cy="584775"/>
              </a:xfrm>
              <a:prstGeom prst="rect">
                <a:avLst/>
              </a:prstGeom>
              <a:blipFill>
                <a:blip r:embed="rId5"/>
                <a:stretch>
                  <a:fillRect l="-861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E70CDD4D-B9FA-45DE-9D02-EC5CD716CE7C}"/>
                  </a:ext>
                </a:extLst>
              </p:cNvPr>
              <p:cNvSpPr/>
              <p:nvPr/>
            </p:nvSpPr>
            <p:spPr>
              <a:xfrm>
                <a:off x="4679762" y="4438704"/>
                <a:ext cx="4250264" cy="8617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/>
                  <a:t>Describe the reflection that transforms Shape </a:t>
                </a:r>
                <a:r>
                  <a:rPr lang="en-GB" sz="1600" dirty="0">
                    <a:solidFill>
                      <a:srgbClr val="007FFF"/>
                    </a:solidFill>
                  </a:rPr>
                  <a:t>0</a:t>
                </a:r>
                <a:r>
                  <a:rPr lang="en-GB" sz="1600" dirty="0"/>
                  <a:t> to a shape with vertices:</a:t>
                </a:r>
              </a:p>
              <a:p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, −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/>
                  <a:t>,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/>
                  <a:t>,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(4, 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/>
                  <a:t> and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(4, −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E70CDD4D-B9FA-45DE-9D02-EC5CD716CE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762" y="4438704"/>
                <a:ext cx="4250264" cy="861774"/>
              </a:xfrm>
              <a:prstGeom prst="rect">
                <a:avLst/>
              </a:prstGeom>
              <a:blipFill>
                <a:blip r:embed="rId6"/>
                <a:stretch>
                  <a:fillRect l="-861" t="-2113" b="-42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>
            <a:extLst>
              <a:ext uri="{FF2B5EF4-FFF2-40B4-BE49-F238E27FC236}">
                <a16:creationId xmlns:a16="http://schemas.microsoft.com/office/drawing/2014/main" id="{8DB8BEAD-050E-4DF1-A84F-310E10B67A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0628" y="1507219"/>
            <a:ext cx="3610952" cy="275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587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D60710B-39BB-481D-8C38-8BEE3B7336BD}"/>
                  </a:ext>
                </a:extLst>
              </p:cNvPr>
              <p:cNvSpPr txBox="1"/>
              <p:nvPr/>
            </p:nvSpPr>
            <p:spPr>
              <a:xfrm>
                <a:off x="538448" y="151554"/>
                <a:ext cx="410198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The coordinates of the vertices of Shape </a:t>
                </a:r>
                <a:r>
                  <a:rPr lang="en-GB" sz="1600" dirty="0">
                    <a:solidFill>
                      <a:srgbClr val="007FFF"/>
                    </a:solidFill>
                  </a:rPr>
                  <a:t>0</a:t>
                </a:r>
                <a:r>
                  <a:rPr lang="en-GB" sz="1600" dirty="0"/>
                  <a:t> are: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(1, 4)</m:t>
                    </m:r>
                  </m:oMath>
                </a14:m>
                <a:r>
                  <a:rPr lang="en-GB" sz="1600" dirty="0"/>
                  <a:t>,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(1, 2)</m:t>
                    </m:r>
                  </m:oMath>
                </a14:m>
                <a:r>
                  <a:rPr lang="en-GB" sz="1600" dirty="0"/>
                  <a:t>,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(4, 2)</m:t>
                    </m:r>
                  </m:oMath>
                </a14:m>
                <a:r>
                  <a:rPr lang="en-GB" sz="1600" dirty="0"/>
                  <a:t> and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(4, 4)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D60710B-39BB-481D-8C38-8BEE3B7336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448" y="151554"/>
                <a:ext cx="4101981" cy="584775"/>
              </a:xfrm>
              <a:prstGeom prst="rect">
                <a:avLst/>
              </a:prstGeom>
              <a:blipFill>
                <a:blip r:embed="rId2"/>
                <a:stretch>
                  <a:fillRect l="-743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88E2AABD-E712-4529-B7FC-2F6360E7D7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555" y="904664"/>
            <a:ext cx="3664773" cy="286808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A3213F5-5AB7-4C7B-AB89-87C406613C2E}"/>
              </a:ext>
            </a:extLst>
          </p:cNvPr>
          <p:cNvSpPr/>
          <p:nvPr/>
        </p:nvSpPr>
        <p:spPr>
          <a:xfrm>
            <a:off x="2589438" y="1733881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solidFill>
                  <a:srgbClr val="007FFF"/>
                </a:solidFill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6E83785-C68F-4A69-824B-48A0265B8095}"/>
                  </a:ext>
                </a:extLst>
              </p:cNvPr>
              <p:cNvSpPr txBox="1"/>
              <p:nvPr/>
            </p:nvSpPr>
            <p:spPr>
              <a:xfrm>
                <a:off x="360484" y="3933310"/>
                <a:ext cx="4101981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solidFill>
                      <a:srgbClr val="007FFF"/>
                    </a:solidFill>
                  </a:rPr>
                  <a:t>1. </a:t>
                </a:r>
                <a:r>
                  <a:rPr lang="en-GB" sz="1600" dirty="0"/>
                  <a:t>Describe the reflection that transforms Shape </a:t>
                </a:r>
                <a:r>
                  <a:rPr lang="en-GB" sz="1600" dirty="0">
                    <a:solidFill>
                      <a:srgbClr val="007FFF"/>
                    </a:solidFill>
                  </a:rPr>
                  <a:t>0</a:t>
                </a:r>
                <a:r>
                  <a:rPr lang="en-GB" sz="1600" dirty="0"/>
                  <a:t> to a shape with vertices:</a:t>
                </a:r>
              </a:p>
              <a:p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(1, −4)</m:t>
                    </m:r>
                  </m:oMath>
                </a14:m>
                <a:r>
                  <a:rPr lang="en-GB" sz="1600" dirty="0"/>
                  <a:t>,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(1, −2)</m:t>
                    </m:r>
                  </m:oMath>
                </a14:m>
                <a:r>
                  <a:rPr lang="en-GB" sz="1600" dirty="0"/>
                  <a:t>,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(4, −2)</m:t>
                    </m:r>
                  </m:oMath>
                </a14:m>
                <a:r>
                  <a:rPr lang="en-GB" sz="1600" dirty="0"/>
                  <a:t> and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(4, −4)</m:t>
                    </m:r>
                  </m:oMath>
                </a14:m>
                <a:endParaRPr lang="en-GB" sz="1600" dirty="0"/>
              </a:p>
              <a:p>
                <a:endParaRPr lang="en-GB" sz="1600" dirty="0"/>
              </a:p>
              <a:p>
                <a:r>
                  <a:rPr lang="en-GB" sz="1600" dirty="0">
                    <a:solidFill>
                      <a:srgbClr val="007FFF"/>
                    </a:solidFill>
                  </a:rPr>
                  <a:t>2. </a:t>
                </a:r>
                <a:r>
                  <a:rPr lang="en-GB" sz="1600" dirty="0"/>
                  <a:t>Describe the reflection that transforms Shape </a:t>
                </a:r>
                <a:r>
                  <a:rPr lang="en-GB" sz="1600" dirty="0">
                    <a:solidFill>
                      <a:srgbClr val="007FFF"/>
                    </a:solidFill>
                  </a:rPr>
                  <a:t>0</a:t>
                </a:r>
                <a:r>
                  <a:rPr lang="en-GB" sz="1600" dirty="0"/>
                  <a:t> to a shape with vertices:</a:t>
                </a:r>
              </a:p>
              <a:p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(−1, 4)</m:t>
                    </m:r>
                  </m:oMath>
                </a14:m>
                <a:r>
                  <a:rPr lang="en-GB" sz="1600" dirty="0"/>
                  <a:t>,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(−1, 2)</m:t>
                    </m:r>
                  </m:oMath>
                </a14:m>
                <a:r>
                  <a:rPr lang="en-GB" sz="1600" dirty="0"/>
                  <a:t>,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(−4, 2)</m:t>
                    </m:r>
                  </m:oMath>
                </a14:m>
                <a:r>
                  <a:rPr lang="en-GB" sz="1600" dirty="0"/>
                  <a:t> and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(−4, 4)</m:t>
                    </m:r>
                  </m:oMath>
                </a14:m>
                <a:endParaRPr lang="en-GB" sz="1600" dirty="0"/>
              </a:p>
              <a:p>
                <a:endParaRPr lang="en-GB" sz="1600" dirty="0"/>
              </a:p>
              <a:p>
                <a:r>
                  <a:rPr lang="en-GB" sz="1600" dirty="0">
                    <a:solidFill>
                      <a:srgbClr val="007FFF"/>
                    </a:solidFill>
                  </a:rPr>
                  <a:t>3. </a:t>
                </a:r>
                <a:r>
                  <a:rPr lang="en-GB" sz="1600" dirty="0"/>
                  <a:t>Describe the reflection that transforms Shape </a:t>
                </a:r>
                <a:r>
                  <a:rPr lang="en-GB" sz="1600" dirty="0">
                    <a:solidFill>
                      <a:srgbClr val="007FFF"/>
                    </a:solidFill>
                  </a:rPr>
                  <a:t>0</a:t>
                </a:r>
                <a:r>
                  <a:rPr lang="en-GB" sz="1600" dirty="0"/>
                  <a:t> to a shape with vertices:</a:t>
                </a:r>
              </a:p>
              <a:p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(−3, 4)</m:t>
                    </m:r>
                  </m:oMath>
                </a14:m>
                <a:r>
                  <a:rPr lang="en-GB" sz="1600" dirty="0"/>
                  <a:t>,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(−3, 2)</m:t>
                    </m:r>
                  </m:oMath>
                </a14:m>
                <a:r>
                  <a:rPr lang="en-GB" sz="1600" dirty="0"/>
                  <a:t>,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(−6, 2)</m:t>
                    </m:r>
                  </m:oMath>
                </a14:m>
                <a:r>
                  <a:rPr lang="en-GB" sz="1600" dirty="0"/>
                  <a:t> and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(−6, 4)</m:t>
                    </m:r>
                  </m:oMath>
                </a14:m>
                <a:endParaRPr lang="en-GB" sz="1600" dirty="0"/>
              </a:p>
              <a:p>
                <a:endParaRPr lang="en-GB" sz="16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6E83785-C68F-4A69-824B-48A0265B80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484" y="3933310"/>
                <a:ext cx="4101981" cy="3046988"/>
              </a:xfrm>
              <a:prstGeom prst="rect">
                <a:avLst/>
              </a:prstGeom>
              <a:blipFill>
                <a:blip r:embed="rId4"/>
                <a:stretch>
                  <a:fillRect l="-743" t="-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CB9A90E-17F2-4188-A5E5-5EE39F65CA9C}"/>
                  </a:ext>
                </a:extLst>
              </p:cNvPr>
              <p:cNvSpPr txBox="1"/>
              <p:nvPr/>
            </p:nvSpPr>
            <p:spPr>
              <a:xfrm>
                <a:off x="4859034" y="61348"/>
                <a:ext cx="4101981" cy="67403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solidFill>
                      <a:srgbClr val="007FFF"/>
                    </a:solidFill>
                  </a:rPr>
                  <a:t>4. </a:t>
                </a:r>
                <a:r>
                  <a:rPr lang="en-GB" sz="1600" dirty="0"/>
                  <a:t>Describe the reflection that transforms Shape </a:t>
                </a:r>
                <a:r>
                  <a:rPr lang="en-GB" sz="1600" dirty="0">
                    <a:solidFill>
                      <a:srgbClr val="007FFF"/>
                    </a:solidFill>
                  </a:rPr>
                  <a:t>0</a:t>
                </a:r>
                <a:r>
                  <a:rPr lang="en-GB" sz="1600" dirty="0"/>
                  <a:t> to a shape with vertices:</a:t>
                </a:r>
              </a:p>
              <a:p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(1, 4)</m:t>
                    </m:r>
                  </m:oMath>
                </a14:m>
                <a:r>
                  <a:rPr lang="en-GB" sz="1600" dirty="0"/>
                  <a:t>,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(1, 2)</m:t>
                    </m:r>
                  </m:oMath>
                </a14:m>
                <a:r>
                  <a:rPr lang="en-GB" sz="1600" dirty="0"/>
                  <a:t>,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(−2, 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/>
                  <a:t> and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(−2, 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/>
              </a:p>
              <a:p>
                <a:endParaRPr lang="en-GB" sz="1600" dirty="0"/>
              </a:p>
              <a:p>
                <a:r>
                  <a:rPr lang="en-GB" sz="1600" dirty="0">
                    <a:solidFill>
                      <a:srgbClr val="007FFF"/>
                    </a:solidFill>
                  </a:rPr>
                  <a:t>5. </a:t>
                </a:r>
                <a:r>
                  <a:rPr lang="en-GB" sz="1600" dirty="0"/>
                  <a:t>Describe the reflection that transforms Shape </a:t>
                </a:r>
                <a:r>
                  <a:rPr lang="en-GB" sz="1600" dirty="0">
                    <a:solidFill>
                      <a:srgbClr val="007FFF"/>
                    </a:solidFill>
                  </a:rPr>
                  <a:t>0</a:t>
                </a:r>
                <a:r>
                  <a:rPr lang="en-GB" sz="1600" dirty="0"/>
                  <a:t> to a shape with vertices:</a:t>
                </a:r>
              </a:p>
              <a:p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(1, 0)</m:t>
                    </m:r>
                  </m:oMath>
                </a14:m>
                <a:r>
                  <a:rPr lang="en-GB" sz="1600" dirty="0"/>
                  <a:t>,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(1, 2)</m:t>
                    </m:r>
                  </m:oMath>
                </a14:m>
                <a:r>
                  <a:rPr lang="en-GB" sz="1600" dirty="0"/>
                  <a:t>,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(4, 2)</m:t>
                    </m:r>
                  </m:oMath>
                </a14:m>
                <a:r>
                  <a:rPr lang="en-GB" sz="1600" dirty="0"/>
                  <a:t> and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(4, 0)</m:t>
                    </m:r>
                  </m:oMath>
                </a14:m>
                <a:endParaRPr lang="en-GB" sz="1600" dirty="0"/>
              </a:p>
              <a:p>
                <a:endParaRPr lang="en-GB" sz="1600" dirty="0"/>
              </a:p>
              <a:p>
                <a:r>
                  <a:rPr lang="en-GB" sz="1600" dirty="0">
                    <a:solidFill>
                      <a:srgbClr val="007FFF"/>
                    </a:solidFill>
                  </a:rPr>
                  <a:t>6. </a:t>
                </a:r>
                <a:r>
                  <a:rPr lang="en-GB" sz="1600" dirty="0"/>
                  <a:t>Describe the reflection that transforms Shape </a:t>
                </a:r>
                <a:r>
                  <a:rPr lang="en-GB" sz="1600" dirty="0">
                    <a:solidFill>
                      <a:srgbClr val="007FFF"/>
                    </a:solidFill>
                  </a:rPr>
                  <a:t>0</a:t>
                </a:r>
                <a:r>
                  <a:rPr lang="en-GB" sz="1600" dirty="0"/>
                  <a:t> to a shape with vertices:</a:t>
                </a:r>
              </a:p>
              <a:p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(1, 2)</m:t>
                    </m:r>
                  </m:oMath>
                </a14:m>
                <a:r>
                  <a:rPr lang="en-GB" sz="1600" dirty="0"/>
                  <a:t>,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(1, 4)</m:t>
                    </m:r>
                  </m:oMath>
                </a14:m>
                <a:r>
                  <a:rPr lang="en-GB" sz="1600" dirty="0"/>
                  <a:t>,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(4, 4)</m:t>
                    </m:r>
                  </m:oMath>
                </a14:m>
                <a:r>
                  <a:rPr lang="en-GB" sz="1600" dirty="0"/>
                  <a:t> and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(4, 2)</m:t>
                    </m:r>
                  </m:oMath>
                </a14:m>
                <a:endParaRPr lang="en-GB" sz="1600" dirty="0"/>
              </a:p>
              <a:p>
                <a:endParaRPr lang="en-GB" sz="1600" dirty="0"/>
              </a:p>
              <a:p>
                <a:r>
                  <a:rPr lang="en-GB" sz="1600" dirty="0">
                    <a:solidFill>
                      <a:srgbClr val="007FFF"/>
                    </a:solidFill>
                  </a:rPr>
                  <a:t>7. </a:t>
                </a:r>
                <a:r>
                  <a:rPr lang="en-GB" sz="1600" dirty="0"/>
                  <a:t>Describe the reflection that transforms Shape </a:t>
                </a:r>
                <a:r>
                  <a:rPr lang="en-GB" sz="1600" dirty="0">
                    <a:solidFill>
                      <a:srgbClr val="007FFF"/>
                    </a:solidFill>
                  </a:rPr>
                  <a:t>0</a:t>
                </a:r>
                <a:r>
                  <a:rPr lang="en-GB" sz="1600" dirty="0"/>
                  <a:t> to a shape with vertices:</a:t>
                </a:r>
              </a:p>
              <a:p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(4, 4)</m:t>
                    </m:r>
                  </m:oMath>
                </a14:m>
                <a:r>
                  <a:rPr lang="en-GB" sz="1600" dirty="0"/>
                  <a:t>,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(4, 2)</m:t>
                    </m:r>
                  </m:oMath>
                </a14:m>
                <a:r>
                  <a:rPr lang="en-GB" sz="1600" dirty="0"/>
                  <a:t>,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(1, 2)</m:t>
                    </m:r>
                  </m:oMath>
                </a14:m>
                <a:r>
                  <a:rPr lang="en-GB" sz="1600" dirty="0"/>
                  <a:t> and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(1, 4)</m:t>
                    </m:r>
                  </m:oMath>
                </a14:m>
                <a:endParaRPr lang="en-GB" sz="1600" dirty="0"/>
              </a:p>
              <a:p>
                <a:endParaRPr lang="en-GB" sz="1600" dirty="0"/>
              </a:p>
              <a:p>
                <a:r>
                  <a:rPr lang="en-GB" sz="1600" dirty="0">
                    <a:solidFill>
                      <a:srgbClr val="007FFF"/>
                    </a:solidFill>
                  </a:rPr>
                  <a:t>8. </a:t>
                </a:r>
                <a:r>
                  <a:rPr lang="en-GB" sz="1600" dirty="0"/>
                  <a:t>Describe the reflection that transforms Shape </a:t>
                </a:r>
                <a:r>
                  <a:rPr lang="en-GB" sz="1600" dirty="0">
                    <a:solidFill>
                      <a:srgbClr val="007FFF"/>
                    </a:solidFill>
                  </a:rPr>
                  <a:t>0</a:t>
                </a:r>
                <a:r>
                  <a:rPr lang="en-GB" sz="1600" dirty="0"/>
                  <a:t> to a shape with vertices:</a:t>
                </a:r>
              </a:p>
              <a:p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(−6, 4)</m:t>
                    </m:r>
                  </m:oMath>
                </a14:m>
                <a:r>
                  <a:rPr lang="en-GB" sz="1600" dirty="0"/>
                  <a:t>,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(−6, 2)</m:t>
                    </m:r>
                  </m:oMath>
                </a14:m>
                <a:r>
                  <a:rPr lang="en-GB" sz="1600" dirty="0"/>
                  <a:t>,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(−9, 2)</m:t>
                    </m:r>
                  </m:oMath>
                </a14:m>
                <a:r>
                  <a:rPr lang="en-GB" sz="1600" dirty="0"/>
                  <a:t> and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(−9, 4)</m:t>
                    </m:r>
                  </m:oMath>
                </a14:m>
                <a:endParaRPr lang="en-GB" sz="1600" dirty="0"/>
              </a:p>
              <a:p>
                <a:endParaRPr lang="en-GB" sz="1600" dirty="0"/>
              </a:p>
              <a:p>
                <a:r>
                  <a:rPr lang="en-GB" sz="1600" dirty="0">
                    <a:solidFill>
                      <a:srgbClr val="007FFF"/>
                    </a:solidFill>
                  </a:rPr>
                  <a:t>9. </a:t>
                </a:r>
                <a:r>
                  <a:rPr lang="en-GB" sz="1600" dirty="0"/>
                  <a:t>Describe the reflection that transforms Shape </a:t>
                </a:r>
                <a:r>
                  <a:rPr lang="en-GB" sz="1600" dirty="0">
                    <a:solidFill>
                      <a:srgbClr val="007FFF"/>
                    </a:solidFill>
                  </a:rPr>
                  <a:t>0</a:t>
                </a:r>
                <a:r>
                  <a:rPr lang="en-GB" sz="1600" dirty="0"/>
                  <a:t> to a shape with vertices:</a:t>
                </a:r>
              </a:p>
              <a:p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(4, 1)</m:t>
                    </m:r>
                  </m:oMath>
                </a14:m>
                <a:r>
                  <a:rPr lang="en-GB" sz="1600" dirty="0"/>
                  <a:t>,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(2, 1)</m:t>
                    </m:r>
                  </m:oMath>
                </a14:m>
                <a:r>
                  <a:rPr lang="en-GB" sz="1600" dirty="0"/>
                  <a:t>,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(2, 4)</m:t>
                    </m:r>
                  </m:oMath>
                </a14:m>
                <a:r>
                  <a:rPr lang="en-GB" sz="1600" dirty="0"/>
                  <a:t> and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(4, 4)</m:t>
                    </m:r>
                  </m:oMath>
                </a14:m>
                <a:endParaRPr lang="en-GB" sz="1600" dirty="0"/>
              </a:p>
              <a:p>
                <a:endParaRPr lang="en-GB" sz="1600" dirty="0"/>
              </a:p>
              <a:p>
                <a:r>
                  <a:rPr lang="en-GB" sz="1600" dirty="0">
                    <a:solidFill>
                      <a:srgbClr val="007FFF"/>
                    </a:solidFill>
                  </a:rPr>
                  <a:t>10. </a:t>
                </a:r>
                <a:r>
                  <a:rPr lang="en-GB" sz="1600" dirty="0"/>
                  <a:t>Describe the reflection that transforms Shape </a:t>
                </a:r>
                <a:r>
                  <a:rPr lang="en-GB" sz="1600" dirty="0">
                    <a:solidFill>
                      <a:srgbClr val="007FFF"/>
                    </a:solidFill>
                  </a:rPr>
                  <a:t>0</a:t>
                </a:r>
                <a:r>
                  <a:rPr lang="en-GB" sz="1600" dirty="0"/>
                  <a:t> to a shape with vertices:</a:t>
                </a:r>
              </a:p>
              <a:p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(3, 2)</m:t>
                    </m:r>
                  </m:oMath>
                </a14:m>
                <a:r>
                  <a:rPr lang="en-GB" sz="1600" dirty="0"/>
                  <a:t>,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(1, 2)</m:t>
                    </m:r>
                  </m:oMath>
                </a14:m>
                <a:r>
                  <a:rPr lang="en-GB" sz="1600" dirty="0"/>
                  <a:t>,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(1, 5)</m:t>
                    </m:r>
                  </m:oMath>
                </a14:m>
                <a:r>
                  <a:rPr lang="en-GB" sz="1600" dirty="0"/>
                  <a:t> and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(3, 5)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CB9A90E-17F2-4188-A5E5-5EE39F65CA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9034" y="61348"/>
                <a:ext cx="4101981" cy="6740307"/>
              </a:xfrm>
              <a:prstGeom prst="rect">
                <a:avLst/>
              </a:prstGeom>
              <a:blipFill>
                <a:blip r:embed="rId5"/>
                <a:stretch>
                  <a:fillRect l="-743" t="-271" b="-1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F226D898-C263-4577-9466-8C0C7E3E3DAC}"/>
              </a:ext>
            </a:extLst>
          </p:cNvPr>
          <p:cNvSpPr/>
          <p:nvPr/>
        </p:nvSpPr>
        <p:spPr>
          <a:xfrm>
            <a:off x="495950" y="151554"/>
            <a:ext cx="4144479" cy="3716019"/>
          </a:xfrm>
          <a:prstGeom prst="rect">
            <a:avLst/>
          </a:prstGeom>
          <a:noFill/>
          <a:ln w="3810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1428031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D60710B-39BB-481D-8C38-8BEE3B7336BD}"/>
                  </a:ext>
                </a:extLst>
              </p:cNvPr>
              <p:cNvSpPr txBox="1"/>
              <p:nvPr/>
            </p:nvSpPr>
            <p:spPr>
              <a:xfrm>
                <a:off x="538448" y="151554"/>
                <a:ext cx="410198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The coordinates of the vertices of Shape </a:t>
                </a:r>
                <a:r>
                  <a:rPr lang="en-GB" dirty="0">
                    <a:solidFill>
                      <a:srgbClr val="007FFF"/>
                    </a:solidFill>
                  </a:rPr>
                  <a:t>0</a:t>
                </a:r>
                <a:r>
                  <a:rPr lang="en-GB" dirty="0"/>
                  <a:t> are: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(1, 4)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(1, 2)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(4, 2)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(4, 4)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D60710B-39BB-481D-8C38-8BEE3B7336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448" y="151554"/>
                <a:ext cx="4101981" cy="646331"/>
              </a:xfrm>
              <a:prstGeom prst="rect">
                <a:avLst/>
              </a:prstGeom>
              <a:blipFill>
                <a:blip r:embed="rId2"/>
                <a:stretch>
                  <a:fillRect l="-1189" t="-5660" r="-892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88E2AABD-E712-4529-B7FC-2F6360E7D7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556" y="904664"/>
            <a:ext cx="3315577" cy="259479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A3213F5-5AB7-4C7B-AB89-87C406613C2E}"/>
              </a:ext>
            </a:extLst>
          </p:cNvPr>
          <p:cNvSpPr/>
          <p:nvPr/>
        </p:nvSpPr>
        <p:spPr>
          <a:xfrm>
            <a:off x="2438595" y="164592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6E83785-C68F-4A69-824B-48A0265B8095}"/>
                  </a:ext>
                </a:extLst>
              </p:cNvPr>
              <p:cNvSpPr txBox="1"/>
              <p:nvPr/>
            </p:nvSpPr>
            <p:spPr>
              <a:xfrm>
                <a:off x="4885070" y="151554"/>
                <a:ext cx="410198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007FFF"/>
                    </a:solidFill>
                  </a:rPr>
                  <a:t>1. </a:t>
                </a:r>
                <a:r>
                  <a:rPr lang="en-GB" dirty="0"/>
                  <a:t>Describe the reflection that transforms Shape </a:t>
                </a:r>
                <a:r>
                  <a:rPr lang="en-GB" dirty="0">
                    <a:solidFill>
                      <a:srgbClr val="007FFF"/>
                    </a:solidFill>
                  </a:rPr>
                  <a:t>0</a:t>
                </a:r>
                <a:r>
                  <a:rPr lang="en-GB" dirty="0"/>
                  <a:t> to a shape with vertices:</a:t>
                </a:r>
              </a:p>
              <a:p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(1, 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4)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(1, 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2)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(4, 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2)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(4, 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4)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6E83785-C68F-4A69-824B-48A0265B80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5070" y="151554"/>
                <a:ext cx="4101981" cy="923330"/>
              </a:xfrm>
              <a:prstGeom prst="rect">
                <a:avLst/>
              </a:prstGeom>
              <a:blipFill>
                <a:blip r:embed="rId4"/>
                <a:stretch>
                  <a:fillRect l="-1189" t="-3974" r="-446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89CA53A5-1E5E-4D67-B8AA-FAC565FDA9E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2219" y="1645920"/>
            <a:ext cx="3786660" cy="476800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04BBB71-1532-4604-801E-6EB197BD9B7E}"/>
                  </a:ext>
                </a:extLst>
              </p:cNvPr>
              <p:cNvSpPr txBox="1"/>
              <p:nvPr/>
            </p:nvSpPr>
            <p:spPr>
              <a:xfrm>
                <a:off x="5052907" y="1232747"/>
                <a:ext cx="33765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Reflection in the line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04BBB71-1532-4604-801E-6EB197BD9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2907" y="1232747"/>
                <a:ext cx="3376537" cy="369332"/>
              </a:xfrm>
              <a:prstGeom prst="rect">
                <a:avLst/>
              </a:prstGeom>
              <a:blipFill>
                <a:blip r:embed="rId6"/>
                <a:stretch>
                  <a:fillRect l="-1625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29A91FE5-3856-4E72-AEC4-C299C5ABADDC}"/>
              </a:ext>
            </a:extLst>
          </p:cNvPr>
          <p:cNvSpPr/>
          <p:nvPr/>
        </p:nvSpPr>
        <p:spPr>
          <a:xfrm>
            <a:off x="6856638" y="2336707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solidFill>
                  <a:srgbClr val="007FFF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019926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8E2AABD-E712-4529-B7FC-2F6360E7D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556" y="904664"/>
            <a:ext cx="3315577" cy="259479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6E83785-C68F-4A69-824B-48A0265B8095}"/>
                  </a:ext>
                </a:extLst>
              </p:cNvPr>
              <p:cNvSpPr txBox="1"/>
              <p:nvPr/>
            </p:nvSpPr>
            <p:spPr>
              <a:xfrm>
                <a:off x="4885070" y="151554"/>
                <a:ext cx="410198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007FFF"/>
                    </a:solidFill>
                  </a:rPr>
                  <a:t>2. </a:t>
                </a:r>
                <a:r>
                  <a:rPr lang="en-GB" dirty="0"/>
                  <a:t>Describe the reflection that transforms Shape </a:t>
                </a:r>
                <a:r>
                  <a:rPr lang="en-GB" dirty="0">
                    <a:solidFill>
                      <a:srgbClr val="007FFF"/>
                    </a:solidFill>
                  </a:rPr>
                  <a:t>0</a:t>
                </a:r>
                <a:r>
                  <a:rPr lang="en-GB" dirty="0"/>
                  <a:t> to a shape with vertices:</a:t>
                </a:r>
              </a:p>
              <a:p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1, 4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1, 2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4, 2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4, 4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6E83785-C68F-4A69-824B-48A0265B80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5070" y="151554"/>
                <a:ext cx="4101981" cy="923330"/>
              </a:xfrm>
              <a:prstGeom prst="rect">
                <a:avLst/>
              </a:prstGeom>
              <a:blipFill>
                <a:blip r:embed="rId3"/>
                <a:stretch>
                  <a:fillRect l="-1189" t="-3974" r="-446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04BBB71-1532-4604-801E-6EB197BD9B7E}"/>
                  </a:ext>
                </a:extLst>
              </p:cNvPr>
              <p:cNvSpPr txBox="1"/>
              <p:nvPr/>
            </p:nvSpPr>
            <p:spPr>
              <a:xfrm>
                <a:off x="5052907" y="1232747"/>
                <a:ext cx="33765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Reflection in the line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04BBB71-1532-4604-801E-6EB197BD9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2907" y="1232747"/>
                <a:ext cx="3376537" cy="369332"/>
              </a:xfrm>
              <a:prstGeom prst="rect">
                <a:avLst/>
              </a:prstGeom>
              <a:blipFill>
                <a:blip r:embed="rId4"/>
                <a:stretch>
                  <a:fillRect l="-1625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429242FB-7D50-4A69-8123-82B6887304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3879" y="1759942"/>
            <a:ext cx="4547030" cy="259479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1715893-B1AB-4A5F-B1DE-D5D3F2F38FE9}"/>
              </a:ext>
            </a:extLst>
          </p:cNvPr>
          <p:cNvSpPr/>
          <p:nvPr/>
        </p:nvSpPr>
        <p:spPr>
          <a:xfrm>
            <a:off x="7642345" y="2394859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solidFill>
                  <a:srgbClr val="007FFF"/>
                </a:solidFill>
              </a:rPr>
              <a:t>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C71A30-6328-48D6-A6FD-A8F0FA894033}"/>
              </a:ext>
            </a:extLst>
          </p:cNvPr>
          <p:cNvSpPr/>
          <p:nvPr/>
        </p:nvSpPr>
        <p:spPr>
          <a:xfrm>
            <a:off x="2438595" y="164592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94A081F-C25F-4CEB-8962-6F8D25BA19AF}"/>
                  </a:ext>
                </a:extLst>
              </p:cNvPr>
              <p:cNvSpPr txBox="1"/>
              <p:nvPr/>
            </p:nvSpPr>
            <p:spPr>
              <a:xfrm>
                <a:off x="538448" y="151554"/>
                <a:ext cx="410198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The coordinates of the vertices of Shape </a:t>
                </a:r>
                <a:r>
                  <a:rPr lang="en-GB" dirty="0">
                    <a:solidFill>
                      <a:srgbClr val="007FFF"/>
                    </a:solidFill>
                  </a:rPr>
                  <a:t>0</a:t>
                </a:r>
                <a:r>
                  <a:rPr lang="en-GB" dirty="0"/>
                  <a:t> are: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(1, 4)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(1, 2)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(4, 2)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(4, 4)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94A081F-C25F-4CEB-8962-6F8D25BA19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448" y="151554"/>
                <a:ext cx="4101981" cy="646331"/>
              </a:xfrm>
              <a:prstGeom prst="rect">
                <a:avLst/>
              </a:prstGeom>
              <a:blipFill>
                <a:blip r:embed="rId6"/>
                <a:stretch>
                  <a:fillRect l="-1189" t="-5660" r="-892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1021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8E2AABD-E712-4529-B7FC-2F6360E7D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556" y="904664"/>
            <a:ext cx="3315577" cy="259479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6E83785-C68F-4A69-824B-48A0265B8095}"/>
                  </a:ext>
                </a:extLst>
              </p:cNvPr>
              <p:cNvSpPr txBox="1"/>
              <p:nvPr/>
            </p:nvSpPr>
            <p:spPr>
              <a:xfrm>
                <a:off x="4885070" y="151554"/>
                <a:ext cx="410198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007FFF"/>
                    </a:solidFill>
                  </a:rPr>
                  <a:t>3. </a:t>
                </a:r>
                <a:r>
                  <a:rPr lang="en-GB" dirty="0"/>
                  <a:t>Describe the reflection that transforms Shape </a:t>
                </a:r>
                <a:r>
                  <a:rPr lang="en-GB" dirty="0">
                    <a:solidFill>
                      <a:srgbClr val="007FFF"/>
                    </a:solidFill>
                  </a:rPr>
                  <a:t>0</a:t>
                </a:r>
                <a:r>
                  <a:rPr lang="en-GB" dirty="0"/>
                  <a:t> to a shape with vertices:</a:t>
                </a:r>
              </a:p>
              <a:p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3, 4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3, 2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6, 2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6, 4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6E83785-C68F-4A69-824B-48A0265B80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5070" y="151554"/>
                <a:ext cx="4101981" cy="923330"/>
              </a:xfrm>
              <a:prstGeom prst="rect">
                <a:avLst/>
              </a:prstGeom>
              <a:blipFill>
                <a:blip r:embed="rId3"/>
                <a:stretch>
                  <a:fillRect l="-1189" t="-3974" r="-446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04BBB71-1532-4604-801E-6EB197BD9B7E}"/>
                  </a:ext>
                </a:extLst>
              </p:cNvPr>
              <p:cNvSpPr txBox="1"/>
              <p:nvPr/>
            </p:nvSpPr>
            <p:spPr>
              <a:xfrm>
                <a:off x="5052907" y="1232747"/>
                <a:ext cx="33765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Reflection in the line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04BBB71-1532-4604-801E-6EB197BD9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2907" y="1232747"/>
                <a:ext cx="3376537" cy="369332"/>
              </a:xfrm>
              <a:prstGeom prst="rect">
                <a:avLst/>
              </a:prstGeom>
              <a:blipFill>
                <a:blip r:embed="rId4"/>
                <a:stretch>
                  <a:fillRect l="-1625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10421D39-BDB9-4D8D-99C8-9BD1B56DDC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74462" y="1722166"/>
            <a:ext cx="4733426" cy="203575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507B446-5BCD-4AE1-995B-1060320DCE11}"/>
              </a:ext>
            </a:extLst>
          </p:cNvPr>
          <p:cNvSpPr/>
          <p:nvPr/>
        </p:nvSpPr>
        <p:spPr>
          <a:xfrm>
            <a:off x="7838772" y="2249361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solidFill>
                  <a:srgbClr val="007FFF"/>
                </a:solidFill>
              </a:rPr>
              <a:t>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420B06-1244-4661-B3A2-33BA6E29D49F}"/>
              </a:ext>
            </a:extLst>
          </p:cNvPr>
          <p:cNvSpPr/>
          <p:nvPr/>
        </p:nvSpPr>
        <p:spPr>
          <a:xfrm>
            <a:off x="2438595" y="164592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FC2D8B1-3343-4FA2-94FF-F65D6D980CEC}"/>
                  </a:ext>
                </a:extLst>
              </p:cNvPr>
              <p:cNvSpPr txBox="1"/>
              <p:nvPr/>
            </p:nvSpPr>
            <p:spPr>
              <a:xfrm>
                <a:off x="538448" y="151554"/>
                <a:ext cx="410198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The coordinates of the vertices of Shape </a:t>
                </a:r>
                <a:r>
                  <a:rPr lang="en-GB" dirty="0">
                    <a:solidFill>
                      <a:srgbClr val="007FFF"/>
                    </a:solidFill>
                  </a:rPr>
                  <a:t>0</a:t>
                </a:r>
                <a:r>
                  <a:rPr lang="en-GB" dirty="0"/>
                  <a:t> are: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(1, 4)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(1, 2)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(4, 2)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(4, 4)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FC2D8B1-3343-4FA2-94FF-F65D6D980C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448" y="151554"/>
                <a:ext cx="4101981" cy="646331"/>
              </a:xfrm>
              <a:prstGeom prst="rect">
                <a:avLst/>
              </a:prstGeom>
              <a:blipFill>
                <a:blip r:embed="rId6"/>
                <a:stretch>
                  <a:fillRect l="-1189" t="-5660" r="-892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9335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8E2AABD-E712-4529-B7FC-2F6360E7D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556" y="904664"/>
            <a:ext cx="3315577" cy="259479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6E83785-C68F-4A69-824B-48A0265B8095}"/>
                  </a:ext>
                </a:extLst>
              </p:cNvPr>
              <p:cNvSpPr txBox="1"/>
              <p:nvPr/>
            </p:nvSpPr>
            <p:spPr>
              <a:xfrm>
                <a:off x="4885070" y="151554"/>
                <a:ext cx="410198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007FFF"/>
                    </a:solidFill>
                  </a:rPr>
                  <a:t>4. </a:t>
                </a:r>
                <a:r>
                  <a:rPr lang="en-GB" dirty="0"/>
                  <a:t>Describe the reflection that transforms Shape </a:t>
                </a:r>
                <a:r>
                  <a:rPr lang="en-GB" dirty="0">
                    <a:solidFill>
                      <a:srgbClr val="007FFF"/>
                    </a:solidFill>
                  </a:rPr>
                  <a:t>0</a:t>
                </a:r>
                <a:r>
                  <a:rPr lang="en-GB" dirty="0"/>
                  <a:t> to a shape with vertices:</a:t>
                </a:r>
              </a:p>
              <a:p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, 4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, 2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2, 2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2, 4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6E83785-C68F-4A69-824B-48A0265B80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5070" y="151554"/>
                <a:ext cx="4101981" cy="923330"/>
              </a:xfrm>
              <a:prstGeom prst="rect">
                <a:avLst/>
              </a:prstGeom>
              <a:blipFill>
                <a:blip r:embed="rId3"/>
                <a:stretch>
                  <a:fillRect l="-1189" t="-3974" r="-446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04BBB71-1532-4604-801E-6EB197BD9B7E}"/>
                  </a:ext>
                </a:extLst>
              </p:cNvPr>
              <p:cNvSpPr txBox="1"/>
              <p:nvPr/>
            </p:nvSpPr>
            <p:spPr>
              <a:xfrm>
                <a:off x="5052907" y="1232747"/>
                <a:ext cx="33765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Reflection in the line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04BBB71-1532-4604-801E-6EB197BD9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2907" y="1232747"/>
                <a:ext cx="3376537" cy="369332"/>
              </a:xfrm>
              <a:prstGeom prst="rect">
                <a:avLst/>
              </a:prstGeom>
              <a:blipFill>
                <a:blip r:embed="rId4"/>
                <a:stretch>
                  <a:fillRect l="-1625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B09360EF-32B5-4EF8-8DFE-32B401C3DA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4038" y="1759942"/>
            <a:ext cx="4522576" cy="267220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1EFED44-7B0B-4C45-A537-136AF8606271}"/>
              </a:ext>
            </a:extLst>
          </p:cNvPr>
          <p:cNvSpPr/>
          <p:nvPr/>
        </p:nvSpPr>
        <p:spPr>
          <a:xfrm>
            <a:off x="7269811" y="2394859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solidFill>
                  <a:srgbClr val="007FFF"/>
                </a:solidFill>
              </a:rPr>
              <a:t>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8329CBE-8286-4E52-A30C-F8ABE3FA1278}"/>
              </a:ext>
            </a:extLst>
          </p:cNvPr>
          <p:cNvSpPr/>
          <p:nvPr/>
        </p:nvSpPr>
        <p:spPr>
          <a:xfrm>
            <a:off x="2438595" y="164592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5FFC214-F8B6-47DD-A8F3-09A499C85091}"/>
                  </a:ext>
                </a:extLst>
              </p:cNvPr>
              <p:cNvSpPr txBox="1"/>
              <p:nvPr/>
            </p:nvSpPr>
            <p:spPr>
              <a:xfrm>
                <a:off x="538448" y="151554"/>
                <a:ext cx="410198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The coordinates of the vertices of Shape </a:t>
                </a:r>
                <a:r>
                  <a:rPr lang="en-GB" dirty="0">
                    <a:solidFill>
                      <a:srgbClr val="007FFF"/>
                    </a:solidFill>
                  </a:rPr>
                  <a:t>0</a:t>
                </a:r>
                <a:r>
                  <a:rPr lang="en-GB" dirty="0"/>
                  <a:t> are: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(1, 4)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(1, 2)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(4, 2)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(4, 4)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5FFC214-F8B6-47DD-A8F3-09A499C850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448" y="151554"/>
                <a:ext cx="4101981" cy="646331"/>
              </a:xfrm>
              <a:prstGeom prst="rect">
                <a:avLst/>
              </a:prstGeom>
              <a:blipFill>
                <a:blip r:embed="rId6"/>
                <a:stretch>
                  <a:fillRect l="-1189" t="-5660" r="-892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9093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8E2AABD-E712-4529-B7FC-2F6360E7D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556" y="904664"/>
            <a:ext cx="3315577" cy="259479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6E83785-C68F-4A69-824B-48A0265B8095}"/>
                  </a:ext>
                </a:extLst>
              </p:cNvPr>
              <p:cNvSpPr txBox="1"/>
              <p:nvPr/>
            </p:nvSpPr>
            <p:spPr>
              <a:xfrm>
                <a:off x="4885070" y="151554"/>
                <a:ext cx="410198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007FFF"/>
                    </a:solidFill>
                  </a:rPr>
                  <a:t>5. </a:t>
                </a:r>
                <a:r>
                  <a:rPr lang="en-GB" dirty="0"/>
                  <a:t>Describe the reflection that transforms Shape </a:t>
                </a:r>
                <a:r>
                  <a:rPr lang="en-GB" dirty="0">
                    <a:solidFill>
                      <a:srgbClr val="007FFF"/>
                    </a:solidFill>
                  </a:rPr>
                  <a:t>0</a:t>
                </a:r>
                <a:r>
                  <a:rPr lang="en-GB" dirty="0"/>
                  <a:t> to a shape with vertices:</a:t>
                </a:r>
              </a:p>
              <a:p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, 0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, 2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, 2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, 0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6E83785-C68F-4A69-824B-48A0265B80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5070" y="151554"/>
                <a:ext cx="4101981" cy="923330"/>
              </a:xfrm>
              <a:prstGeom prst="rect">
                <a:avLst/>
              </a:prstGeom>
              <a:blipFill>
                <a:blip r:embed="rId3"/>
                <a:stretch>
                  <a:fillRect l="-1189" t="-3974" r="-446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04BBB71-1532-4604-801E-6EB197BD9B7E}"/>
                  </a:ext>
                </a:extLst>
              </p:cNvPr>
              <p:cNvSpPr txBox="1"/>
              <p:nvPr/>
            </p:nvSpPr>
            <p:spPr>
              <a:xfrm>
                <a:off x="5052907" y="1232747"/>
                <a:ext cx="33765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Reflection in the line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04BBB71-1532-4604-801E-6EB197BD9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2907" y="1232747"/>
                <a:ext cx="3376537" cy="369332"/>
              </a:xfrm>
              <a:prstGeom prst="rect">
                <a:avLst/>
              </a:prstGeom>
              <a:blipFill>
                <a:blip r:embed="rId4"/>
                <a:stretch>
                  <a:fillRect l="-1625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A3911E8E-EB50-42B1-85C1-6CFD6C14CD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64320" y="1830586"/>
            <a:ext cx="4287366" cy="356118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4F11435-BA0F-4947-A010-4091DFD4A504}"/>
              </a:ext>
            </a:extLst>
          </p:cNvPr>
          <p:cNvSpPr/>
          <p:nvPr/>
        </p:nvSpPr>
        <p:spPr>
          <a:xfrm>
            <a:off x="6791629" y="2580547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solidFill>
                  <a:srgbClr val="007FFF"/>
                </a:solidFill>
              </a:rPr>
              <a:t>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9135B8-53C1-4D6F-A10B-718151194784}"/>
              </a:ext>
            </a:extLst>
          </p:cNvPr>
          <p:cNvSpPr/>
          <p:nvPr/>
        </p:nvSpPr>
        <p:spPr>
          <a:xfrm>
            <a:off x="2438595" y="164592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663A6FD-3ECA-4E61-85FE-1BC904553FDD}"/>
                  </a:ext>
                </a:extLst>
              </p:cNvPr>
              <p:cNvSpPr txBox="1"/>
              <p:nvPr/>
            </p:nvSpPr>
            <p:spPr>
              <a:xfrm>
                <a:off x="538448" y="151554"/>
                <a:ext cx="410198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The coordinates of the vertices of Shape </a:t>
                </a:r>
                <a:r>
                  <a:rPr lang="en-GB" dirty="0">
                    <a:solidFill>
                      <a:srgbClr val="007FFF"/>
                    </a:solidFill>
                  </a:rPr>
                  <a:t>0</a:t>
                </a:r>
                <a:r>
                  <a:rPr lang="en-GB" dirty="0"/>
                  <a:t> are: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(1, 4)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(1, 2)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(4, 2)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(4, 4)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663A6FD-3ECA-4E61-85FE-1BC904553F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448" y="151554"/>
                <a:ext cx="4101981" cy="646331"/>
              </a:xfrm>
              <a:prstGeom prst="rect">
                <a:avLst/>
              </a:prstGeom>
              <a:blipFill>
                <a:blip r:embed="rId6"/>
                <a:stretch>
                  <a:fillRect l="-1189" t="-5660" r="-892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9002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8E2AABD-E712-4529-B7FC-2F6360E7D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556" y="904664"/>
            <a:ext cx="3315577" cy="259479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6E83785-C68F-4A69-824B-48A0265B8095}"/>
                  </a:ext>
                </a:extLst>
              </p:cNvPr>
              <p:cNvSpPr txBox="1"/>
              <p:nvPr/>
            </p:nvSpPr>
            <p:spPr>
              <a:xfrm>
                <a:off x="4885070" y="151554"/>
                <a:ext cx="410198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007FFF"/>
                    </a:solidFill>
                  </a:rPr>
                  <a:t>6. </a:t>
                </a:r>
                <a:r>
                  <a:rPr lang="en-GB" dirty="0"/>
                  <a:t>Describe the reflection that transforms Shape </a:t>
                </a:r>
                <a:r>
                  <a:rPr lang="en-GB" dirty="0">
                    <a:solidFill>
                      <a:srgbClr val="007FFF"/>
                    </a:solidFill>
                  </a:rPr>
                  <a:t>0</a:t>
                </a:r>
                <a:r>
                  <a:rPr lang="en-GB" dirty="0"/>
                  <a:t> to a shape with vertices:</a:t>
                </a:r>
              </a:p>
              <a:p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1, 2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1, 4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4, 4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4, 2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6E83785-C68F-4A69-824B-48A0265B80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5070" y="151554"/>
                <a:ext cx="4101981" cy="923330"/>
              </a:xfrm>
              <a:prstGeom prst="rect">
                <a:avLst/>
              </a:prstGeom>
              <a:blipFill>
                <a:blip r:embed="rId3"/>
                <a:stretch>
                  <a:fillRect l="-1189" t="-3974" r="-446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04BBB71-1532-4604-801E-6EB197BD9B7E}"/>
                  </a:ext>
                </a:extLst>
              </p:cNvPr>
              <p:cNvSpPr txBox="1"/>
              <p:nvPr/>
            </p:nvSpPr>
            <p:spPr>
              <a:xfrm>
                <a:off x="5052907" y="1232747"/>
                <a:ext cx="33765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Reflection in the line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04BBB71-1532-4604-801E-6EB197BD9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2907" y="1232747"/>
                <a:ext cx="3376537" cy="369332"/>
              </a:xfrm>
              <a:prstGeom prst="rect">
                <a:avLst/>
              </a:prstGeom>
              <a:blipFill>
                <a:blip r:embed="rId4"/>
                <a:stretch>
                  <a:fillRect l="-1625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5368D336-B96D-444A-AB6F-EB567CE671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3133" y="1887961"/>
            <a:ext cx="3626311" cy="308207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8E6D9D0-834A-4441-9F78-173C754F154B}"/>
              </a:ext>
            </a:extLst>
          </p:cNvPr>
          <p:cNvSpPr/>
          <p:nvPr/>
        </p:nvSpPr>
        <p:spPr>
          <a:xfrm>
            <a:off x="6596744" y="2702467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solidFill>
                  <a:srgbClr val="007FFF"/>
                </a:solidFill>
              </a:rPr>
              <a:t>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68B7FD5-5875-4F31-AE45-D4A9985D3960}"/>
              </a:ext>
            </a:extLst>
          </p:cNvPr>
          <p:cNvSpPr/>
          <p:nvPr/>
        </p:nvSpPr>
        <p:spPr>
          <a:xfrm>
            <a:off x="2438595" y="164592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F57A53E-6F5A-4E00-ABBE-B2BF9CA4E84F}"/>
                  </a:ext>
                </a:extLst>
              </p:cNvPr>
              <p:cNvSpPr txBox="1"/>
              <p:nvPr/>
            </p:nvSpPr>
            <p:spPr>
              <a:xfrm>
                <a:off x="538448" y="151554"/>
                <a:ext cx="410198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The coordinates of the vertices of Shape </a:t>
                </a:r>
                <a:r>
                  <a:rPr lang="en-GB" dirty="0">
                    <a:solidFill>
                      <a:srgbClr val="007FFF"/>
                    </a:solidFill>
                  </a:rPr>
                  <a:t>0</a:t>
                </a:r>
                <a:r>
                  <a:rPr lang="en-GB" dirty="0"/>
                  <a:t> are: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(1, 4)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(1, 2)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(4, 2)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(4, 4)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F57A53E-6F5A-4E00-ABBE-B2BF9CA4E8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448" y="151554"/>
                <a:ext cx="4101981" cy="646331"/>
              </a:xfrm>
              <a:prstGeom prst="rect">
                <a:avLst/>
              </a:prstGeom>
              <a:blipFill>
                <a:blip r:embed="rId6"/>
                <a:stretch>
                  <a:fillRect l="-1189" t="-5660" r="-892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9059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1343</Words>
  <Application>Microsoft Office PowerPoint</Application>
  <PresentationFormat>On-screen Show (4:3)</PresentationFormat>
  <Paragraphs>107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Transformations:  Reflections with coordinates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123</cp:revision>
  <dcterms:created xsi:type="dcterms:W3CDTF">2018-01-26T08:52:52Z</dcterms:created>
  <dcterms:modified xsi:type="dcterms:W3CDTF">2019-04-11T07:29:07Z</dcterms:modified>
</cp:coreProperties>
</file>