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8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90458-A030-4E8C-8304-0A3A1BC2E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F4F57-941D-4761-AB0E-BC1144903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B0F85B-E69C-4CFF-8963-881B4FA34D19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AE2B72-29C9-42B7-AD93-E6B75B41D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8A8C88-7E93-4B22-BBB4-FCB37E934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02B08-00F4-49C7-A12D-7F824EF249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BF398-79A6-4A2A-97F9-BDA1525A4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2F92CC-38D6-4C0D-B24D-D69F33D1C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7BF88E5-C87A-423C-8DE1-731C646DC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4A85FE8B-9191-4AE8-BD0C-889AF704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12AA9-7028-41D6-B28C-83C27D8742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BD705B6C-3D00-4FC3-A609-9FC9DC96DC6E}" type="slidenum">
              <a:rPr lang="en-GB">
                <a:solidFill>
                  <a:prstClr val="black"/>
                </a:solidFill>
                <a:latin typeface="Calibri" panose="020F0502020204030204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CHALLENGE: Draw</a:t>
            </a:r>
            <a:r>
              <a:rPr lang="en-GB" baseline="0" dirty="0"/>
              <a:t> different triangular prisms with a volume of 60cm</a:t>
            </a:r>
            <a:r>
              <a:rPr lang="en-GB" baseline="30000" dirty="0"/>
              <a:t>3</a:t>
            </a:r>
            <a:r>
              <a:rPr lang="en-GB" baseline="0" dirty="0"/>
              <a:t>. Put them in order from smallest surface area to largest. Which triangular prism with volume 60cm</a:t>
            </a:r>
            <a:r>
              <a:rPr lang="en-GB" baseline="30000" dirty="0"/>
              <a:t>3</a:t>
            </a:r>
            <a:r>
              <a:rPr lang="en-GB" baseline="0" dirty="0"/>
              <a:t> has the smallest possible surface area? Is it possible to have a largest? Why/Why not?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9D73D4-E055-483D-99F2-1C213D59D28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51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D016-3A58-43F3-82F9-C2F27884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7847-B362-48D8-A2BC-6F835BD07494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44936-B8C3-40A0-867C-B1D9906D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D1D9E-7AAE-424D-AA37-01D98F68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E88D-72D7-46D8-B7B5-BF826F6E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8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7E058-7923-4649-BA3D-4F6A5B7A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4768-4697-4075-80FC-D0BA31BC6B33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D50C4-813E-4109-951F-0B2EF592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AD76E-A803-426B-9FDF-30DF41E6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2BE1-324C-4F68-B3F5-0B12736DBE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42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B1EA2-5A74-4193-AEBD-32E5D954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FF9D-32B6-448A-BF1C-32FE6155414E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8318-FC5D-46AE-B14D-119AB705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1441-B986-482D-A07F-4AFC8AFC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FF64-9BF6-4B3C-BB32-271AC5F82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58B7-99DA-4E9F-8C1E-E417231B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24A-1019-4E04-8BA6-800619E80195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158B-CCBC-47D3-A762-65CF79B1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401CD-87D9-4E40-8388-EEFA755A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D86A-76E6-454B-B769-20CC97ED2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6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91EF-436C-403C-B450-1889446D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E2C4-4E52-4367-A26B-BAD67F8B7281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CA8E-4C41-4051-91C5-37065B10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13225-A3DC-46D1-A57C-77860446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5CCF-8A39-4FCE-B2C2-306077B69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BE6443-2E39-4CBE-8073-5F439B2B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A9AD-9085-4B1D-AF1D-138F94A95395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6A6682-E796-4F51-81A1-A9D659C2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304B6A-B090-4BC4-B653-09B49B58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70EF-7925-4509-8B36-FFF255293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4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B18ED4-CE03-45AA-8DC7-14141392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F3ED-EB9F-4E3A-9364-622D5B651CD8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A92CED-8C22-4FB5-AB36-8673BBAE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303D8E-AC86-4BD4-B43A-BA9EC0F2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6CED-ECB3-457E-9134-30B1E99BC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4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A7A100-01E2-4A56-B2D4-FC45A174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C8B71-B9E1-4A69-8E58-4C57C2560A34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DF3F18-D17F-4766-8354-FF9EAB6E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4F71A1-4D8C-469E-A55B-5BCFEE26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5018-FAB3-455A-81AC-B824FFC09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6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96B269-E386-4D65-B271-9093427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2578-B432-4DB2-BF22-669A5DF81F73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A0B883-1383-4ECE-9E14-19E469FE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D0FF0C-7D36-4ACC-9CA8-D4E3DFB4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864D-9B67-497C-BB1B-01D7B945EF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8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4FC40A-F553-49D5-91EB-0CCC7D12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F3EA-0ACB-4162-9F1C-704AC8A782A3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B0DC72-5E23-447D-B5FF-7AEC9DEC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1A25BF-8F18-4B83-90CD-96B25780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C2566-AE2E-46B0-860D-3A3A6B351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B72DAD-0AE4-4154-9A36-EBAB3C6A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49E9-5744-4E33-AAD6-E137149D3044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DADE57-C3E0-417E-A884-88D8D993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1FBD39-23DF-4472-855C-6757DF08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1DA8-9070-42A5-8703-B8E43AD93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3868A56-8F2D-4F9E-AFB3-1D49EF893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AE4B486-8844-4189-A927-71E777ED5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89176-1738-4BDA-86C0-481A12C93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ACB3E1-A23B-4677-8521-08E84B878C4C}" type="datetimeFigureOut">
              <a:rPr lang="en-GB"/>
              <a:pPr>
                <a:defRPr/>
              </a:pPr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81A7-7566-40A5-9BCD-16BDB14F0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518C-9D7C-45F8-8BEA-73CF809F3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96626D-3ACA-4C51-BCD8-A914C1B79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404D02B-93F6-4375-AA89-8F36848A79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0838" y="130175"/>
            <a:ext cx="6181725" cy="1385888"/>
          </a:xfrm>
        </p:spPr>
        <p:txBody>
          <a:bodyPr/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Surface area 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Surface area of a prism</a:t>
            </a:r>
          </a:p>
        </p:txBody>
      </p:sp>
      <p:pic>
        <p:nvPicPr>
          <p:cNvPr id="4100" name="Picture 11">
            <a:extLst>
              <a:ext uri="{FF2B5EF4-FFF2-40B4-BE49-F238E27FC236}">
                <a16:creationId xmlns:a16="http://schemas.microsoft.com/office/drawing/2014/main" id="{6B90D6D1-401F-4CAF-A9CF-6C1392B9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4104" name="Picture 15">
            <a:extLst>
              <a:ext uri="{FF2B5EF4-FFF2-40B4-BE49-F238E27FC236}">
                <a16:creationId xmlns:a16="http://schemas.microsoft.com/office/drawing/2014/main" id="{504A68F9-D339-456D-9E1E-A94A822DB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>
            <a:extLst>
              <a:ext uri="{FF2B5EF4-FFF2-40B4-BE49-F238E27FC236}">
                <a16:creationId xmlns:a16="http://schemas.microsoft.com/office/drawing/2014/main" id="{B8FBFD6D-746B-488A-B2C9-B58E15CA9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4107" name="Picture 18">
            <a:extLst>
              <a:ext uri="{FF2B5EF4-FFF2-40B4-BE49-F238E27FC236}">
                <a16:creationId xmlns:a16="http://schemas.microsoft.com/office/drawing/2014/main" id="{31DA821A-E8AE-4FE9-8EFD-ACBF49811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  <a:cs typeface="+mn-cs"/>
              </a:rPr>
              <a:t>  Practice</a:t>
            </a:r>
          </a:p>
        </p:txBody>
      </p:sp>
      <p:sp>
        <p:nvSpPr>
          <p:cNvPr id="15" name="Right Triangle 14"/>
          <p:cNvSpPr/>
          <p:nvPr/>
        </p:nvSpPr>
        <p:spPr>
          <a:xfrm>
            <a:off x="3772535" y="4428808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>
            <a:off x="1181903" y="1285683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03823" y="24667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737172" y="16877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2" name="TextBox 31"/>
          <p:cNvSpPr txBox="1"/>
          <p:nvPr/>
        </p:nvSpPr>
        <p:spPr>
          <a:xfrm rot="19856401">
            <a:off x="2213686" y="228211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6222311" y="1219557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4231" y="24006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/>
              </a:rPr>
              <a:t>8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5777580" y="162163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40" name="TextBox 39"/>
          <p:cNvSpPr txBox="1"/>
          <p:nvPr/>
        </p:nvSpPr>
        <p:spPr>
          <a:xfrm rot="19856401">
            <a:off x="7312603" y="221599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14" name="TextBox 13"/>
          <p:cNvSpPr txBox="1"/>
          <p:nvPr/>
        </p:nvSpPr>
        <p:spPr>
          <a:xfrm rot="3151987">
            <a:off x="2257592" y="125299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15" name="TextBox 14"/>
          <p:cNvSpPr txBox="1"/>
          <p:nvPr/>
        </p:nvSpPr>
        <p:spPr>
          <a:xfrm rot="3151987">
            <a:off x="7237790" y="120095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337" y="2735802"/>
                <a:ext cx="4126707" cy="4256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u="sng" dirty="0"/>
                  <a:t>5 Sides</a:t>
                </a:r>
              </a:p>
              <a:p>
                <a:r>
                  <a:rPr lang="en-GB" sz="1600" dirty="0"/>
                  <a:t>Front and Back: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×3×4=6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×2=12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Left: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4×10=40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Right: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5×10=50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Bottom: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3×10=30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Total Surface Area: </a:t>
                </a:r>
              </a:p>
              <a:p>
                <a:r>
                  <a:rPr lang="en-GB" sz="1600" b="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12+40+50+30=132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7" y="2735802"/>
                <a:ext cx="4126707" cy="4256422"/>
              </a:xfrm>
              <a:prstGeom prst="rect">
                <a:avLst/>
              </a:prstGeom>
              <a:blipFill>
                <a:blip r:embed="rId2"/>
                <a:stretch>
                  <a:fillRect l="-886" t="-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502013" y="2742282"/>
                <a:ext cx="4126707" cy="4133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u="sng" dirty="0" smtClean="0"/>
                  <a:t>5 Sides</a:t>
                </a:r>
              </a:p>
              <a:p>
                <a:r>
                  <a:rPr lang="en-GB" sz="1600" dirty="0"/>
                  <a:t>Front and Back: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×4=1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Left: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4×2=8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Right: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0×2=20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Bottom:</a:t>
                </a:r>
              </a:p>
              <a:p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×2=1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Total Surface Area: </a:t>
                </a:r>
              </a:p>
              <a:p>
                <a:r>
                  <a:rPr lang="en-GB" sz="1600" b="0" dirty="0"/>
                  <a:t>	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+8+20+1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013" y="2742282"/>
                <a:ext cx="4126707" cy="4133311"/>
              </a:xfrm>
              <a:prstGeom prst="rect">
                <a:avLst/>
              </a:prstGeom>
              <a:blipFill>
                <a:blip r:embed="rId3"/>
                <a:stretch>
                  <a:fillRect l="-888" t="-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11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8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97887" y="716280"/>
            <a:ext cx="1813391" cy="1476686"/>
            <a:chOff x="2183431" y="716280"/>
            <a:chExt cx="1813391" cy="1476686"/>
          </a:xfrm>
        </p:grpSpPr>
        <p:sp>
          <p:nvSpPr>
            <p:cNvPr id="5" name="Isosceles Triangle 4"/>
            <p:cNvSpPr/>
            <p:nvPr/>
          </p:nvSpPr>
          <p:spPr>
            <a:xfrm>
              <a:off x="2249225" y="716280"/>
              <a:ext cx="1082040" cy="1173480"/>
            </a:xfrm>
            <a:prstGeom prst="triangle">
              <a:avLst/>
            </a:prstGeom>
            <a:scene3d>
              <a:camera prst="isometricLeftDown">
                <a:rot lat="600000" lon="1200000" rev="0"/>
              </a:camera>
              <a:lightRig rig="threePt" dir="t"/>
            </a:scene3d>
            <a:sp3d extrusionH="1905000" contourW="38100" prstMaterial="translucentPowder">
              <a:extrusionClr>
                <a:schemeClr val="bg1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44636" y="1823634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6cm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7544064">
              <a:off x="2076190" y="1059288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5cm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9856401">
              <a:off x="3413008" y="1638968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4cm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786177" y="725794"/>
              <a:ext cx="0" cy="116396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16200000">
              <a:off x="2390979" y="1245063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4cm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3518983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81979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8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353044" y="405278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14394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3345948" y="34069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4682766" y="39866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055935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3660737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120785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3492207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7896" y="650832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-208755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/>
                <a:cs typeface="+mn-cs"/>
              </a:rPr>
              <a:t>6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 rot="19856401">
            <a:off x="1326268" y="63236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87618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3319172" y="567784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4655990" y="62575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029159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3633961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85472" y="645987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73" name="TextBox 72"/>
          <p:cNvSpPr txBox="1"/>
          <p:nvPr/>
        </p:nvSpPr>
        <p:spPr>
          <a:xfrm rot="19856401">
            <a:off x="8359743" y="63465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8094009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85916" y="46920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77" name="TextBox 76"/>
          <p:cNvSpPr txBox="1"/>
          <p:nvPr/>
        </p:nvSpPr>
        <p:spPr>
          <a:xfrm rot="3151987">
            <a:off x="1237154" y="6181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78" name="TextBox 77"/>
          <p:cNvSpPr txBox="1"/>
          <p:nvPr/>
        </p:nvSpPr>
        <p:spPr>
          <a:xfrm rot="3151987">
            <a:off x="1237153" y="301506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79" name="TextBox 78"/>
          <p:cNvSpPr txBox="1"/>
          <p:nvPr/>
        </p:nvSpPr>
        <p:spPr>
          <a:xfrm rot="3151987">
            <a:off x="1222953" y="53331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82296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535112" y="716280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/>
                <a:cs typeface="+mn-cs"/>
              </a:rPr>
              <a:t>8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0523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12" name="TextBox 11"/>
          <p:cNvSpPr txBox="1"/>
          <p:nvPr/>
        </p:nvSpPr>
        <p:spPr>
          <a:xfrm rot="17544064">
            <a:off x="3362077" y="10592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 rot="19856401">
            <a:off x="4698895" y="1638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072064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676866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3490414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181979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/>
                <a:cs typeface="+mn-cs"/>
              </a:rPr>
              <a:t>8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353044" y="405278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85825" y="41713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3317379" y="34069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4654197" y="39866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027366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3632168" y="35927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120785" y="34584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363060" y="37124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3463638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7896" y="650832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-208755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6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 rot="19856401">
            <a:off x="1326268" y="63236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59049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3290603" y="567784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4627421" y="625752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000590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3605392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285472" y="645987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73" name="TextBox 72"/>
          <p:cNvSpPr txBox="1"/>
          <p:nvPr/>
        </p:nvSpPr>
        <p:spPr>
          <a:xfrm rot="19856401">
            <a:off x="8359743" y="63465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8094009" y="57292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4cm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6336284" y="59833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85916" y="469203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2157" y="1003257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144cm</a:t>
            </a:r>
            <a:r>
              <a:rPr kumimoji="0" lang="en-GB" sz="1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01208" y="111835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/>
              </a:rPr>
              <a:t>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378530" y="1453505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112cm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82157" y="3487291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solidFill>
                  <a:srgbClr val="FF0000"/>
                </a:solidFill>
                <a:latin typeface="Calibri"/>
                <a:cs typeface="+mn-cs"/>
              </a:rPr>
              <a:t>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40cm</a:t>
            </a:r>
            <a:r>
              <a:rPr kumimoji="0" lang="en-GB" sz="1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01208" y="360238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56cm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3588" y="380160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/>
              </a:rPr>
              <a:t>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09602" y="5619213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solidFill>
                  <a:srgbClr val="FF0000"/>
                </a:solidFill>
                <a:latin typeface="Calibri"/>
              </a:rPr>
              <a:t>212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  <a:r>
              <a:rPr kumimoji="0" lang="en-GB" sz="1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28653" y="573431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48cm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305975" y="6069461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FF0000"/>
                </a:solidFill>
                <a:latin typeface="Calibri"/>
              </a:rPr>
              <a:t>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 rot="3151987">
            <a:off x="1237154" y="6181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89" name="TextBox 88"/>
          <p:cNvSpPr txBox="1"/>
          <p:nvPr/>
        </p:nvSpPr>
        <p:spPr>
          <a:xfrm rot="3151987">
            <a:off x="1237153" y="301506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  <p:sp>
        <p:nvSpPr>
          <p:cNvPr id="90" name="TextBox 89"/>
          <p:cNvSpPr txBox="1"/>
          <p:nvPr/>
        </p:nvSpPr>
        <p:spPr>
          <a:xfrm rot="3151987">
            <a:off x="1222953" y="53331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41437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/>
      <p:bldP spid="79" grpId="0"/>
      <p:bldP spid="81" grpId="0"/>
      <p:bldP spid="82" grpId="0"/>
      <p:bldP spid="84" grpId="0"/>
      <p:bldP spid="85" grpId="0"/>
      <p:bldP spid="86" grpId="0"/>
      <p:bldP spid="88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169</Words>
  <Application>Microsoft Office PowerPoint</Application>
  <PresentationFormat>On-screen Show (4:3)</PresentationFormat>
  <Paragraphs>137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Surface area :  Surface area of a prism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Sheridan Teasel</cp:lastModifiedBy>
  <cp:revision>17</cp:revision>
  <cp:lastPrinted>2019-02-11T15:55:03Z</cp:lastPrinted>
  <dcterms:created xsi:type="dcterms:W3CDTF">2018-03-13T09:03:36Z</dcterms:created>
  <dcterms:modified xsi:type="dcterms:W3CDTF">2019-11-05T08:43:22Z</dcterms:modified>
</cp:coreProperties>
</file>