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0" r:id="rId2"/>
    <p:sldId id="261" r:id="rId3"/>
    <p:sldId id="262" r:id="rId4"/>
    <p:sldId id="263" r:id="rId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1090458-A030-4E8C-8304-0A3A1BC2E5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DF4F57-941D-4761-AB0E-BC11449032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6B0F85B-E69C-4CFF-8963-881B4FA34D19}" type="datetimeFigureOut">
              <a:rPr lang="en-GB"/>
              <a:pPr>
                <a:defRPr/>
              </a:pPr>
              <a:t>18/02/2019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CAE2B72-29C9-42B7-AD93-E6B75B41DE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D8A8C88-7E93-4B22-BBB4-FCB37E934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02B08-00F4-49C7-A12D-7F824EF2497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BF398-79A6-4A2A-97F9-BDA1525A4B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D2F92CC-38D6-4C0D-B24D-D69F33D1C1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77BF88E5-C87A-423C-8DE1-731C646DCC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4A85FE8B-9191-4AE8-BD0C-889AF7046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112AA9-7028-41D6-B28C-83C27D8742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BD705B6C-3D00-4FC3-A609-9FC9DC96DC6E}" type="slidenum">
              <a:rPr lang="en-GB">
                <a:solidFill>
                  <a:prstClr val="black"/>
                </a:solidFill>
                <a:latin typeface="Calibri" panose="020F0502020204030204"/>
                <a:cs typeface="+mn-cs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GB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CHALLENGE: Draw</a:t>
            </a:r>
            <a:r>
              <a:rPr lang="en-GB" baseline="0" dirty="0"/>
              <a:t> different triangular prisms with a volume of 60cm</a:t>
            </a:r>
            <a:r>
              <a:rPr lang="en-GB" baseline="30000" dirty="0"/>
              <a:t>3</a:t>
            </a:r>
            <a:r>
              <a:rPr lang="en-GB" baseline="0" dirty="0"/>
              <a:t>. Put them in order from smallest surface area to largest. Which triangular prism with volume 60cm</a:t>
            </a:r>
            <a:r>
              <a:rPr lang="en-GB" baseline="30000" dirty="0"/>
              <a:t>3</a:t>
            </a:r>
            <a:r>
              <a:rPr lang="en-GB" baseline="0" dirty="0"/>
              <a:t> has the smallest possible surface area? Is it possible to have a largest? Why/Why not?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9D73D4-E055-483D-99F2-1C213D59D28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1510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CD016-3A58-43F3-82F9-C2F27884D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77847-B362-48D8-A2BC-6F835BD07494}" type="datetimeFigureOut">
              <a:rPr lang="en-GB"/>
              <a:pPr>
                <a:defRPr/>
              </a:pPr>
              <a:t>18/02/2019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44936-B8C3-40A0-867C-B1D9906DB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D1D9E-7AAE-424D-AA37-01D98F682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1E88D-72D7-46D8-B7B5-BF826F6E16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48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7E058-7923-4649-BA3D-4F6A5B7AD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B4768-4697-4075-80FC-D0BA31BC6B33}" type="datetimeFigureOut">
              <a:rPr lang="en-GB"/>
              <a:pPr>
                <a:defRPr/>
              </a:pPr>
              <a:t>18/02/2019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D50C4-813E-4109-951F-0B2EF5920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AD76E-A803-426B-9FDF-30DF41E6F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72BE1-324C-4F68-B3F5-0B12736DBE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42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B1EA2-5A74-4193-AEBD-32E5D954B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5FF9D-32B6-448A-BF1C-32FE6155414E}" type="datetimeFigureOut">
              <a:rPr lang="en-GB"/>
              <a:pPr>
                <a:defRPr/>
              </a:pPr>
              <a:t>18/02/2019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C8318-FC5D-46AE-B14D-119AB705A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81441-B986-482D-A07F-4AFC8AFC5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6FF64-9BF6-4B3C-BB32-271AC5F82A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358B7-99DA-4E9F-8C1E-E417231B9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824A-1019-4E04-8BA6-800619E80195}" type="datetimeFigureOut">
              <a:rPr lang="en-GB"/>
              <a:pPr>
                <a:defRPr/>
              </a:pPr>
              <a:t>18/02/2019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3158B-CCBC-47D3-A762-65CF79B1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401CD-87D9-4E40-8388-EEFA755A2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ED86A-76E6-454B-B769-20CC97ED2A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261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991EF-436C-403C-B450-1889446D8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5E2C4-4E52-4367-A26B-BAD67F8B7281}" type="datetimeFigureOut">
              <a:rPr lang="en-GB"/>
              <a:pPr>
                <a:defRPr/>
              </a:pPr>
              <a:t>18/02/2019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5CA8E-4C41-4051-91C5-37065B106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13225-A3DC-46D1-A57C-778604462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75CCF-8A39-4FCE-B2C2-306077B697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7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BE6443-2E39-4CBE-8073-5F439B2B5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0A9AD-9085-4B1D-AF1D-138F94A95395}" type="datetimeFigureOut">
              <a:rPr lang="en-GB"/>
              <a:pPr>
                <a:defRPr/>
              </a:pPr>
              <a:t>18/02/2019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6A6682-E796-4F51-81A1-A9D659C27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D304B6A-B090-4BC4-B653-09B49B58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D70EF-7925-4509-8B36-FFF2552939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14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BB18ED4-CE03-45AA-8DC7-141413926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0F3ED-EB9F-4E3A-9364-622D5B651CD8}" type="datetimeFigureOut">
              <a:rPr lang="en-GB"/>
              <a:pPr>
                <a:defRPr/>
              </a:pPr>
              <a:t>18/02/2019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A92CED-8C22-4FB5-AB36-8673BBAE5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303D8E-AC86-4BD4-B43A-BA9EC0F20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26CED-ECB3-457E-9134-30B1E99BCB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94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BA7A100-01E2-4A56-B2D4-FC45A174C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C8B71-B9E1-4A69-8E58-4C57C2560A34}" type="datetimeFigureOut">
              <a:rPr lang="en-GB"/>
              <a:pPr>
                <a:defRPr/>
              </a:pPr>
              <a:t>18/02/2019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EDF3F18-D17F-4766-8354-FF9EAB6E9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D4F71A1-4D8C-469E-A55B-5BCFEE262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25018-FAB3-455A-81AC-B824FFC09D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66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796B269-E386-4D65-B271-9093427B6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42578-B432-4DB2-BF22-669A5DF81F73}" type="datetimeFigureOut">
              <a:rPr lang="en-GB"/>
              <a:pPr>
                <a:defRPr/>
              </a:pPr>
              <a:t>18/02/2019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A0B883-1383-4ECE-9E14-19E469FE2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0D0FF0C-7D36-4ACC-9CA8-D4E3DFB4D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0864D-9B67-497C-BB1B-01D7B945EF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28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4FC40A-F553-49D5-91EB-0CCC7D12E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8F3EA-0ACB-4162-9F1C-704AC8A782A3}" type="datetimeFigureOut">
              <a:rPr lang="en-GB"/>
              <a:pPr>
                <a:defRPr/>
              </a:pPr>
              <a:t>18/02/2019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8B0DC72-5E23-447D-B5FF-7AEC9DEC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1A25BF-8F18-4B83-90CD-96B257809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C2566-AE2E-46B0-860D-3A3A6B351C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19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B72DAD-0AE4-4154-9A36-EBAB3C6A7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D49E9-5744-4E33-AAD6-E137149D3044}" type="datetimeFigureOut">
              <a:rPr lang="en-GB"/>
              <a:pPr>
                <a:defRPr/>
              </a:pPr>
              <a:t>18/02/2019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DADE57-C3E0-417E-A884-88D8D9930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1FBD39-23DF-4472-855C-6757DF08A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51DA8-9070-42A5-8703-B8E43AD935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25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33868A56-8F2D-4F9E-AFB3-1D49EF8937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5AE4B486-8844-4189-A927-71E777ED53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89176-1738-4BDA-86C0-481A12C935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FACB3E1-A23B-4677-8521-08E84B878C4C}" type="datetimeFigureOut">
              <a:rPr lang="en-GB"/>
              <a:pPr>
                <a:defRPr/>
              </a:pPr>
              <a:t>18/02/2019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581A7-7566-40A5-9BCD-16BDB14F0E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E518C-9D7C-45F8-8BEA-73CF809F3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B96626D-3ACA-4C51-BCD8-A914C1B79E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3404D02B-93F6-4375-AA89-8F36848A79F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20838" y="130175"/>
            <a:ext cx="6181725" cy="1385888"/>
          </a:xfrm>
        </p:spPr>
        <p:txBody>
          <a:bodyPr/>
          <a:lstStyle/>
          <a:p>
            <a:r>
              <a:rPr lang="en-GB" altLang="en-US" sz="4400" b="1" dirty="0">
                <a:solidFill>
                  <a:schemeClr val="bg1"/>
                </a:solidFill>
              </a:rPr>
              <a:t>Surface area : </a:t>
            </a:r>
            <a:br>
              <a:rPr lang="en-GB" altLang="en-US" sz="4400" b="1" dirty="0">
                <a:solidFill>
                  <a:schemeClr val="bg1"/>
                </a:solidFill>
              </a:rPr>
            </a:br>
            <a:r>
              <a:rPr lang="en-GB" altLang="en-US" sz="4400" b="1" dirty="0">
                <a:solidFill>
                  <a:schemeClr val="bg1"/>
                </a:solidFill>
              </a:rPr>
              <a:t>Surface area of a prism</a:t>
            </a:r>
          </a:p>
        </p:txBody>
      </p:sp>
      <p:pic>
        <p:nvPicPr>
          <p:cNvPr id="4100" name="Picture 11">
            <a:extLst>
              <a:ext uri="{FF2B5EF4-FFF2-40B4-BE49-F238E27FC236}">
                <a16:creationId xmlns:a16="http://schemas.microsoft.com/office/drawing/2014/main" id="{6B90D6D1-401F-4CAF-A9CF-6C1392B97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26003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950" y="1868488"/>
            <a:ext cx="1130300" cy="74295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Silent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300" y="2043113"/>
            <a:ext cx="1292225" cy="393700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4575" y="2043113"/>
            <a:ext cx="1384300" cy="3937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Your Turn</a:t>
            </a:r>
          </a:p>
        </p:txBody>
      </p:sp>
      <p:pic>
        <p:nvPicPr>
          <p:cNvPr id="4104" name="Picture 15">
            <a:extLst>
              <a:ext uri="{FF2B5EF4-FFF2-40B4-BE49-F238E27FC236}">
                <a16:creationId xmlns:a16="http://schemas.microsoft.com/office/drawing/2014/main" id="{504A68F9-D339-456D-9E1E-A94A822DB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5606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7">
            <a:extLst>
              <a:ext uri="{FF2B5EF4-FFF2-40B4-BE49-F238E27FC236}">
                <a16:creationId xmlns:a16="http://schemas.microsoft.com/office/drawing/2014/main" id="{B8FBFD6D-746B-488A-B2C9-B58E15CA9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25542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6925" y="1847850"/>
            <a:ext cx="1384300" cy="785813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Intelligent </a:t>
            </a:r>
            <a:br>
              <a:rPr lang="en-GB" sz="2400" dirty="0">
                <a:solidFill>
                  <a:prstClr val="white"/>
                </a:solidFill>
              </a:rPr>
            </a:br>
            <a:r>
              <a:rPr lang="en-GB" sz="2400" dirty="0">
                <a:solidFill>
                  <a:prstClr val="white"/>
                </a:solidFill>
              </a:rPr>
              <a:t>Practice</a:t>
            </a:r>
          </a:p>
        </p:txBody>
      </p:sp>
      <p:pic>
        <p:nvPicPr>
          <p:cNvPr id="4107" name="Picture 18">
            <a:extLst>
              <a:ext uri="{FF2B5EF4-FFF2-40B4-BE49-F238E27FC236}">
                <a16:creationId xmlns:a16="http://schemas.microsoft.com/office/drawing/2014/main" id="{31DA821A-E8AE-4FE9-8EFD-ACBF49811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2643188"/>
            <a:ext cx="1622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750" y="6075363"/>
            <a:ext cx="1195387" cy="36988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7FFF"/>
                </a:solidFill>
                <a:latin typeface="Calibri" panose="020F0502020204030204"/>
                <a:cs typeface="+mn-cs"/>
              </a:rPr>
              <a:t>  Practice</a:t>
            </a:r>
          </a:p>
        </p:txBody>
      </p:sp>
      <p:sp>
        <p:nvSpPr>
          <p:cNvPr id="15" name="Right Triangle 14"/>
          <p:cNvSpPr/>
          <p:nvPr/>
        </p:nvSpPr>
        <p:spPr>
          <a:xfrm>
            <a:off x="3772535" y="4428808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Triangle 24"/>
          <p:cNvSpPr/>
          <p:nvPr/>
        </p:nvSpPr>
        <p:spPr>
          <a:xfrm>
            <a:off x="1181903" y="1285683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03823" y="246678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3cm</a:t>
            </a:r>
          </a:p>
        </p:txBody>
      </p:sp>
      <p:sp>
        <p:nvSpPr>
          <p:cNvPr id="31" name="TextBox 30"/>
          <p:cNvSpPr txBox="1"/>
          <p:nvPr/>
        </p:nvSpPr>
        <p:spPr>
          <a:xfrm rot="16200000">
            <a:off x="737172" y="168775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32" name="TextBox 31"/>
          <p:cNvSpPr txBox="1"/>
          <p:nvPr/>
        </p:nvSpPr>
        <p:spPr>
          <a:xfrm rot="19856401">
            <a:off x="2213686" y="2282117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10cm</a:t>
            </a:r>
          </a:p>
        </p:txBody>
      </p:sp>
      <p:sp>
        <p:nvSpPr>
          <p:cNvPr id="33" name="Right Triangle 32"/>
          <p:cNvSpPr/>
          <p:nvPr/>
        </p:nvSpPr>
        <p:spPr>
          <a:xfrm>
            <a:off x="6222311" y="1219557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44231" y="240065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/>
              </a:rPr>
              <a:t>6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</a:p>
        </p:txBody>
      </p:sp>
      <p:sp>
        <p:nvSpPr>
          <p:cNvPr id="39" name="TextBox 38"/>
          <p:cNvSpPr txBox="1"/>
          <p:nvPr/>
        </p:nvSpPr>
        <p:spPr>
          <a:xfrm rot="16200000">
            <a:off x="5777580" y="162163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40" name="TextBox 39"/>
          <p:cNvSpPr txBox="1"/>
          <p:nvPr/>
        </p:nvSpPr>
        <p:spPr>
          <a:xfrm rot="19856401">
            <a:off x="7312603" y="221599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14" name="TextBox 13"/>
          <p:cNvSpPr txBox="1"/>
          <p:nvPr/>
        </p:nvSpPr>
        <p:spPr>
          <a:xfrm rot="3151987">
            <a:off x="2257592" y="125299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5cm</a:t>
            </a:r>
          </a:p>
        </p:txBody>
      </p:sp>
      <p:sp>
        <p:nvSpPr>
          <p:cNvPr id="15" name="TextBox 14"/>
          <p:cNvSpPr txBox="1"/>
          <p:nvPr/>
        </p:nvSpPr>
        <p:spPr>
          <a:xfrm rot="3151987">
            <a:off x="7237790" y="1200952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337" y="2735802"/>
                <a:ext cx="4126707" cy="42564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b="1" u="sng" dirty="0"/>
                  <a:t>5 Sides</a:t>
                </a:r>
              </a:p>
              <a:p>
                <a:r>
                  <a:rPr lang="en-GB" sz="1600" dirty="0"/>
                  <a:t>Front and Back:</a:t>
                </a:r>
              </a:p>
              <a:p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×3×4=6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>
                  <a:solidFill>
                    <a:srgbClr val="FF0000"/>
                  </a:solidFill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</a:rPr>
                  <a:t>			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×2=12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/>
              </a:p>
              <a:p>
                <a:endParaRPr lang="en-GB" sz="1600" dirty="0"/>
              </a:p>
              <a:p>
                <a:r>
                  <a:rPr lang="en-GB" sz="1600" dirty="0"/>
                  <a:t>Left:</a:t>
                </a:r>
              </a:p>
              <a:p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4×10=40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/>
              </a:p>
              <a:p>
                <a:endParaRPr lang="en-GB" sz="1600" dirty="0"/>
              </a:p>
              <a:p>
                <a:r>
                  <a:rPr lang="en-GB" sz="1600" dirty="0"/>
                  <a:t>Right:</a:t>
                </a:r>
              </a:p>
              <a:p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5×10=50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/>
              </a:p>
              <a:p>
                <a:endParaRPr lang="en-GB" sz="1600" dirty="0"/>
              </a:p>
              <a:p>
                <a:r>
                  <a:rPr lang="en-GB" sz="1600" dirty="0"/>
                  <a:t>Bottom:</a:t>
                </a:r>
              </a:p>
              <a:p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3×10=30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/>
              </a:p>
              <a:p>
                <a:endParaRPr lang="en-GB" sz="1600" dirty="0"/>
              </a:p>
              <a:p>
                <a:r>
                  <a:rPr lang="en-GB" sz="1600" dirty="0"/>
                  <a:t>Total Surface Area: </a:t>
                </a:r>
              </a:p>
              <a:p>
                <a:r>
                  <a:rPr lang="en-GB" sz="1600" b="0" dirty="0"/>
                  <a:t>	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12+40+50+30=132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37" y="2735802"/>
                <a:ext cx="4126707" cy="4256422"/>
              </a:xfrm>
              <a:prstGeom prst="rect">
                <a:avLst/>
              </a:prstGeom>
              <a:blipFill>
                <a:blip r:embed="rId2"/>
                <a:stretch>
                  <a:fillRect l="-886" t="-4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502013" y="2742282"/>
                <a:ext cx="4126707" cy="4133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b="1" u="sng" dirty="0"/>
                  <a:t>5 Sides</a:t>
                </a:r>
              </a:p>
              <a:p>
                <a:r>
                  <a:rPr lang="en-GB" sz="1600" dirty="0"/>
                  <a:t>Front and Back:</a:t>
                </a:r>
              </a:p>
              <a:p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×6×4=12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>
                  <a:solidFill>
                    <a:srgbClr val="FF0000"/>
                  </a:solidFill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</a:rPr>
                  <a:t>			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×2=24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/>
              </a:p>
              <a:p>
                <a:endParaRPr lang="en-GB" sz="1600" dirty="0"/>
              </a:p>
              <a:p>
                <a:r>
                  <a:rPr lang="en-GB" sz="1600" dirty="0"/>
                  <a:t>Left:</a:t>
                </a:r>
              </a:p>
              <a:p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4×2=8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/>
              </a:p>
              <a:p>
                <a:endParaRPr lang="en-GB" sz="1600" dirty="0"/>
              </a:p>
              <a:p>
                <a:r>
                  <a:rPr lang="en-GB" sz="1600" dirty="0"/>
                  <a:t>Right:</a:t>
                </a:r>
              </a:p>
              <a:p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0×2=20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/>
              </a:p>
              <a:p>
                <a:endParaRPr lang="en-GB" sz="1600" dirty="0"/>
              </a:p>
              <a:p>
                <a:r>
                  <a:rPr lang="en-GB" sz="1600" dirty="0"/>
                  <a:t>Bottom:</a:t>
                </a:r>
              </a:p>
              <a:p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6×2=12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/>
              </a:p>
              <a:p>
                <a:endParaRPr lang="en-GB" sz="1600" dirty="0"/>
              </a:p>
              <a:p>
                <a:r>
                  <a:rPr lang="en-GB" sz="1600" dirty="0"/>
                  <a:t>Total Surface Area: </a:t>
                </a:r>
              </a:p>
              <a:p>
                <a:r>
                  <a:rPr lang="en-GB" sz="1600" b="0" dirty="0"/>
                  <a:t>	</a:t>
                </a:r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4+8+20+12=64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013" y="2742282"/>
                <a:ext cx="4126707" cy="4133311"/>
              </a:xfrm>
              <a:prstGeom prst="rect">
                <a:avLst/>
              </a:prstGeom>
              <a:blipFill>
                <a:blip r:embed="rId3"/>
                <a:stretch>
                  <a:fillRect l="-888" t="-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311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307450" y="708660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L-Shape 6"/>
          <p:cNvSpPr/>
          <p:nvPr/>
        </p:nvSpPr>
        <p:spPr>
          <a:xfrm flipH="1">
            <a:off x="6781800" y="716280"/>
            <a:ext cx="1584960" cy="1173480"/>
          </a:xfrm>
          <a:prstGeom prst="corner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9370" y="188976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-137281" y="11107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10" name="TextBox 9"/>
          <p:cNvSpPr txBox="1"/>
          <p:nvPr/>
        </p:nvSpPr>
        <p:spPr>
          <a:xfrm rot="19856401">
            <a:off x="1397742" y="170509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497887" y="716280"/>
            <a:ext cx="1813391" cy="1476686"/>
            <a:chOff x="2183431" y="716280"/>
            <a:chExt cx="1813391" cy="1476686"/>
          </a:xfrm>
        </p:grpSpPr>
        <p:sp>
          <p:nvSpPr>
            <p:cNvPr id="5" name="Isosceles Triangle 4"/>
            <p:cNvSpPr/>
            <p:nvPr/>
          </p:nvSpPr>
          <p:spPr>
            <a:xfrm>
              <a:off x="2249225" y="716280"/>
              <a:ext cx="1082040" cy="1173480"/>
            </a:xfrm>
            <a:prstGeom prst="triangle">
              <a:avLst/>
            </a:prstGeom>
            <a:scene3d>
              <a:camera prst="isometricLeftDown">
                <a:rot lat="600000" lon="1200000" rev="0"/>
              </a:camera>
              <a:lightRig rig="threePt" dir="t"/>
            </a:scene3d>
            <a:sp3d extrusionH="1905000" contourW="38100" prstMaterial="translucentPowder">
              <a:extrusionClr>
                <a:schemeClr val="bg1"/>
              </a:extrusionClr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44636" y="1823634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6cm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 rot="17544064">
              <a:off x="2076190" y="1059288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5cm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 rot="19856401">
              <a:off x="3413008" y="1638968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4cm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2786177" y="725794"/>
              <a:ext cx="0" cy="116396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 rot="16200000">
              <a:off x="2390979" y="1245063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4cm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7356946" y="184131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29" name="TextBox 28"/>
          <p:cNvSpPr txBox="1"/>
          <p:nvPr/>
        </p:nvSpPr>
        <p:spPr>
          <a:xfrm rot="19856401">
            <a:off x="8431217" y="172794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8165483" y="11107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31" name="TextBox 30"/>
          <p:cNvSpPr txBox="1"/>
          <p:nvPr/>
        </p:nvSpPr>
        <p:spPr>
          <a:xfrm rot="16200000">
            <a:off x="6407758" y="136474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457390" y="7347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33" name="Right Triangle 32"/>
          <p:cNvSpPr/>
          <p:nvPr/>
        </p:nvSpPr>
        <p:spPr>
          <a:xfrm>
            <a:off x="262752" y="3056355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Isosceles Triangle 33"/>
          <p:cNvSpPr/>
          <p:nvPr/>
        </p:nvSpPr>
        <p:spPr>
          <a:xfrm>
            <a:off x="3518983" y="3063975"/>
            <a:ext cx="1082040" cy="1173480"/>
          </a:xfrm>
          <a:prstGeom prst="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L-Shape 35"/>
          <p:cNvSpPr/>
          <p:nvPr/>
        </p:nvSpPr>
        <p:spPr>
          <a:xfrm flipH="1">
            <a:off x="6737102" y="3063975"/>
            <a:ext cx="1584960" cy="1173480"/>
          </a:xfrm>
          <a:prstGeom prst="corner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4672" y="423745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38" name="TextBox 37"/>
          <p:cNvSpPr txBox="1"/>
          <p:nvPr/>
        </p:nvSpPr>
        <p:spPr>
          <a:xfrm rot="16200000">
            <a:off x="-181979" y="34584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39" name="TextBox 38"/>
          <p:cNvSpPr txBox="1"/>
          <p:nvPr/>
        </p:nvSpPr>
        <p:spPr>
          <a:xfrm rot="19856401">
            <a:off x="1353044" y="405278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8cm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714394" y="41713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41" name="TextBox 40"/>
          <p:cNvSpPr txBox="1"/>
          <p:nvPr/>
        </p:nvSpPr>
        <p:spPr>
          <a:xfrm rot="17544064">
            <a:off x="3345948" y="340698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5cm</a:t>
            </a:r>
          </a:p>
        </p:txBody>
      </p:sp>
      <p:sp>
        <p:nvSpPr>
          <p:cNvPr id="42" name="TextBox 41"/>
          <p:cNvSpPr txBox="1"/>
          <p:nvPr/>
        </p:nvSpPr>
        <p:spPr>
          <a:xfrm rot="19856401">
            <a:off x="4682766" y="398666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055935" y="3073489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6200000">
            <a:off x="3660737" y="359275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312248" y="418901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51" name="TextBox 50"/>
          <p:cNvSpPr txBox="1"/>
          <p:nvPr/>
        </p:nvSpPr>
        <p:spPr>
          <a:xfrm rot="19856401">
            <a:off x="8386519" y="407563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52" name="TextBox 51"/>
          <p:cNvSpPr txBox="1"/>
          <p:nvPr/>
        </p:nvSpPr>
        <p:spPr>
          <a:xfrm rot="16200000">
            <a:off x="8120785" y="34584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412692" y="242117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55" name="Right Triangle 54"/>
          <p:cNvSpPr/>
          <p:nvPr/>
        </p:nvSpPr>
        <p:spPr>
          <a:xfrm>
            <a:off x="235976" y="5327221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Isosceles Triangle 55"/>
          <p:cNvSpPr/>
          <p:nvPr/>
        </p:nvSpPr>
        <p:spPr>
          <a:xfrm>
            <a:off x="3492207" y="5334841"/>
            <a:ext cx="1082040" cy="1173480"/>
          </a:xfrm>
          <a:prstGeom prst="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L-Shape 57"/>
          <p:cNvSpPr/>
          <p:nvPr/>
        </p:nvSpPr>
        <p:spPr>
          <a:xfrm flipH="1">
            <a:off x="6710326" y="5334841"/>
            <a:ext cx="1584960" cy="1173480"/>
          </a:xfrm>
          <a:prstGeom prst="corner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7896" y="650832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-208755" y="572929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3cm</a:t>
            </a:r>
          </a:p>
        </p:txBody>
      </p:sp>
      <p:sp>
        <p:nvSpPr>
          <p:cNvPr id="61" name="TextBox 60"/>
          <p:cNvSpPr txBox="1"/>
          <p:nvPr/>
        </p:nvSpPr>
        <p:spPr>
          <a:xfrm rot="19856401">
            <a:off x="1326268" y="632365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8cm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687618" y="644219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63" name="TextBox 62"/>
          <p:cNvSpPr txBox="1"/>
          <p:nvPr/>
        </p:nvSpPr>
        <p:spPr>
          <a:xfrm rot="17544064">
            <a:off x="3319172" y="567784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3cm</a:t>
            </a:r>
          </a:p>
        </p:txBody>
      </p:sp>
      <p:sp>
        <p:nvSpPr>
          <p:cNvPr id="64" name="TextBox 63"/>
          <p:cNvSpPr txBox="1"/>
          <p:nvPr/>
        </p:nvSpPr>
        <p:spPr>
          <a:xfrm rot="19856401">
            <a:off x="4655990" y="62575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4029159" y="5344355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 rot="16200000">
            <a:off x="3633961" y="586362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285472" y="645987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73" name="TextBox 72"/>
          <p:cNvSpPr txBox="1"/>
          <p:nvPr/>
        </p:nvSpPr>
        <p:spPr>
          <a:xfrm rot="19856401">
            <a:off x="8359743" y="634650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74" name="TextBox 73"/>
          <p:cNvSpPr txBox="1"/>
          <p:nvPr/>
        </p:nvSpPr>
        <p:spPr>
          <a:xfrm rot="16200000">
            <a:off x="8094009" y="572929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385916" y="469203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77" name="TextBox 76"/>
          <p:cNvSpPr txBox="1"/>
          <p:nvPr/>
        </p:nvSpPr>
        <p:spPr>
          <a:xfrm rot="3151987">
            <a:off x="1237154" y="618133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10cm</a:t>
            </a:r>
          </a:p>
        </p:txBody>
      </p:sp>
      <p:sp>
        <p:nvSpPr>
          <p:cNvPr id="78" name="TextBox 77"/>
          <p:cNvSpPr txBox="1"/>
          <p:nvPr/>
        </p:nvSpPr>
        <p:spPr>
          <a:xfrm rot="3151987">
            <a:off x="1237153" y="3015060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10cm</a:t>
            </a:r>
          </a:p>
        </p:txBody>
      </p:sp>
      <p:sp>
        <p:nvSpPr>
          <p:cNvPr id="79" name="TextBox 78"/>
          <p:cNvSpPr txBox="1"/>
          <p:nvPr/>
        </p:nvSpPr>
        <p:spPr>
          <a:xfrm rot="3151987">
            <a:off x="1222953" y="5333146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10cm</a:t>
            </a:r>
          </a:p>
        </p:txBody>
      </p:sp>
    </p:spTree>
    <p:extLst>
      <p:ext uri="{BB962C8B-B14F-4D97-AF65-F5344CB8AC3E}">
        <p14:creationId xmlns:p14="http://schemas.microsoft.com/office/powerpoint/2010/main" val="82296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307450" y="708660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3535112" y="716280"/>
            <a:ext cx="1082040" cy="1173480"/>
          </a:xfrm>
          <a:prstGeom prst="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L-Shape 6"/>
          <p:cNvSpPr/>
          <p:nvPr/>
        </p:nvSpPr>
        <p:spPr>
          <a:xfrm flipH="1">
            <a:off x="6781800" y="716280"/>
            <a:ext cx="1584960" cy="1173480"/>
          </a:xfrm>
          <a:prstGeom prst="corner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9370" y="188976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-137281" y="11107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10" name="TextBox 9"/>
          <p:cNvSpPr txBox="1"/>
          <p:nvPr/>
        </p:nvSpPr>
        <p:spPr>
          <a:xfrm rot="19856401">
            <a:off x="1397742" y="170509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30523" y="18236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12" name="TextBox 11"/>
          <p:cNvSpPr txBox="1"/>
          <p:nvPr/>
        </p:nvSpPr>
        <p:spPr>
          <a:xfrm rot="17544064">
            <a:off x="3362077" y="105928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5cm</a:t>
            </a:r>
          </a:p>
        </p:txBody>
      </p:sp>
      <p:sp>
        <p:nvSpPr>
          <p:cNvPr id="13" name="TextBox 12"/>
          <p:cNvSpPr txBox="1"/>
          <p:nvPr/>
        </p:nvSpPr>
        <p:spPr>
          <a:xfrm rot="19856401">
            <a:off x="4698895" y="16389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072064" y="725794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200000">
            <a:off x="3676866" y="124506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56946" y="184131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29" name="TextBox 28"/>
          <p:cNvSpPr txBox="1"/>
          <p:nvPr/>
        </p:nvSpPr>
        <p:spPr>
          <a:xfrm rot="19856401">
            <a:off x="8431217" y="172794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8165483" y="11107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31" name="TextBox 30"/>
          <p:cNvSpPr txBox="1"/>
          <p:nvPr/>
        </p:nvSpPr>
        <p:spPr>
          <a:xfrm rot="16200000">
            <a:off x="6407758" y="136474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457390" y="7347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33" name="Right Triangle 32"/>
          <p:cNvSpPr/>
          <p:nvPr/>
        </p:nvSpPr>
        <p:spPr>
          <a:xfrm>
            <a:off x="262752" y="3056355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Isosceles Triangle 33"/>
          <p:cNvSpPr/>
          <p:nvPr/>
        </p:nvSpPr>
        <p:spPr>
          <a:xfrm>
            <a:off x="3490414" y="3063975"/>
            <a:ext cx="1082040" cy="1173480"/>
          </a:xfrm>
          <a:prstGeom prst="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L-Shape 35"/>
          <p:cNvSpPr/>
          <p:nvPr/>
        </p:nvSpPr>
        <p:spPr>
          <a:xfrm flipH="1">
            <a:off x="6737102" y="3063975"/>
            <a:ext cx="1584960" cy="1173480"/>
          </a:xfrm>
          <a:prstGeom prst="corner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4672" y="423745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38" name="TextBox 37"/>
          <p:cNvSpPr txBox="1"/>
          <p:nvPr/>
        </p:nvSpPr>
        <p:spPr>
          <a:xfrm rot="16200000">
            <a:off x="-181979" y="34584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39" name="TextBox 38"/>
          <p:cNvSpPr txBox="1"/>
          <p:nvPr/>
        </p:nvSpPr>
        <p:spPr>
          <a:xfrm rot="19856401">
            <a:off x="1353044" y="405278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8cm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685825" y="41713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41" name="TextBox 40"/>
          <p:cNvSpPr txBox="1"/>
          <p:nvPr/>
        </p:nvSpPr>
        <p:spPr>
          <a:xfrm rot="17544064">
            <a:off x="3317379" y="340698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5cm</a:t>
            </a:r>
          </a:p>
        </p:txBody>
      </p:sp>
      <p:sp>
        <p:nvSpPr>
          <p:cNvPr id="42" name="TextBox 41"/>
          <p:cNvSpPr txBox="1"/>
          <p:nvPr/>
        </p:nvSpPr>
        <p:spPr>
          <a:xfrm rot="19856401">
            <a:off x="4654197" y="398666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027366" y="3073489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6200000">
            <a:off x="3632168" y="359275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312248" y="418901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51" name="TextBox 50"/>
          <p:cNvSpPr txBox="1"/>
          <p:nvPr/>
        </p:nvSpPr>
        <p:spPr>
          <a:xfrm rot="19856401">
            <a:off x="8386519" y="407563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52" name="TextBox 51"/>
          <p:cNvSpPr txBox="1"/>
          <p:nvPr/>
        </p:nvSpPr>
        <p:spPr>
          <a:xfrm rot="16200000">
            <a:off x="8120785" y="34584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53" name="TextBox 52"/>
          <p:cNvSpPr txBox="1"/>
          <p:nvPr/>
        </p:nvSpPr>
        <p:spPr>
          <a:xfrm rot="16200000">
            <a:off x="6363060" y="371243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412692" y="242117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55" name="Right Triangle 54"/>
          <p:cNvSpPr/>
          <p:nvPr/>
        </p:nvSpPr>
        <p:spPr>
          <a:xfrm>
            <a:off x="235976" y="5327221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Isosceles Triangle 55"/>
          <p:cNvSpPr/>
          <p:nvPr/>
        </p:nvSpPr>
        <p:spPr>
          <a:xfrm>
            <a:off x="3463638" y="5334841"/>
            <a:ext cx="1082040" cy="1173480"/>
          </a:xfrm>
          <a:prstGeom prst="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L-Shape 57"/>
          <p:cNvSpPr/>
          <p:nvPr/>
        </p:nvSpPr>
        <p:spPr>
          <a:xfrm flipH="1">
            <a:off x="6710326" y="5334841"/>
            <a:ext cx="1584960" cy="1173480"/>
          </a:xfrm>
          <a:prstGeom prst="corner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7896" y="650832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-208755" y="572929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3cm</a:t>
            </a:r>
          </a:p>
        </p:txBody>
      </p:sp>
      <p:sp>
        <p:nvSpPr>
          <p:cNvPr id="61" name="TextBox 60"/>
          <p:cNvSpPr txBox="1"/>
          <p:nvPr/>
        </p:nvSpPr>
        <p:spPr>
          <a:xfrm rot="19856401">
            <a:off x="1326268" y="632365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8cm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659049" y="644219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63" name="TextBox 62"/>
          <p:cNvSpPr txBox="1"/>
          <p:nvPr/>
        </p:nvSpPr>
        <p:spPr>
          <a:xfrm rot="17544064">
            <a:off x="3290603" y="567784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3cm</a:t>
            </a:r>
          </a:p>
        </p:txBody>
      </p:sp>
      <p:sp>
        <p:nvSpPr>
          <p:cNvPr id="64" name="TextBox 63"/>
          <p:cNvSpPr txBox="1"/>
          <p:nvPr/>
        </p:nvSpPr>
        <p:spPr>
          <a:xfrm rot="19856401">
            <a:off x="4627421" y="62575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4000590" y="5344355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 rot="16200000">
            <a:off x="3605392" y="586362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285472" y="645987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73" name="TextBox 72"/>
          <p:cNvSpPr txBox="1"/>
          <p:nvPr/>
        </p:nvSpPr>
        <p:spPr>
          <a:xfrm rot="19856401">
            <a:off x="8359743" y="634650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74" name="TextBox 73"/>
          <p:cNvSpPr txBox="1"/>
          <p:nvPr/>
        </p:nvSpPr>
        <p:spPr>
          <a:xfrm rot="16200000">
            <a:off x="8094009" y="572929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75" name="TextBox 74"/>
          <p:cNvSpPr txBox="1"/>
          <p:nvPr/>
        </p:nvSpPr>
        <p:spPr>
          <a:xfrm rot="16200000">
            <a:off x="6336284" y="598330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3cm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385916" y="469203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2157" y="1003257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104cm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401208" y="1118354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rgbClr val="FF0000"/>
                </a:solidFill>
                <a:latin typeface="Calibri"/>
              </a:rPr>
              <a:t>8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8cm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378530" y="1453505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112cm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982157" y="3487291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184cm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01208" y="3602388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56cm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363588" y="3801602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rgbClr val="FF0000"/>
                </a:solidFill>
                <a:latin typeface="Calibri"/>
              </a:rPr>
              <a:t>7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09602" y="5619213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rgbClr val="FF0000"/>
                </a:solidFill>
                <a:latin typeface="Calibri"/>
              </a:rPr>
              <a:t>170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328653" y="5734310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48cm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305975" y="6069461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rgbClr val="FF0000"/>
                </a:solidFill>
                <a:latin typeface="Calibri"/>
              </a:rPr>
              <a:t>8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0cm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TextBox 79"/>
          <p:cNvSpPr txBox="1"/>
          <p:nvPr/>
        </p:nvSpPr>
        <p:spPr>
          <a:xfrm rot="3151987">
            <a:off x="1237154" y="618133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10cm</a:t>
            </a:r>
          </a:p>
        </p:txBody>
      </p:sp>
      <p:sp>
        <p:nvSpPr>
          <p:cNvPr id="89" name="TextBox 88"/>
          <p:cNvSpPr txBox="1"/>
          <p:nvPr/>
        </p:nvSpPr>
        <p:spPr>
          <a:xfrm rot="3151987">
            <a:off x="1237153" y="3015060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10cm</a:t>
            </a:r>
          </a:p>
        </p:txBody>
      </p:sp>
      <p:sp>
        <p:nvSpPr>
          <p:cNvPr id="90" name="TextBox 89"/>
          <p:cNvSpPr txBox="1"/>
          <p:nvPr/>
        </p:nvSpPr>
        <p:spPr>
          <a:xfrm rot="3151987">
            <a:off x="1222953" y="5333146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10cm</a:t>
            </a:r>
          </a:p>
        </p:txBody>
      </p:sp>
    </p:spTree>
    <p:extLst>
      <p:ext uri="{BB962C8B-B14F-4D97-AF65-F5344CB8AC3E}">
        <p14:creationId xmlns:p14="http://schemas.microsoft.com/office/powerpoint/2010/main" val="414371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7" grpId="0"/>
      <p:bldP spid="79" grpId="0"/>
      <p:bldP spid="81" grpId="0"/>
      <p:bldP spid="82" grpId="0"/>
      <p:bldP spid="84" grpId="0"/>
      <p:bldP spid="85" grpId="0"/>
      <p:bldP spid="86" grpId="0"/>
      <p:bldP spid="88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171</Words>
  <Application>Microsoft Office PowerPoint</Application>
  <PresentationFormat>On-screen Show (4:3)</PresentationFormat>
  <Paragraphs>137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1_Office Theme</vt:lpstr>
      <vt:lpstr>Surface area :  Surface area of a prism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GordonB</dc:creator>
  <cp:lastModifiedBy>Craig Barton</cp:lastModifiedBy>
  <cp:revision>15</cp:revision>
  <cp:lastPrinted>2019-02-11T15:55:03Z</cp:lastPrinted>
  <dcterms:created xsi:type="dcterms:W3CDTF">2018-03-13T09:03:36Z</dcterms:created>
  <dcterms:modified xsi:type="dcterms:W3CDTF">2019-02-18T13:41:11Z</dcterms:modified>
</cp:coreProperties>
</file>