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89" r:id="rId3"/>
    <p:sldId id="292" r:id="rId4"/>
    <p:sldId id="297" r:id="rId5"/>
    <p:sldId id="298" r:id="rId6"/>
    <p:sldId id="294" r:id="rId7"/>
    <p:sldId id="29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201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180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108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353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5211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8724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0791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698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422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8773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378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191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17" Type="http://schemas.openxmlformats.org/officeDocument/2006/relationships/image" Target="../media/image2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4.png"/><Relationship Id="rId1" Type="http://schemas.openxmlformats.org/officeDocument/2006/relationships/tags" Target="../tags/tag5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17" Type="http://schemas.openxmlformats.org/officeDocument/2006/relationships/image" Target="../media/image40.png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39.png"/><Relationship Id="rId1" Type="http://schemas.openxmlformats.org/officeDocument/2006/relationships/tags" Target="../tags/tag6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5" Type="http://schemas.openxmlformats.org/officeDocument/2006/relationships/image" Target="../media/image3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139976"/>
            <a:ext cx="914399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Differential Equations: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Separation of Variables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794231" y="3687173"/>
                <a:ext cx="1231427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231" y="3687173"/>
                <a:ext cx="1231427" cy="70128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0898480-8D99-4C54-841C-4E6B41292673}"/>
                  </a:ext>
                </a:extLst>
              </p:cNvPr>
              <p:cNvSpPr txBox="1"/>
              <p:nvPr/>
            </p:nvSpPr>
            <p:spPr>
              <a:xfrm>
                <a:off x="3630468" y="4616794"/>
                <a:ext cx="1224694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f>
                        <m:f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0898480-8D99-4C54-841C-4E6B412926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0468" y="4616794"/>
                <a:ext cx="1224694" cy="70128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CD2A789-2C39-47AD-8A7D-4BFECEBCB201}"/>
                  </a:ext>
                </a:extLst>
              </p:cNvPr>
              <p:cNvSpPr txBox="1"/>
              <p:nvPr/>
            </p:nvSpPr>
            <p:spPr>
              <a:xfrm>
                <a:off x="3779874" y="5582330"/>
                <a:ext cx="1164101" cy="7643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𝑥𝑦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CD2A789-2C39-47AD-8A7D-4BFECEBCB2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874" y="5582330"/>
                <a:ext cx="1164101" cy="76437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595796" y="1160034"/>
                <a:ext cx="1323503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/>
                            </a:rPr>
                            <m:t>𝑑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400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796" y="1160034"/>
                <a:ext cx="1323503" cy="7012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5158078" y="1209503"/>
                <a:ext cx="1325748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/>
                            </a:rPr>
                            <m:t>𝑑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400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8078" y="1209503"/>
                <a:ext cx="1325748" cy="7012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64B2D45F-4359-48CA-8802-FD060BC844F4}"/>
              </a:ext>
            </a:extLst>
          </p:cNvPr>
          <p:cNvSpPr txBox="1"/>
          <p:nvPr/>
        </p:nvSpPr>
        <p:spPr>
          <a:xfrm>
            <a:off x="194872" y="809393"/>
            <a:ext cx="2826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Find a general solution to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A523061-5BD1-4901-B863-3D7E88135D1A}"/>
              </a:ext>
            </a:extLst>
          </p:cNvPr>
          <p:cNvSpPr txBox="1"/>
          <p:nvPr/>
        </p:nvSpPr>
        <p:spPr>
          <a:xfrm>
            <a:off x="4843110" y="809393"/>
            <a:ext cx="2826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Find a general solution to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D439320-17BD-4129-A312-0B1B55181CB6}"/>
                  </a:ext>
                </a:extLst>
              </p:cNvPr>
              <p:cNvSpPr txBox="1"/>
              <p:nvPr/>
            </p:nvSpPr>
            <p:spPr>
              <a:xfrm>
                <a:off x="5112135" y="2434377"/>
                <a:ext cx="2660280" cy="32055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b="0" i="0" dirty="0">
                  <a:solidFill>
                    <a:srgbClr val="FF0000"/>
                  </a:solidFill>
                  <a:latin typeface="Calibri" panose="020F0502020204030204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400" b="0" i="0" dirty="0">
                  <a:solidFill>
                    <a:srgbClr val="FF0000"/>
                  </a:solidFill>
                  <a:latin typeface="Calibri" panose="020F0502020204030204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b="0" i="0" dirty="0">
                  <a:solidFill>
                    <a:srgbClr val="FF0000"/>
                  </a:solidFill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</a:rPr>
                  <a:t>where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</a:rPr>
                  <a:t> is a constant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D439320-17BD-4129-A312-0B1B55181C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2135" y="2434377"/>
                <a:ext cx="2660280" cy="3205558"/>
              </a:xfrm>
              <a:prstGeom prst="rect">
                <a:avLst/>
              </a:prstGeom>
              <a:blipFill>
                <a:blip r:embed="rId5"/>
                <a:stretch>
                  <a:fillRect l="-7110" r="-6881" b="-49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72147" y="453964"/>
                <a:ext cx="3896247" cy="61974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3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1.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rgbClr val="007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3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2.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3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</a:t>
                </a:r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3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3.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den>
                    </m:f>
                  </m:oMath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3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</a:t>
                </a:r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3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4.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3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</a:t>
                </a:r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3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5.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den>
                    </m:f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3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</a:t>
                </a:r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3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6.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𝑥𝑦</m:t>
                        </m:r>
                      </m:den>
                    </m:f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3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147" y="453964"/>
                <a:ext cx="3896247" cy="6197466"/>
              </a:xfrm>
              <a:prstGeom prst="rect">
                <a:avLst/>
              </a:prstGeom>
              <a:blipFill>
                <a:blip r:embed="rId3"/>
                <a:stretch>
                  <a:fillRect l="-21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5AF744F-CD58-43B7-8E53-2ECBD077FEA9}"/>
                  </a:ext>
                </a:extLst>
              </p:cNvPr>
              <p:cNvSpPr/>
              <p:nvPr/>
            </p:nvSpPr>
            <p:spPr>
              <a:xfrm>
                <a:off x="4242588" y="384314"/>
                <a:ext cx="2243306" cy="65517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3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7.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𝑥𝑦</m:t>
                    </m:r>
                  </m:oMath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rgbClr val="007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3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8.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rgbClr val="007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3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9.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rad>
                  </m:oMath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rgbClr val="007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3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10.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rad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rgbClr val="007FFF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3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11.</a:t>
                </a:r>
                <a:r>
                  <a: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3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Times New Roman" panose="02020603050405020304" pitchFamily="18" charset="0"/>
                  </a:rPr>
                  <a:t>12.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rad>
                  </m:oMath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rgbClr val="007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5AF744F-CD58-43B7-8E53-2ECBD077FE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2588" y="384314"/>
                <a:ext cx="2243306" cy="6551730"/>
              </a:xfrm>
              <a:prstGeom prst="rect">
                <a:avLst/>
              </a:prstGeom>
              <a:blipFill>
                <a:blip r:embed="rId4"/>
                <a:stretch>
                  <a:fillRect l="-40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5B1C428-DA17-41DD-90B1-CF18895BFDA3}"/>
                  </a:ext>
                </a:extLst>
              </p:cNvPr>
              <p:cNvSpPr txBox="1"/>
              <p:nvPr/>
            </p:nvSpPr>
            <p:spPr>
              <a:xfrm>
                <a:off x="172147" y="54534"/>
                <a:ext cx="74029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Find the general solution to each differential equation in the form </a:t>
                </a:r>
                <a14:m>
                  <m:oMath xmlns:m="http://schemas.openxmlformats.org/officeDocument/2006/math">
                    <m:r>
                      <a:rPr kumimoji="0" lang="en-GB" sz="1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𝒚</m:t>
                    </m:r>
                    <m:r>
                      <a:rPr kumimoji="0" lang="en-GB" sz="1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1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𝒇</m:t>
                    </m:r>
                    <m:r>
                      <a:rPr kumimoji="0" lang="en-GB" sz="1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GB" sz="1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𝒙</m:t>
                    </m:r>
                    <m:r>
                      <a:rPr kumimoji="0" lang="en-GB" sz="1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5B1C428-DA17-41DD-90B1-CF18895BFD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147" y="54534"/>
                <a:ext cx="7402924" cy="369332"/>
              </a:xfrm>
              <a:prstGeom prst="rect">
                <a:avLst/>
              </a:prstGeom>
              <a:blipFill>
                <a:blip r:embed="rId17"/>
                <a:stretch>
                  <a:fillRect l="-658" t="-983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693464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13F826A-BA32-473D-9124-AC68006912F5}"/>
                  </a:ext>
                </a:extLst>
              </p:cNvPr>
              <p:cNvSpPr/>
              <p:nvPr/>
            </p:nvSpPr>
            <p:spPr>
              <a:xfrm>
                <a:off x="7907311" y="-415678"/>
                <a:ext cx="4572000" cy="136819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</m:t>
                      </m:r>
                    </m:oMath>
                  </m:oMathPara>
                </a14:m>
                <a:endPara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13F826A-BA32-473D-9124-AC68006912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7311" y="-415678"/>
                <a:ext cx="4572000" cy="13681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4B2D044-16E7-4FC6-B80F-309398815F44}"/>
                  </a:ext>
                </a:extLst>
              </p:cNvPr>
              <p:cNvSpPr/>
              <p:nvPr/>
            </p:nvSpPr>
            <p:spPr>
              <a:xfrm>
                <a:off x="172147" y="379014"/>
                <a:ext cx="3896247" cy="61974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3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1.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kumimoji="0" lang="en-GB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kumimoji="0" lang="en-GB" sz="24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kumimoji="0" lang="en-GB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func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GB" sz="24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34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rgbClr val="007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3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2.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kumimoji="0" lang="en-GB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kumimoji="0" lang="en-GB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sec</m:t>
                            </m:r>
                          </m:e>
                          <m:sup>
                            <m:r>
                              <a:rPr kumimoji="0" lang="en-GB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func>
                    <m:f>
                      <m:f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GB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cosec</m:t>
                        </m:r>
                      </m:fName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47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3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3.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GB" sz="24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sec</m:t>
                        </m:r>
                      </m:fName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func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kumimoji="0" lang="en-GB" sz="24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cosec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3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</a:t>
                </a:r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3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4.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GB" sz="24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cosec</m:t>
                        </m:r>
                      </m:fName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</m:t>
                    </m:r>
                    <m:func>
                      <m:func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GB" sz="24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sec</m:t>
                        </m:r>
                      </m:fName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func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3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</a:t>
                </a:r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3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5.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</m:t>
                    </m:r>
                    <m:func>
                      <m:func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GB" sz="24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sec</m:t>
                        </m:r>
                      </m:fName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  <m:func>
                      <m:func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GB" sz="24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tan</m:t>
                        </m:r>
                      </m:fName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func>
                  </m:oMath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3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</a:t>
                </a:r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3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6.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</m:t>
                    </m:r>
                    <m:func>
                      <m:func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GB" sz="24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sec</m:t>
                        </m:r>
                      </m:fName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func>
                    <m:func>
                      <m:func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GB" sz="24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tan</m:t>
                        </m:r>
                      </m:fName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4B2D044-16E7-4FC6-B80F-309398815F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147" y="379014"/>
                <a:ext cx="3896247" cy="6197466"/>
              </a:xfrm>
              <a:prstGeom prst="rect">
                <a:avLst/>
              </a:prstGeom>
              <a:blipFill>
                <a:blip r:embed="rId4"/>
                <a:stretch>
                  <a:fillRect l="-21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EBA6CC8-6A7E-4CE3-9A4B-E8899A1782FF}"/>
                  </a:ext>
                </a:extLst>
              </p:cNvPr>
              <p:cNvSpPr/>
              <p:nvPr/>
            </p:nvSpPr>
            <p:spPr>
              <a:xfrm>
                <a:off x="4242588" y="399304"/>
                <a:ext cx="2129173" cy="65517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3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7.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sup>
                    </m:sSup>
                  </m:oMath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rgbClr val="007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3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8.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sup>
                    </m:sSup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rgbClr val="007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3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9.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den>
                    </m:f>
                    <m:sSup>
                      <m:sSup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sup>
                    </m:sSup>
                  </m:oMath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rgbClr val="007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3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10.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kumimoji="0" lang="en-GB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kumimoji="0" lang="en-GB" sz="24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kumimoji="0" lang="en-GB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kumimoji="0" lang="en-GB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func>
                      </m:num>
                      <m:den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den>
                    </m:f>
                  </m:oMath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rgbClr val="007FFF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3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11.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num>
                      <m:den>
                        <m:func>
                          <m:funcPr>
                            <m:ctrlPr>
                              <a:rPr kumimoji="0" lang="en-GB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a:rPr kumimoji="0" lang="en-GB" sz="24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kumimoji="0" lang="en-GB" sz="24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kumimoji="0" lang="en-GB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func>
                      </m:den>
                    </m:f>
                  </m:oMath>
                </a14:m>
                <a:endPara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3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Times New Roman" panose="02020603050405020304" pitchFamily="18" charset="0"/>
                  </a:rPr>
                  <a:t>12.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func>
                          <m:funcPr>
                            <m:ctrlP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kumimoji="0" lang="en-GB" sz="2400" b="0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func>
                      </m:den>
                    </m:f>
                  </m:oMath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rgbClr val="007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EBA6CC8-6A7E-4CE3-9A4B-E8899A1782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2588" y="399304"/>
                <a:ext cx="2129173" cy="6551730"/>
              </a:xfrm>
              <a:prstGeom prst="rect">
                <a:avLst/>
              </a:prstGeom>
              <a:blipFill>
                <a:blip r:embed="rId5"/>
                <a:stretch>
                  <a:fillRect l="-42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6C1D6315-EE1C-4727-866F-893186FAC945}"/>
              </a:ext>
            </a:extLst>
          </p:cNvPr>
          <p:cNvSpPr txBox="1"/>
          <p:nvPr/>
        </p:nvSpPr>
        <p:spPr>
          <a:xfrm>
            <a:off x="172147" y="54534"/>
            <a:ext cx="5335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Find the general solution to each differential equation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1889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72147" y="453964"/>
                <a:ext cx="3896247" cy="61974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ts val="4000"/>
                  </a:lnSpc>
                  <a:defRPr/>
                </a:pPr>
                <a:r>
                  <a:rPr kumimoji="0" lang="en-GB" sz="23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</m:t>
                    </m:r>
                    <m:r>
                      <a:rPr lang="en-GB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lnSpc>
                    <a:spcPts val="4000"/>
                  </a:lnSpc>
                  <a:defRPr/>
                </a:pPr>
                <a:endParaRPr lang="en-GB" sz="2300" dirty="0">
                  <a:solidFill>
                    <a:srgbClr val="007FFF"/>
                  </a:solidFill>
                </a:endParaRPr>
              </a:p>
              <a:p>
                <a:pPr>
                  <a:lnSpc>
                    <a:spcPts val="4000"/>
                  </a:lnSpc>
                  <a:defRPr/>
                </a:pPr>
                <a:r>
                  <a:rPr lang="en-GB" sz="2300" dirty="0">
                    <a:solidFill>
                      <a:srgbClr val="007FFF"/>
                    </a:solidFill>
                  </a:rPr>
                  <a:t>2.</a:t>
                </a:r>
                <a:r>
                  <a:rPr lang="en-GB" sz="24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endParaRPr lang="en-GB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  <a:defRPr/>
                </a:pPr>
                <a:r>
                  <a:rPr lang="en-GB" sz="2300" dirty="0">
                    <a:solidFill>
                      <a:srgbClr val="007FFF"/>
                    </a:solidFill>
                  </a:rPr>
                  <a:t>   </a:t>
                </a:r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lnSpc>
                    <a:spcPts val="4000"/>
                  </a:lnSpc>
                  <a:defRPr/>
                </a:pPr>
                <a:r>
                  <a:rPr lang="en-GB" sz="2300" dirty="0">
                    <a:solidFill>
                      <a:srgbClr val="007FFF"/>
                    </a:solidFill>
                  </a:rPr>
                  <a:t>3.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den>
                    </m:f>
                  </m:oMath>
                </a14:m>
                <a:endParaRPr lang="en-GB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  <a:defRPr/>
                </a:pPr>
                <a:r>
                  <a:rPr lang="en-GB" sz="2300" dirty="0">
                    <a:solidFill>
                      <a:srgbClr val="007FFF"/>
                    </a:solidFill>
                  </a:rPr>
                  <a:t>  </a:t>
                </a:r>
                <a:endParaRPr lang="en-GB" sz="2300" dirty="0"/>
              </a:p>
              <a:p>
                <a:pPr>
                  <a:lnSpc>
                    <a:spcPts val="4000"/>
                  </a:lnSpc>
                  <a:defRPr/>
                </a:pPr>
                <a:r>
                  <a:rPr lang="en-GB" sz="2300" dirty="0">
                    <a:solidFill>
                      <a:srgbClr val="007FFF"/>
                    </a:solidFill>
                  </a:rPr>
                  <a:t>4.</a:t>
                </a:r>
                <a:r>
                  <a:rPr lang="en-GB" sz="24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endParaRPr lang="en-GB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  <a:defRPr/>
                </a:pPr>
                <a:r>
                  <a:rPr lang="en-GB" sz="2300" dirty="0">
                    <a:solidFill>
                      <a:srgbClr val="007FFF"/>
                    </a:solidFill>
                  </a:rPr>
                  <a:t>   </a:t>
                </a:r>
                <a:endParaRPr lang="en-GB" sz="2300" dirty="0"/>
              </a:p>
              <a:p>
                <a:pPr>
                  <a:lnSpc>
                    <a:spcPts val="4000"/>
                  </a:lnSpc>
                  <a:defRPr/>
                </a:pPr>
                <a:r>
                  <a:rPr lang="en-GB" sz="2300" dirty="0">
                    <a:solidFill>
                      <a:srgbClr val="007FFF"/>
                    </a:solidFill>
                  </a:rPr>
                  <a:t>5.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endParaRPr lang="en-GB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  <a:defRPr/>
                </a:pPr>
                <a:r>
                  <a:rPr lang="en-GB" sz="2300" dirty="0">
                    <a:solidFill>
                      <a:srgbClr val="007FFF"/>
                    </a:solidFill>
                  </a:rPr>
                  <a:t>  </a:t>
                </a:r>
                <a:endParaRPr lang="en-GB" sz="2300" dirty="0"/>
              </a:p>
              <a:p>
                <a:pPr>
                  <a:lnSpc>
                    <a:spcPts val="4000"/>
                  </a:lnSpc>
                  <a:defRPr/>
                </a:pPr>
                <a:r>
                  <a:rPr lang="en-GB" sz="2300" dirty="0">
                    <a:solidFill>
                      <a:srgbClr val="007FFF"/>
                    </a:solidFill>
                  </a:rPr>
                  <a:t>6.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𝑥𝑦</m:t>
                        </m:r>
                      </m:den>
                    </m:f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  <a:defRPr/>
                </a:pPr>
                <a:r>
                  <a:rPr lang="en-GB" sz="2300" dirty="0">
                    <a:solidFill>
                      <a:srgbClr val="007FFF"/>
                    </a:solidFill>
                  </a:rPr>
                  <a:t> </a:t>
                </a:r>
                <a:endParaRPr lang="en-GB" sz="23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147" y="453964"/>
                <a:ext cx="3896247" cy="6197466"/>
              </a:xfrm>
              <a:prstGeom prst="rect">
                <a:avLst/>
              </a:prstGeom>
              <a:blipFill>
                <a:blip r:embed="rId3"/>
                <a:stretch>
                  <a:fillRect l="-21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5AF744F-CD58-43B7-8E53-2ECBD077FEA9}"/>
                  </a:ext>
                </a:extLst>
              </p:cNvPr>
              <p:cNvSpPr/>
              <p:nvPr/>
            </p:nvSpPr>
            <p:spPr>
              <a:xfrm>
                <a:off x="4242588" y="384314"/>
                <a:ext cx="2243306" cy="65517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ts val="4000"/>
                  </a:lnSpc>
                  <a:defRPr/>
                </a:pPr>
                <a:r>
                  <a:rPr lang="en-GB" sz="2300" dirty="0">
                    <a:solidFill>
                      <a:srgbClr val="007FFF"/>
                    </a:solidFill>
                  </a:rPr>
                  <a:t>7.</a:t>
                </a:r>
                <a:r>
                  <a:rPr lang="en-GB" sz="2400" dirty="0">
                    <a:solidFill>
                      <a:srgbClr val="007FFF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</m:t>
                    </m:r>
                    <m:r>
                      <a:rPr lang="en-GB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𝑥𝑦</m:t>
                    </m:r>
                  </m:oMath>
                </a14:m>
                <a:endParaRPr lang="en-GB" sz="1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ts val="4000"/>
                  </a:lnSpc>
                  <a:defRPr/>
                </a:pPr>
                <a:endParaRPr lang="en-GB" sz="2300" dirty="0">
                  <a:solidFill>
                    <a:srgbClr val="007FFF"/>
                  </a:solidFill>
                </a:endParaRPr>
              </a:p>
              <a:p>
                <a:pPr lvl="0">
                  <a:lnSpc>
                    <a:spcPts val="4000"/>
                  </a:lnSpc>
                  <a:defRPr/>
                </a:pPr>
                <a:r>
                  <a:rPr lang="en-GB" sz="2300" dirty="0">
                    <a:solidFill>
                      <a:srgbClr val="007FFF"/>
                    </a:solidFill>
                  </a:rPr>
                  <a:t>8.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</m:t>
                    </m:r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sSup>
                      <m:sSup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400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ts val="4000"/>
                  </a:lnSpc>
                  <a:defRPr/>
                </a:pPr>
                <a:endParaRPr lang="en-GB" sz="2300" dirty="0">
                  <a:solidFill>
                    <a:srgbClr val="007FFF"/>
                  </a:solidFill>
                </a:endParaRPr>
              </a:p>
              <a:p>
                <a:pPr>
                  <a:lnSpc>
                    <a:spcPts val="4000"/>
                  </a:lnSpc>
                  <a:defRPr/>
                </a:pPr>
                <a:r>
                  <a:rPr lang="en-GB" sz="2300" dirty="0">
                    <a:solidFill>
                      <a:srgbClr val="007FFF"/>
                    </a:solidFill>
                  </a:rPr>
                  <a:t>9.</a:t>
                </a:r>
                <a:r>
                  <a:rPr lang="en-GB" sz="24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rad>
                  </m:oMath>
                </a14:m>
                <a:endParaRPr lang="en-GB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ts val="4000"/>
                  </a:lnSpc>
                  <a:defRPr/>
                </a:pPr>
                <a:endParaRPr lang="en-GB" sz="2300" dirty="0">
                  <a:solidFill>
                    <a:srgbClr val="007FFF"/>
                  </a:solidFill>
                </a:endParaRPr>
              </a:p>
              <a:p>
                <a:pPr>
                  <a:lnSpc>
                    <a:spcPts val="4000"/>
                  </a:lnSpc>
                  <a:defRPr/>
                </a:pPr>
                <a:r>
                  <a:rPr lang="en-GB" sz="2300" dirty="0">
                    <a:solidFill>
                      <a:srgbClr val="007F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10.</a:t>
                </a:r>
                <a:r>
                  <a:rPr lang="en-GB" sz="24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rad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ts val="4000"/>
                  </a:lnSpc>
                  <a:defRPr/>
                </a:pPr>
                <a:endParaRPr lang="en-GB" sz="2300" dirty="0">
                  <a:solidFill>
                    <a:srgbClr val="007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  <a:spcAft>
                    <a:spcPts val="1000"/>
                  </a:spcAft>
                </a:pPr>
                <a:r>
                  <a:rPr lang="en-GB" sz="2300" dirty="0">
                    <a:solidFill>
                      <a:srgbClr val="007F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11.</a:t>
                </a:r>
                <a:r>
                  <a:rPr lang="en-GB" sz="1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n-GB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  <a:spcAft>
                    <a:spcPts val="1000"/>
                  </a:spcAft>
                </a:pPr>
                <a:endParaRPr lang="en-GB" sz="1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  <a:spcAft>
                    <a:spcPts val="1000"/>
                  </a:spcAft>
                </a:pPr>
                <a:r>
                  <a:rPr lang="en-GB" sz="2300" dirty="0">
                    <a:solidFill>
                      <a:srgbClr val="007FFF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12.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rad>
                  </m:oMath>
                </a14:m>
                <a:endParaRPr lang="en-GB" sz="2300" dirty="0">
                  <a:solidFill>
                    <a:srgbClr val="007FFF"/>
                  </a:solidFill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ts val="4000"/>
                  </a:lnSpc>
                  <a:defRPr/>
                </a:pPr>
                <a:endParaRPr lang="en-GB" sz="1400" dirty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5AF744F-CD58-43B7-8E53-2ECBD077FE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2588" y="384314"/>
                <a:ext cx="2243306" cy="6551730"/>
              </a:xfrm>
              <a:prstGeom prst="rect">
                <a:avLst/>
              </a:prstGeom>
              <a:blipFill>
                <a:blip r:embed="rId4"/>
                <a:stretch>
                  <a:fillRect l="-40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F8DE30E-A6F2-4C27-A5C3-CD7B7942B1C2}"/>
                  </a:ext>
                </a:extLst>
              </p:cNvPr>
              <p:cNvSpPr txBox="1"/>
              <p:nvPr/>
            </p:nvSpPr>
            <p:spPr>
              <a:xfrm>
                <a:off x="2466399" y="524916"/>
                <a:ext cx="1630318" cy="6435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ra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F8DE30E-A6F2-4C27-A5C3-CD7B7942B1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399" y="524916"/>
                <a:ext cx="1630318" cy="643574"/>
              </a:xfrm>
              <a:prstGeom prst="rect">
                <a:avLst/>
              </a:prstGeom>
              <a:blipFill>
                <a:blip r:embed="rId5"/>
                <a:stretch>
                  <a:fillRect b="-18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583FC70-BCDB-42C4-B518-F9D8B6BE49A8}"/>
                  </a:ext>
                </a:extLst>
              </p:cNvPr>
              <p:cNvSpPr txBox="1"/>
              <p:nvPr/>
            </p:nvSpPr>
            <p:spPr>
              <a:xfrm>
                <a:off x="1786242" y="1350530"/>
                <a:ext cx="1870384" cy="8334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func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583FC70-BCDB-42C4-B518-F9D8B6BE49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6242" y="1350530"/>
                <a:ext cx="1870384" cy="83343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9D060CA-A019-4BBF-A42A-2DA16151DBC4}"/>
                  </a:ext>
                </a:extLst>
              </p:cNvPr>
              <p:cNvSpPr txBox="1"/>
              <p:nvPr/>
            </p:nvSpPr>
            <p:spPr>
              <a:xfrm>
                <a:off x="2719456" y="2237664"/>
                <a:ext cx="1520994" cy="13123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ra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9D060CA-A019-4BBF-A42A-2DA16151DB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9456" y="2237664"/>
                <a:ext cx="1520994" cy="131234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F0156A6-BE9B-47B8-87F6-7C94C3D92A86}"/>
                  </a:ext>
                </a:extLst>
              </p:cNvPr>
              <p:cNvSpPr txBox="1"/>
              <p:nvPr/>
            </p:nvSpPr>
            <p:spPr>
              <a:xfrm>
                <a:off x="1890146" y="3397664"/>
                <a:ext cx="1383584" cy="9762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`4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F0156A6-BE9B-47B8-87F6-7C94C3D92A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0146" y="3397664"/>
                <a:ext cx="1383584" cy="97622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FA5CEE0-F233-4CF2-8149-AB8D39CDF57D}"/>
                  </a:ext>
                </a:extLst>
              </p:cNvPr>
              <p:cNvSpPr txBox="1"/>
              <p:nvPr/>
            </p:nvSpPr>
            <p:spPr>
              <a:xfrm>
                <a:off x="2617081" y="4746014"/>
                <a:ext cx="136902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=±2</m:t>
                      </m:r>
                      <m:func>
                        <m:func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𝐴𝑥</m:t>
                          </m:r>
                        </m:e>
                      </m:func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FA5CEE0-F233-4CF2-8149-AB8D39CDF5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7081" y="4746014"/>
                <a:ext cx="1369029" cy="338554"/>
              </a:xfrm>
              <a:prstGeom prst="rect">
                <a:avLst/>
              </a:prstGeom>
              <a:blipFill>
                <a:blip r:embed="rId9"/>
                <a:stretch>
                  <a:fillRect b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361FDFC-439A-431A-86B6-0331629083C3}"/>
                  </a:ext>
                </a:extLst>
              </p:cNvPr>
              <p:cNvSpPr txBox="1"/>
              <p:nvPr/>
            </p:nvSpPr>
            <p:spPr>
              <a:xfrm>
                <a:off x="2020563" y="5381547"/>
                <a:ext cx="1383584" cy="9762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`4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361FDFC-439A-431A-86B6-0331629083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0563" y="5381547"/>
                <a:ext cx="1383584" cy="97622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93D0FD2-4003-4D70-A360-3DBFFAED9786}"/>
                  </a:ext>
                </a:extLst>
              </p:cNvPr>
              <p:cNvSpPr txBox="1"/>
              <p:nvPr/>
            </p:nvSpPr>
            <p:spPr>
              <a:xfrm>
                <a:off x="6277298" y="558890"/>
                <a:ext cx="1383584" cy="6185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93D0FD2-4003-4D70-A360-3DBFFAED97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7298" y="558890"/>
                <a:ext cx="1383584" cy="618503"/>
              </a:xfrm>
              <a:prstGeom prst="rect">
                <a:avLst/>
              </a:prstGeom>
              <a:blipFill>
                <a:blip r:embed="rId11"/>
                <a:stretch>
                  <a:fillRect b="-19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922B7F9-8D22-4453-A4C0-02A05D8D71F2}"/>
                  </a:ext>
                </a:extLst>
              </p:cNvPr>
              <p:cNvSpPr txBox="1"/>
              <p:nvPr/>
            </p:nvSpPr>
            <p:spPr>
              <a:xfrm>
                <a:off x="6019294" y="1368469"/>
                <a:ext cx="1220078" cy="9385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400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922B7F9-8D22-4453-A4C0-02A05D8D71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294" y="1368469"/>
                <a:ext cx="1220078" cy="938590"/>
              </a:xfrm>
              <a:prstGeom prst="rect">
                <a:avLst/>
              </a:prstGeom>
              <a:blipFill>
                <a:blip r:embed="rId12"/>
                <a:stretch>
                  <a:fillRect b="-6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28D8344-D601-4D7A-8996-B5867059FCBA}"/>
                  </a:ext>
                </a:extLst>
              </p:cNvPr>
              <p:cNvSpPr txBox="1"/>
              <p:nvPr/>
            </p:nvSpPr>
            <p:spPr>
              <a:xfrm>
                <a:off x="7191291" y="2244484"/>
                <a:ext cx="1738105" cy="10175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ra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28D8344-D601-4D7A-8996-B5867059FC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1291" y="2244484"/>
                <a:ext cx="1738105" cy="101758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D30B27C-38D2-435E-B760-221903051BE1}"/>
                  </a:ext>
                </a:extLst>
              </p:cNvPr>
              <p:cNvSpPr txBox="1"/>
              <p:nvPr/>
            </p:nvSpPr>
            <p:spPr>
              <a:xfrm>
                <a:off x="6267968" y="3262070"/>
                <a:ext cx="1402243" cy="11056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D30B27C-38D2-435E-B760-221903051B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7968" y="3262070"/>
                <a:ext cx="1402243" cy="110568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4BDB38C-60FA-42B8-8F90-660019859C6C}"/>
                  </a:ext>
                </a:extLst>
              </p:cNvPr>
              <p:cNvSpPr txBox="1"/>
              <p:nvPr/>
            </p:nvSpPr>
            <p:spPr>
              <a:xfrm>
                <a:off x="7191291" y="4448701"/>
                <a:ext cx="1772729" cy="10941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6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6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16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e>
                              </m:rad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4BDB38C-60FA-42B8-8F90-660019859C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1291" y="4448701"/>
                <a:ext cx="1772729" cy="109414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817F60E-2233-4C1F-A414-046A32F99A78}"/>
                  </a:ext>
                </a:extLst>
              </p:cNvPr>
              <p:cNvSpPr txBox="1"/>
              <p:nvPr/>
            </p:nvSpPr>
            <p:spPr>
              <a:xfrm>
                <a:off x="6172204" y="5656206"/>
                <a:ext cx="1726883" cy="11303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ra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GB" sz="16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lang="en-GB" sz="16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GB" sz="16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GB" sz="16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p>
                                      </m:sSup>
                                    </m:e>
                                  </m:rad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6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817F60E-2233-4C1F-A414-046A32F99A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4" y="5656206"/>
                <a:ext cx="1726883" cy="113030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5B1C428-DA17-41DD-90B1-CF18895BFDA3}"/>
                  </a:ext>
                </a:extLst>
              </p:cNvPr>
              <p:cNvSpPr txBox="1"/>
              <p:nvPr/>
            </p:nvSpPr>
            <p:spPr>
              <a:xfrm>
                <a:off x="172147" y="54534"/>
                <a:ext cx="74029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/>
                  <a:t>Find the general solution to each differential equation in the form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b="1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5B1C428-DA17-41DD-90B1-CF18895BFD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147" y="54534"/>
                <a:ext cx="7402924" cy="369332"/>
              </a:xfrm>
              <a:prstGeom prst="rect">
                <a:avLst/>
              </a:prstGeom>
              <a:blipFill>
                <a:blip r:embed="rId17"/>
                <a:stretch>
                  <a:fillRect l="-658" t="-983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13F826A-BA32-473D-9124-AC68006912F5}"/>
                  </a:ext>
                </a:extLst>
              </p:cNvPr>
              <p:cNvSpPr/>
              <p:nvPr/>
            </p:nvSpPr>
            <p:spPr>
              <a:xfrm>
                <a:off x="7907311" y="-415678"/>
                <a:ext cx="4572000" cy="136819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</m:t>
                      </m:r>
                    </m:oMath>
                  </m:oMathPara>
                </a14:m>
                <a:endParaRPr lang="en-GB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GB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GB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GB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13F826A-BA32-473D-9124-AC68006912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7311" y="-415678"/>
                <a:ext cx="4572000" cy="13681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4B2D044-16E7-4FC6-B80F-309398815F44}"/>
                  </a:ext>
                </a:extLst>
              </p:cNvPr>
              <p:cNvSpPr/>
              <p:nvPr/>
            </p:nvSpPr>
            <p:spPr>
              <a:xfrm>
                <a:off x="172147" y="379014"/>
                <a:ext cx="3896247" cy="61974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ts val="4000"/>
                  </a:lnSpc>
                  <a:defRPr/>
                </a:pPr>
                <a:r>
                  <a:rPr kumimoji="0" lang="en-GB" sz="23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240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func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lnSpc>
                    <a:spcPts val="3400"/>
                  </a:lnSpc>
                  <a:defRPr/>
                </a:pPr>
                <a:endParaRPr lang="en-GB" sz="2300" dirty="0">
                  <a:solidFill>
                    <a:srgbClr val="007FFF"/>
                  </a:solidFill>
                </a:endParaRPr>
              </a:p>
              <a:p>
                <a:pPr>
                  <a:lnSpc>
                    <a:spcPts val="4000"/>
                  </a:lnSpc>
                  <a:defRPr/>
                </a:pPr>
                <a:r>
                  <a:rPr lang="en-GB" sz="2300" dirty="0">
                    <a:solidFill>
                      <a:srgbClr val="007FFF"/>
                    </a:solidFill>
                  </a:rPr>
                  <a:t>2.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sec</m:t>
                            </m:r>
                          </m:e>
                          <m:sup>
                            <m:r>
                              <a:rPr lang="en-GB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func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cosec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ts val="4700"/>
                  </a:lnSpc>
                  <a:defRPr/>
                </a:pPr>
                <a:endParaRPr lang="en-GB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  <a:defRPr/>
                </a:pPr>
                <a:r>
                  <a:rPr lang="en-GB" sz="2300" dirty="0">
                    <a:solidFill>
                      <a:srgbClr val="007FFF"/>
                    </a:solidFill>
                  </a:rPr>
                  <a:t>3.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sec</m:t>
                        </m:r>
                      </m:fName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func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GB" sz="24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cosec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endParaRPr lang="en-GB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  <a:defRPr/>
                </a:pPr>
                <a:r>
                  <a:rPr lang="en-GB" sz="2300" dirty="0">
                    <a:solidFill>
                      <a:srgbClr val="007FFF"/>
                    </a:solidFill>
                  </a:rPr>
                  <a:t>  </a:t>
                </a:r>
                <a:endParaRPr lang="en-GB" sz="2300" dirty="0"/>
              </a:p>
              <a:p>
                <a:pPr>
                  <a:lnSpc>
                    <a:spcPts val="4000"/>
                  </a:lnSpc>
                  <a:defRPr/>
                </a:pPr>
                <a:r>
                  <a:rPr lang="en-GB" sz="2300" dirty="0">
                    <a:solidFill>
                      <a:srgbClr val="007FFF"/>
                    </a:solidFill>
                  </a:rPr>
                  <a:t>4.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cosec</m:t>
                        </m:r>
                      </m:fName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</m:t>
                    </m:r>
                    <m:func>
                      <m:func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sec</m:t>
                        </m:r>
                      </m:fName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func>
                    <m:r>
                      <a:rPr lang="en-GB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GB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  <a:defRPr/>
                </a:pPr>
                <a:r>
                  <a:rPr lang="en-GB" sz="2300" dirty="0">
                    <a:solidFill>
                      <a:srgbClr val="007FFF"/>
                    </a:solidFill>
                  </a:rPr>
                  <a:t>   </a:t>
                </a:r>
                <a:endParaRPr lang="en-GB" sz="2300" dirty="0"/>
              </a:p>
              <a:p>
                <a:pPr>
                  <a:lnSpc>
                    <a:spcPts val="4000"/>
                  </a:lnSpc>
                  <a:defRPr/>
                </a:pPr>
                <a:r>
                  <a:rPr lang="en-GB" sz="2300" dirty="0">
                    <a:solidFill>
                      <a:srgbClr val="007FFF"/>
                    </a:solidFill>
                  </a:rPr>
                  <a:t>5.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</m:t>
                    </m:r>
                    <m:func>
                      <m:func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sec</m:t>
                        </m:r>
                      </m:fName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  <m:func>
                      <m:func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func>
                  </m:oMath>
                </a14:m>
                <a:endParaRPr lang="en-GB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  <a:defRPr/>
                </a:pPr>
                <a:r>
                  <a:rPr lang="en-GB" sz="2300" dirty="0">
                    <a:solidFill>
                      <a:srgbClr val="007FFF"/>
                    </a:solidFill>
                  </a:rPr>
                  <a:t>  </a:t>
                </a:r>
                <a:endParaRPr lang="en-GB" sz="2300" dirty="0"/>
              </a:p>
              <a:p>
                <a:pPr>
                  <a:lnSpc>
                    <a:spcPts val="4000"/>
                  </a:lnSpc>
                  <a:defRPr/>
                </a:pPr>
                <a:r>
                  <a:rPr lang="en-GB" sz="2300" dirty="0">
                    <a:solidFill>
                      <a:srgbClr val="007FFF"/>
                    </a:solidFill>
                  </a:rPr>
                  <a:t>6.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</m:t>
                    </m:r>
                    <m:func>
                      <m:func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sec</m:t>
                        </m:r>
                      </m:fName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func>
                    <m:func>
                      <m:func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  <a:defRPr/>
                </a:pPr>
                <a:endParaRPr lang="en-GB" sz="23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4B2D044-16E7-4FC6-B80F-309398815F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147" y="379014"/>
                <a:ext cx="3896247" cy="6197466"/>
              </a:xfrm>
              <a:prstGeom prst="rect">
                <a:avLst/>
              </a:prstGeom>
              <a:blipFill>
                <a:blip r:embed="rId4"/>
                <a:stretch>
                  <a:fillRect l="-21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EBA6CC8-6A7E-4CE3-9A4B-E8899A1782FF}"/>
                  </a:ext>
                </a:extLst>
              </p:cNvPr>
              <p:cNvSpPr/>
              <p:nvPr/>
            </p:nvSpPr>
            <p:spPr>
              <a:xfrm>
                <a:off x="4242588" y="399304"/>
                <a:ext cx="2129173" cy="65517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ts val="4000"/>
                  </a:lnSpc>
                  <a:defRPr/>
                </a:pPr>
                <a:r>
                  <a:rPr lang="en-GB" sz="2300" dirty="0">
                    <a:solidFill>
                      <a:srgbClr val="007FFF"/>
                    </a:solidFill>
                  </a:rPr>
                  <a:t>7.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</m:t>
                    </m:r>
                    <m:r>
                      <a:rPr lang="en-GB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sup>
                    </m:sSup>
                  </m:oMath>
                </a14:m>
                <a:endParaRPr lang="en-GB" sz="1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ts val="4000"/>
                  </a:lnSpc>
                  <a:defRPr/>
                </a:pPr>
                <a:endParaRPr lang="en-GB" sz="2300" dirty="0">
                  <a:solidFill>
                    <a:srgbClr val="007FFF"/>
                  </a:solidFill>
                </a:endParaRPr>
              </a:p>
              <a:p>
                <a:pPr lvl="0">
                  <a:lnSpc>
                    <a:spcPts val="4000"/>
                  </a:lnSpc>
                  <a:defRPr/>
                </a:pPr>
                <a:r>
                  <a:rPr lang="en-GB" sz="2300" dirty="0">
                    <a:solidFill>
                      <a:srgbClr val="007FFF"/>
                    </a:solidFill>
                  </a:rPr>
                  <a:t>8.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</m:t>
                    </m:r>
                    <m:r>
                      <a:rPr lang="en-GB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sup>
                    </m:sSup>
                  </m:oMath>
                </a14:m>
                <a:endParaRPr lang="en-GB" sz="2400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ts val="4000"/>
                  </a:lnSpc>
                  <a:defRPr/>
                </a:pPr>
                <a:endParaRPr lang="en-GB" sz="2300" dirty="0">
                  <a:solidFill>
                    <a:srgbClr val="007FFF"/>
                  </a:solidFill>
                </a:endParaRPr>
              </a:p>
              <a:p>
                <a:pPr>
                  <a:lnSpc>
                    <a:spcPts val="4000"/>
                  </a:lnSpc>
                  <a:defRPr/>
                </a:pPr>
                <a:r>
                  <a:rPr lang="en-GB" sz="2300" dirty="0">
                    <a:solidFill>
                      <a:srgbClr val="007FFF"/>
                    </a:solidFill>
                  </a:rPr>
                  <a:t>9.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den>
                    </m:f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sup>
                    </m:sSup>
                  </m:oMath>
                </a14:m>
                <a:endParaRPr lang="en-GB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ts val="4000"/>
                  </a:lnSpc>
                  <a:defRPr/>
                </a:pPr>
                <a:endParaRPr lang="en-GB" sz="2300" dirty="0">
                  <a:solidFill>
                    <a:srgbClr val="007FFF"/>
                  </a:solidFill>
                </a:endParaRPr>
              </a:p>
              <a:p>
                <a:pPr>
                  <a:lnSpc>
                    <a:spcPts val="4000"/>
                  </a:lnSpc>
                  <a:defRPr/>
                </a:pPr>
                <a:r>
                  <a:rPr lang="en-GB" sz="2300" dirty="0">
                    <a:solidFill>
                      <a:srgbClr val="007F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GB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40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GB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func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den>
                    </m:f>
                  </m:oMath>
                </a14:m>
                <a:endParaRPr lang="en-GB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ts val="4000"/>
                  </a:lnSpc>
                  <a:defRPr/>
                </a:pPr>
                <a:endParaRPr lang="en-GB" sz="2300" dirty="0">
                  <a:solidFill>
                    <a:srgbClr val="007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  <a:spcAft>
                    <a:spcPts val="1000"/>
                  </a:spcAft>
                </a:pPr>
                <a:r>
                  <a:rPr lang="en-GB" sz="2300" dirty="0">
                    <a:solidFill>
                      <a:srgbClr val="007F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11.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num>
                      <m:den>
                        <m:func>
                          <m:funcPr>
                            <m:ctrlPr>
                              <a:rPr lang="en-GB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a:rPr lang="en-GB" sz="240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n-GB" sz="240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func>
                      </m:den>
                    </m:f>
                  </m:oMath>
                </a14:m>
                <a:endParaRPr lang="en-GB" sz="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  <a:spcAft>
                    <a:spcPts val="1000"/>
                  </a:spcAft>
                </a:pPr>
                <a:endParaRPr lang="en-GB" sz="1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  <a:spcAft>
                    <a:spcPts val="1000"/>
                  </a:spcAft>
                </a:pPr>
                <a:r>
                  <a:rPr lang="en-GB" sz="2300" dirty="0">
                    <a:solidFill>
                      <a:srgbClr val="007FFF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12.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40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func>
                          <m:func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400" b="0" i="0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func>
                      </m:den>
                    </m:f>
                  </m:oMath>
                </a14:m>
                <a:endParaRPr lang="en-GB" sz="2300" dirty="0">
                  <a:solidFill>
                    <a:srgbClr val="007FFF"/>
                  </a:solidFill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ts val="4000"/>
                  </a:lnSpc>
                  <a:defRPr/>
                </a:pPr>
                <a:endParaRPr lang="en-GB" sz="1400" dirty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EBA6CC8-6A7E-4CE3-9A4B-E8899A1782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2588" y="399304"/>
                <a:ext cx="2129173" cy="6551730"/>
              </a:xfrm>
              <a:prstGeom prst="rect">
                <a:avLst/>
              </a:prstGeom>
              <a:blipFill>
                <a:blip r:embed="rId5"/>
                <a:stretch>
                  <a:fillRect l="-42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2C52E72-9AE2-4478-BB26-0EE1202AD4F8}"/>
                  </a:ext>
                </a:extLst>
              </p:cNvPr>
              <p:cNvSpPr txBox="1"/>
              <p:nvPr/>
            </p:nvSpPr>
            <p:spPr>
              <a:xfrm>
                <a:off x="2028525" y="877582"/>
                <a:ext cx="229293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2C52E72-9AE2-4478-BB26-0EE1202AD4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8525" y="877582"/>
                <a:ext cx="2292935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191065B-F7FC-4496-8153-DAA375F69E41}"/>
                  </a:ext>
                </a:extLst>
              </p:cNvPr>
              <p:cNvSpPr txBox="1"/>
              <p:nvPr/>
            </p:nvSpPr>
            <p:spPr>
              <a:xfrm>
                <a:off x="1366333" y="1820589"/>
                <a:ext cx="2801793" cy="7160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func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func>
                            <m:funcPr>
                              <m:ctrlP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4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cosec</m:t>
                              </m:r>
                            </m:fName>
                            <m:e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GB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1400" b="0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cot</m:t>
                                  </m:r>
                                </m:fName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1400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4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num>
                                <m:den>
                                  <m:func>
                                    <m:funcPr>
                                      <m:ctrlPr>
                                        <a:rPr lang="en-GB" sz="1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140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cosec</m:t>
                                      </m:r>
                                    </m:fName>
                                    <m:e>
                                      <m:r>
                                        <a:rPr lang="en-GB" sz="1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GB" sz="1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func>
                                        <m:funcPr>
                                          <m:ctrlPr>
                                            <a:rPr lang="en-GB" sz="14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GB" sz="140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cot</m:t>
                                          </m:r>
                                        </m:fName>
                                        <m:e>
                                          <m:r>
                                            <a:rPr lang="en-GB" sz="14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func>
                                    </m:e>
                                  </m:func>
                                </m:den>
                              </m:f>
                            </m:e>
                          </m:func>
                        </m:e>
                      </m:func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191065B-F7FC-4496-8153-DAA375F69E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6333" y="1820589"/>
                <a:ext cx="2801793" cy="716093"/>
              </a:xfrm>
              <a:prstGeom prst="rect">
                <a:avLst/>
              </a:prstGeom>
              <a:blipFill>
                <a:blip r:embed="rId7"/>
                <a:stretch>
                  <a:fillRect b="-8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4F6F47F-7593-450F-8604-A17FC5CAF172}"/>
                  </a:ext>
                </a:extLst>
              </p:cNvPr>
              <p:cNvSpPr txBox="1"/>
              <p:nvPr/>
            </p:nvSpPr>
            <p:spPr>
              <a:xfrm>
                <a:off x="1525808" y="3006358"/>
                <a:ext cx="297639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1600" b="0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sec</m:t>
                                  </m:r>
                                </m:fName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func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1600" b="0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func>
                            </m:e>
                          </m:d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=−</m:t>
                          </m:r>
                          <m:func>
                            <m:func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sz="16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cot</m:t>
                              </m:r>
                            </m:fName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4F6F47F-7593-450F-8604-A17FC5CAF1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5808" y="3006358"/>
                <a:ext cx="2976392" cy="338554"/>
              </a:xfrm>
              <a:prstGeom prst="rect">
                <a:avLst/>
              </a:prstGeom>
              <a:blipFill>
                <a:blip r:embed="rId8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A730D79-ED7F-4EBD-A2F4-CE5DF343C514}"/>
                  </a:ext>
                </a:extLst>
              </p:cNvPr>
              <p:cNvSpPr txBox="1"/>
              <p:nvPr/>
            </p:nvSpPr>
            <p:spPr>
              <a:xfrm>
                <a:off x="2020563" y="4012745"/>
                <a:ext cx="19962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=−2</m:t>
                          </m:r>
                          <m:func>
                            <m:func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A730D79-ED7F-4EBD-A2F4-CE5DF343C5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0563" y="4012745"/>
                <a:ext cx="1996252" cy="338554"/>
              </a:xfrm>
              <a:prstGeom prst="rect">
                <a:avLst/>
              </a:prstGeom>
              <a:blipFill>
                <a:blip r:embed="rId9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3E09FE5-5049-48C8-89DD-8C25D34C523D}"/>
                  </a:ext>
                </a:extLst>
              </p:cNvPr>
              <p:cNvSpPr txBox="1"/>
              <p:nvPr/>
            </p:nvSpPr>
            <p:spPr>
              <a:xfrm>
                <a:off x="1139435" y="4959172"/>
                <a:ext cx="318202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1600" b="0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func>
                            </m:e>
                          </m:d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  <m:func>
                        <m:func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16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sec</m:t>
                                  </m:r>
                                </m:fName>
                                <m:e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func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16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func>
                            </m:e>
                          </m:d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16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func>
                            </m:e>
                          </m:d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  <m:func>
                        <m:func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func>
                            <m:func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1600" b="0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func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3E09FE5-5049-48C8-89DD-8C25D34C52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9435" y="4959172"/>
                <a:ext cx="3182025" cy="584775"/>
              </a:xfrm>
              <a:prstGeom prst="rect">
                <a:avLst/>
              </a:prstGeom>
              <a:blipFill>
                <a:blip r:embed="rId10"/>
                <a:stretch>
                  <a:fillRect b="-6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4DA6B96-DA3F-4EEE-8ABF-F1E3AFA7ADA2}"/>
                  </a:ext>
                </a:extLst>
              </p:cNvPr>
              <p:cNvSpPr txBox="1"/>
              <p:nvPr/>
            </p:nvSpPr>
            <p:spPr>
              <a:xfrm>
                <a:off x="1495882" y="5967005"/>
                <a:ext cx="228165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1600" b="0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sec</m:t>
                                  </m:r>
                                </m:fName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func>
                            <m:func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4DA6B96-DA3F-4EEE-8ABF-F1E3AFA7AD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5882" y="5967005"/>
                <a:ext cx="2281650" cy="584775"/>
              </a:xfrm>
              <a:prstGeom prst="rect">
                <a:avLst/>
              </a:prstGeom>
              <a:blipFill>
                <a:blip r:embed="rId11"/>
                <a:stretch>
                  <a:fillRect b="-5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DABB281-28CB-436E-A626-ED1A68483150}"/>
                  </a:ext>
                </a:extLst>
              </p:cNvPr>
              <p:cNvSpPr txBox="1"/>
              <p:nvPr/>
            </p:nvSpPr>
            <p:spPr>
              <a:xfrm>
                <a:off x="6277298" y="289070"/>
                <a:ext cx="1546770" cy="1024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GB" sz="16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6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16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DABB281-28CB-436E-A626-ED1A684831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7298" y="289070"/>
                <a:ext cx="1546770" cy="102419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2465FF0-7DA6-43A6-8FA0-0E89A4BD5406}"/>
                  </a:ext>
                </a:extLst>
              </p:cNvPr>
              <p:cNvSpPr txBox="1"/>
              <p:nvPr/>
            </p:nvSpPr>
            <p:spPr>
              <a:xfrm>
                <a:off x="6450133" y="1434642"/>
                <a:ext cx="2018566" cy="905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p>
                          </m:sSup>
                        </m:den>
                      </m:f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400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p>
                      </m:sSup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2465FF0-7DA6-43A6-8FA0-0E89A4BD54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0133" y="1434642"/>
                <a:ext cx="2018566" cy="90537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41B1F45-0AFA-48A2-A712-A434F2953455}"/>
                  </a:ext>
                </a:extLst>
              </p:cNvPr>
              <p:cNvSpPr txBox="1"/>
              <p:nvPr/>
            </p:nvSpPr>
            <p:spPr>
              <a:xfrm>
                <a:off x="6300023" y="2454834"/>
                <a:ext cx="235481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p>
                      </m:sSup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41B1F45-0AFA-48A2-A712-A434F29534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023" y="2454834"/>
                <a:ext cx="2354812" cy="584775"/>
              </a:xfrm>
              <a:prstGeom prst="rect">
                <a:avLst/>
              </a:prstGeom>
              <a:blipFill>
                <a:blip r:embed="rId14"/>
                <a:stretch>
                  <a:fillRect b="-1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5D90285-CFDB-4895-97F9-3A48ED5839F7}"/>
                  </a:ext>
                </a:extLst>
              </p:cNvPr>
              <p:cNvSpPr txBox="1"/>
              <p:nvPr/>
            </p:nvSpPr>
            <p:spPr>
              <a:xfrm>
                <a:off x="6267968" y="3277060"/>
                <a:ext cx="2454005" cy="865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func>
                        <m:func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func>
                            <m:func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ra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5D90285-CFDB-4895-97F9-3A48ED583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7968" y="3277060"/>
                <a:ext cx="2454005" cy="865109"/>
              </a:xfrm>
              <a:prstGeom prst="rect">
                <a:avLst/>
              </a:prstGeom>
              <a:blipFill>
                <a:blip r:embed="rId15"/>
                <a:stretch>
                  <a:fillRect b="-14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77A64DE-6DF8-4A4F-9CBE-5C65E6DE8CBF}"/>
                  </a:ext>
                </a:extLst>
              </p:cNvPr>
              <p:cNvSpPr txBox="1"/>
              <p:nvPr/>
            </p:nvSpPr>
            <p:spPr>
              <a:xfrm>
                <a:off x="6426794" y="4508661"/>
                <a:ext cx="1900713" cy="5848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func>
                        <m:func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77A64DE-6DF8-4A4F-9CBE-5C65E6DE8C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6794" y="4508661"/>
                <a:ext cx="1900713" cy="58484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FEEE43C-88E3-43B8-B80D-E10B32BC416D}"/>
                  </a:ext>
                </a:extLst>
              </p:cNvPr>
              <p:cNvSpPr txBox="1"/>
              <p:nvPr/>
            </p:nvSpPr>
            <p:spPr>
              <a:xfrm>
                <a:off x="6413072" y="5813098"/>
                <a:ext cx="19144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func>
                        <m:func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FEEE43C-88E3-43B8-B80D-E10B32BC41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3072" y="5813098"/>
                <a:ext cx="1914435" cy="338554"/>
              </a:xfrm>
              <a:prstGeom prst="rect">
                <a:avLst/>
              </a:prstGeom>
              <a:blipFill>
                <a:blip r:embed="rId17"/>
                <a:stretch>
                  <a:fillRect b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6C1D6315-EE1C-4727-866F-893186FAC945}"/>
              </a:ext>
            </a:extLst>
          </p:cNvPr>
          <p:cNvSpPr txBox="1"/>
          <p:nvPr/>
        </p:nvSpPr>
        <p:spPr>
          <a:xfrm>
            <a:off x="172147" y="54534"/>
            <a:ext cx="5335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Find the general solution to each differential equation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999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</TotalTime>
  <Words>627</Words>
  <Application>Microsoft Office PowerPoint</Application>
  <PresentationFormat>On-screen Show (4:3)</PresentationFormat>
  <Paragraphs>162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1_Office Theme</vt:lpstr>
      <vt:lpstr>Differential Equations:  Separation of Variables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129</cp:revision>
  <dcterms:created xsi:type="dcterms:W3CDTF">2018-01-26T08:52:52Z</dcterms:created>
  <dcterms:modified xsi:type="dcterms:W3CDTF">2019-03-02T11:20:34Z</dcterms:modified>
</cp:coreProperties>
</file>