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90" r:id="rId3"/>
    <p:sldId id="302" r:id="rId4"/>
    <p:sldId id="301" r:id="rId5"/>
    <p:sldId id="299" r:id="rId6"/>
    <p:sldId id="30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937F5-DDDB-4B55-AB93-F4A5BE781F2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27B88-CA3D-4A07-A6B6-A25376C3A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36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15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5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515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3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34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196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111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848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713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771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5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035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681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21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39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07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34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2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33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95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80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89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AA460-FB9E-4351-839B-03BAF2E16461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79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7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>
                <a:solidFill>
                  <a:prstClr val="white"/>
                </a:solidFill>
                <a:latin typeface="Calibri Light" panose="020F0302020204030204"/>
              </a:rPr>
              <a:t>Sharing in a ratio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: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Fill in the gaps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89733CA-B042-46F3-B615-80A6D5DDFCED}"/>
                  </a:ext>
                </a:extLst>
              </p:cNvPr>
              <p:cNvSpPr txBox="1"/>
              <p:nvPr/>
            </p:nvSpPr>
            <p:spPr>
              <a:xfrm>
                <a:off x="4062782" y="4556234"/>
                <a:ext cx="101149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 :3</m:t>
                      </m:r>
                    </m:oMath>
                  </m:oMathPara>
                </a14:m>
                <a:endParaRPr lang="en-GB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89733CA-B042-46F3-B615-80A6D5DDFC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782" y="4556234"/>
                <a:ext cx="1011495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together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DC445FA-9215-47B3-B7B8-7BA77C3F8378}"/>
              </a:ext>
            </a:extLst>
          </p:cNvPr>
          <p:cNvSpPr txBox="1"/>
          <p:nvPr/>
        </p:nvSpPr>
        <p:spPr>
          <a:xfrm>
            <a:off x="282838" y="735481"/>
            <a:ext cx="3134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Jenny and Ben share £12 in the ratio 2 : 1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601F5B4-4EC7-4BFC-BD06-23FA0A3F519D}"/>
                  </a:ext>
                </a:extLst>
              </p:cNvPr>
              <p:cNvSpPr txBox="1"/>
              <p:nvPr/>
            </p:nvSpPr>
            <p:spPr>
              <a:xfrm>
                <a:off x="213468" y="1920685"/>
                <a:ext cx="3272922" cy="3538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Jenny’s amount: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Ben’s amount: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Jenny gets ____ more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Jenny gets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?  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?  </m:t>
                        </m:r>
                      </m:den>
                    </m:f>
                  </m:oMath>
                </a14:m>
                <a:r>
                  <a:rPr lang="en-GB" dirty="0"/>
                  <a:t>  of the whole</a:t>
                </a:r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601F5B4-4EC7-4BFC-BD06-23FA0A3F51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468" y="1920685"/>
                <a:ext cx="3272922" cy="3538084"/>
              </a:xfrm>
              <a:prstGeom prst="rect">
                <a:avLst/>
              </a:prstGeom>
              <a:blipFill>
                <a:blip r:embed="rId2"/>
                <a:stretch>
                  <a:fillRect l="-1490" t="-8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AA079630-FFAC-47EE-86FA-09D1C925B8F7}"/>
              </a:ext>
            </a:extLst>
          </p:cNvPr>
          <p:cNvSpPr txBox="1"/>
          <p:nvPr/>
        </p:nvSpPr>
        <p:spPr>
          <a:xfrm>
            <a:off x="4811745" y="735481"/>
            <a:ext cx="3134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Jenny and Ben share £12 in the ratio 3 : 1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7483D9F-C93F-41B4-8059-066A065B1DDE}"/>
                  </a:ext>
                </a:extLst>
              </p:cNvPr>
              <p:cNvSpPr txBox="1"/>
              <p:nvPr/>
            </p:nvSpPr>
            <p:spPr>
              <a:xfrm>
                <a:off x="4774971" y="1927541"/>
                <a:ext cx="3272922" cy="3538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Jenny’s amount: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Ben’s amount: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Jenny gets ____ more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Jenny gets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?  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?  </m:t>
                        </m:r>
                      </m:den>
                    </m:f>
                  </m:oMath>
                </a14:m>
                <a:r>
                  <a:rPr lang="en-GB" dirty="0"/>
                  <a:t>  of the whole</a:t>
                </a:r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7483D9F-C93F-41B4-8059-066A065B1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4971" y="1927541"/>
                <a:ext cx="3272922" cy="3538084"/>
              </a:xfrm>
              <a:prstGeom prst="rect">
                <a:avLst/>
              </a:prstGeom>
              <a:blipFill>
                <a:blip r:embed="rId3"/>
                <a:stretch>
                  <a:fillRect l="-1490" t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CD52FF6D-F5D8-445F-835C-8E70932216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6097" y="1038871"/>
            <a:ext cx="1338197" cy="7803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0E4D67C-123E-4204-8E67-D6B75D248C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7479" y="1010022"/>
            <a:ext cx="1548725" cy="8092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1A265E8-94BE-42DF-BE42-2B6CBD2900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38510" y="1889027"/>
            <a:ext cx="923925" cy="5143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B7CF7C8-6A35-4FB1-970A-13AC900C27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41836" y="2747078"/>
            <a:ext cx="705872" cy="41641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C56DA5D-8405-4D39-B3B8-983B2A95C88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33762" y="3576552"/>
            <a:ext cx="575336" cy="32005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38E468D-583E-4E72-B345-8E8CB801934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87404" y="3576552"/>
            <a:ext cx="684037" cy="32005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D36B9AB-EFC5-4A07-B431-2A95053B702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30462" y="4454624"/>
            <a:ext cx="579170" cy="31701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A42DF1D-A7E2-403C-8B22-D98D17BDC1F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51101" y="4911271"/>
            <a:ext cx="856590" cy="317019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475883E-6626-4B96-B69A-8B81BFFC9CDD}"/>
              </a:ext>
            </a:extLst>
          </p:cNvPr>
          <p:cNvCxnSpPr/>
          <p:nvPr/>
        </p:nvCxnSpPr>
        <p:spPr>
          <a:xfrm>
            <a:off x="3221430" y="4852548"/>
            <a:ext cx="1050011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C49F5678-BD67-4A21-A027-E577AC8DE90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763884" y="1967537"/>
            <a:ext cx="1166648" cy="42178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99EA1D9-5CF3-43EB-9282-A17EC6F66CA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177703" y="2741703"/>
            <a:ext cx="720776" cy="42178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AC8727D-1B87-4F7D-8001-354A45BDBA7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461779" y="3576552"/>
            <a:ext cx="968295" cy="34980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E625789-3097-49F3-91C4-B09F9780200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424844" y="3576552"/>
            <a:ext cx="688908" cy="31701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C879ED4-0C61-4B21-820F-40D032879DD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791767" y="4510123"/>
            <a:ext cx="947873" cy="34242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2F64E54-69CB-4AC6-B21E-7D822560C86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763884" y="4880788"/>
            <a:ext cx="1072989" cy="3048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1B5C280-93E1-43F8-AC49-E36136F34A19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660443" y="4983405"/>
            <a:ext cx="1295761" cy="32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30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Your Turn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DC445FA-9215-47B3-B7B8-7BA77C3F8378}"/>
              </a:ext>
            </a:extLst>
          </p:cNvPr>
          <p:cNvSpPr txBox="1"/>
          <p:nvPr/>
        </p:nvSpPr>
        <p:spPr>
          <a:xfrm>
            <a:off x="282838" y="735481"/>
            <a:ext cx="3134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Jenny and Ben share £18 in the ratio 2 : 1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601F5B4-4EC7-4BFC-BD06-23FA0A3F519D}"/>
                  </a:ext>
                </a:extLst>
              </p:cNvPr>
              <p:cNvSpPr txBox="1"/>
              <p:nvPr/>
            </p:nvSpPr>
            <p:spPr>
              <a:xfrm>
                <a:off x="282838" y="1967537"/>
                <a:ext cx="3272922" cy="3538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Jenny’s amount: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Ben’s amount: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Jenny gets ____ more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Jenny gets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?  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?  </m:t>
                        </m:r>
                      </m:den>
                    </m:f>
                  </m:oMath>
                </a14:m>
                <a:r>
                  <a:rPr lang="en-GB" dirty="0"/>
                  <a:t>  of the whole</a:t>
                </a:r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601F5B4-4EC7-4BFC-BD06-23FA0A3F51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838" y="1967537"/>
                <a:ext cx="3272922" cy="3538084"/>
              </a:xfrm>
              <a:prstGeom prst="rect">
                <a:avLst/>
              </a:prstGeom>
              <a:blipFill>
                <a:blip r:embed="rId2"/>
                <a:stretch>
                  <a:fillRect l="-1490" t="-10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AA079630-FFAC-47EE-86FA-09D1C925B8F7}"/>
              </a:ext>
            </a:extLst>
          </p:cNvPr>
          <p:cNvSpPr txBox="1"/>
          <p:nvPr/>
        </p:nvSpPr>
        <p:spPr>
          <a:xfrm>
            <a:off x="4811745" y="735481"/>
            <a:ext cx="3134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Jenny and Ben share £18 in the ratio 3 : 1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7483D9F-C93F-41B4-8059-066A065B1DDE}"/>
                  </a:ext>
                </a:extLst>
              </p:cNvPr>
              <p:cNvSpPr txBox="1"/>
              <p:nvPr/>
            </p:nvSpPr>
            <p:spPr>
              <a:xfrm>
                <a:off x="4811745" y="1967537"/>
                <a:ext cx="3272922" cy="3538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Jenny’s amount: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Ben’s amount: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Jenny gets ____ more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Jenny gets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?  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?  </m:t>
                        </m:r>
                      </m:den>
                    </m:f>
                  </m:oMath>
                </a14:m>
                <a:r>
                  <a:rPr lang="en-GB" dirty="0"/>
                  <a:t>  of the whole</a:t>
                </a:r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7483D9F-C93F-41B4-8059-066A065B1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1745" y="1967537"/>
                <a:ext cx="3272922" cy="3538084"/>
              </a:xfrm>
              <a:prstGeom prst="rect">
                <a:avLst/>
              </a:prstGeom>
              <a:blipFill>
                <a:blip r:embed="rId3"/>
                <a:stretch>
                  <a:fillRect l="-1490" t="-10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84FEAFC4-E9F7-4344-87F8-FB03F36916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7086" y="1161297"/>
            <a:ext cx="1638300" cy="8572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BC9BD6E-AE39-4806-8D06-9425FB1675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3563" y="1094622"/>
            <a:ext cx="2018066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26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49792839"/>
                  </p:ext>
                </p:extLst>
              </p:nvPr>
            </p:nvGraphicFramePr>
            <p:xfrm>
              <a:off x="143316" y="195492"/>
              <a:ext cx="8805192" cy="65346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6417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513671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214938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667931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1463520">
                      <a:extLst>
                        <a:ext uri="{9D8B030D-6E8A-4147-A177-3AD203B41FA5}">
                          <a16:colId xmlns:a16="http://schemas.microsoft.com/office/drawing/2014/main" val="2946276249"/>
                        </a:ext>
                      </a:extLst>
                    </a:gridCol>
                    <a:gridCol w="1243348">
                      <a:extLst>
                        <a:ext uri="{9D8B030D-6E8A-4147-A177-3AD203B41FA5}">
                          <a16:colId xmlns:a16="http://schemas.microsoft.com/office/drawing/2014/main" val="4071612249"/>
                        </a:ext>
                      </a:extLst>
                    </a:gridCol>
                    <a:gridCol w="1378338">
                      <a:extLst>
                        <a:ext uri="{9D8B030D-6E8A-4147-A177-3AD203B41FA5}">
                          <a16:colId xmlns:a16="http://schemas.microsoft.com/office/drawing/2014/main" val="1705983941"/>
                        </a:ext>
                      </a:extLst>
                    </a:gridCol>
                    <a:gridCol w="1476869">
                      <a:extLst>
                        <a:ext uri="{9D8B030D-6E8A-4147-A177-3AD203B41FA5}">
                          <a16:colId xmlns:a16="http://schemas.microsoft.com/office/drawing/2014/main" val="3532094976"/>
                        </a:ext>
                      </a:extLst>
                    </a:gridCol>
                    <a:gridCol w="1280160">
                      <a:extLst>
                        <a:ext uri="{9D8B030D-6E8A-4147-A177-3AD203B41FA5}">
                          <a16:colId xmlns:a16="http://schemas.microsoft.com/office/drawing/2014/main" val="2328479921"/>
                        </a:ext>
                      </a:extLst>
                    </a:gridCol>
                  </a:tblGrid>
                  <a:tr h="6323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Q</a:t>
                          </a:r>
                        </a:p>
                      </a:txBody>
                      <a:tcPr anchor="ctr" anchorCtr="1"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Ratio </a:t>
                          </a:r>
                        </a:p>
                        <a:p>
                          <a:pPr algn="ctr"/>
                          <a:r>
                            <a:rPr lang="en-GB" sz="1200" b="0" dirty="0"/>
                            <a:t>Jenny : Ben</a:t>
                          </a:r>
                        </a:p>
                      </a:txBody>
                      <a:tcPr anchor="ctr" anchorCtr="1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Amount to share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Jenny’s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Ben’s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Jenny gets </a:t>
                          </a:r>
                        </a:p>
                        <a:p>
                          <a:pPr algn="ctr"/>
                          <a:r>
                            <a:rPr lang="en-GB" sz="1200" b="0" dirty="0"/>
                            <a:t>? More/less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Jenny’s amount as a fraction of the whole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£30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£6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 more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£40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£8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 more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£56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£32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£8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 less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56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£40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£32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£24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 less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£35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£5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 less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35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£33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£9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£15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 less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£33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£16.50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£16.50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The same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39695687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£8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 more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£12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 less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12109280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£15.75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£12.25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£3.50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 more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15.75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28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61269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49792839"/>
                  </p:ext>
                </p:extLst>
              </p:nvPr>
            </p:nvGraphicFramePr>
            <p:xfrm>
              <a:off x="143316" y="195492"/>
              <a:ext cx="8805192" cy="65346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6417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513671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214938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667931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1463520">
                      <a:extLst>
                        <a:ext uri="{9D8B030D-6E8A-4147-A177-3AD203B41FA5}">
                          <a16:colId xmlns:a16="http://schemas.microsoft.com/office/drawing/2014/main" val="2946276249"/>
                        </a:ext>
                      </a:extLst>
                    </a:gridCol>
                    <a:gridCol w="1243348">
                      <a:extLst>
                        <a:ext uri="{9D8B030D-6E8A-4147-A177-3AD203B41FA5}">
                          <a16:colId xmlns:a16="http://schemas.microsoft.com/office/drawing/2014/main" val="4071612249"/>
                        </a:ext>
                      </a:extLst>
                    </a:gridCol>
                    <a:gridCol w="1378338">
                      <a:extLst>
                        <a:ext uri="{9D8B030D-6E8A-4147-A177-3AD203B41FA5}">
                          <a16:colId xmlns:a16="http://schemas.microsoft.com/office/drawing/2014/main" val="1705983941"/>
                        </a:ext>
                      </a:extLst>
                    </a:gridCol>
                    <a:gridCol w="1476869">
                      <a:extLst>
                        <a:ext uri="{9D8B030D-6E8A-4147-A177-3AD203B41FA5}">
                          <a16:colId xmlns:a16="http://schemas.microsoft.com/office/drawing/2014/main" val="3532094976"/>
                        </a:ext>
                      </a:extLst>
                    </a:gridCol>
                    <a:gridCol w="1280160">
                      <a:extLst>
                        <a:ext uri="{9D8B030D-6E8A-4147-A177-3AD203B41FA5}">
                          <a16:colId xmlns:a16="http://schemas.microsoft.com/office/drawing/2014/main" val="2328479921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Q</a:t>
                          </a:r>
                        </a:p>
                      </a:txBody>
                      <a:tcPr anchor="ctr" anchorCtr="1"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Ratio </a:t>
                          </a:r>
                        </a:p>
                        <a:p>
                          <a:pPr algn="ctr"/>
                          <a:r>
                            <a:rPr lang="en-GB" sz="1200" b="0" dirty="0"/>
                            <a:t>Jenny : Ben</a:t>
                          </a:r>
                        </a:p>
                      </a:txBody>
                      <a:tcPr anchor="ctr" anchorCtr="1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Amount to share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Jenny’s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Ben’s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Jenny gets </a:t>
                          </a:r>
                        </a:p>
                        <a:p>
                          <a:pPr algn="ctr"/>
                          <a:r>
                            <a:rPr lang="en-GB" sz="1200" b="0" dirty="0"/>
                            <a:t>? More/less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Jenny’s amount as a fraction of the whole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109278" r="-1515476" b="-9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109278" r="-1034862" b="-9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109278" r="-370000" b="-9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109278" r="-335294" b="-9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109278" r="-201322" b="-9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109278" r="-88843" b="-9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109278" r="-2381" b="-9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209278" r="-1515476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209278" r="-1034862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209278" r="-370000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209278" r="-335294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209278" r="-201322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209278" r="-88843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209278" r="-2381" b="-8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312500" r="-1515476" b="-7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312500" r="-1034862" b="-7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312500" r="-370000" b="-7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312500" r="-335294" b="-7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312500" r="-201322" b="-7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312500" r="-88843" b="-7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312500" r="-2381" b="-70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408247" r="-1515476" b="-6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408247" r="-1034862" b="-6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408247" r="-370000" b="-6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408247" r="-335294" b="-6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408247" r="-201322" b="-6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408247" r="-88843" b="-6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408247" r="-2381" b="-6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508247" r="-1515476" b="-5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508247" r="-1034862" b="-5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508247" r="-370000" b="-5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508247" r="-335294" b="-5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508247" r="-201322" b="-5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508247" r="-88843" b="-5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508247" r="-2381" b="-5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608247" r="-1515476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608247" r="-1034862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608247" r="-370000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608247" r="-335294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608247" r="-201322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608247" r="-88843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608247" r="-2381" b="-4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708247" r="-1515476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708247" r="-1034862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708247" r="-370000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708247" r="-335294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708247" r="-201322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The same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708247" r="-2381" b="-3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9695687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816667" r="-1515476" b="-2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816667" r="-1034862" b="-2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816667" r="-370000" b="-2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816667" r="-335294" b="-2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816667" r="-201322" b="-2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816667" r="-88843" b="-2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816667" r="-2381" b="-2041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907216" r="-1515476" b="-10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907216" r="-1034862" b="-10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907216" r="-370000" b="-10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907216" r="-335294" b="-10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907216" r="-201322" b="-10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907216" r="-88843" b="-10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907216" r="-2381" b="-1020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12109280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1007216" r="-1515476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1007216" r="-1034862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1007216" r="-370000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1007216" r="-335294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1007216" r="-201322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1007216" r="-88843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1007216" r="-2381" b="-20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612699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D3EF116F-EE3B-4257-972F-5A8DC58766C2}"/>
              </a:ext>
            </a:extLst>
          </p:cNvPr>
          <p:cNvSpPr/>
          <p:nvPr/>
        </p:nvSpPr>
        <p:spPr>
          <a:xfrm>
            <a:off x="3683132" y="876829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BE7625-7079-448E-A59A-84809571E38D}"/>
              </a:ext>
            </a:extLst>
          </p:cNvPr>
          <p:cNvSpPr/>
          <p:nvPr/>
        </p:nvSpPr>
        <p:spPr>
          <a:xfrm>
            <a:off x="5070881" y="869285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2A4762-2688-42EA-9AFB-C01CB6B01CBD}"/>
              </a:ext>
            </a:extLst>
          </p:cNvPr>
          <p:cNvSpPr/>
          <p:nvPr/>
        </p:nvSpPr>
        <p:spPr>
          <a:xfrm>
            <a:off x="6458630" y="861741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049C08-67E3-4924-8899-931C1BEDCBDB}"/>
              </a:ext>
            </a:extLst>
          </p:cNvPr>
          <p:cNvSpPr/>
          <p:nvPr/>
        </p:nvSpPr>
        <p:spPr>
          <a:xfrm>
            <a:off x="7846379" y="854197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AB9621-B1BF-4534-BD18-737D268A479A}"/>
              </a:ext>
            </a:extLst>
          </p:cNvPr>
          <p:cNvSpPr/>
          <p:nvPr/>
        </p:nvSpPr>
        <p:spPr>
          <a:xfrm>
            <a:off x="2364085" y="2074234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695E7B-B80A-4224-A595-9F0D7A0A6E08}"/>
              </a:ext>
            </a:extLst>
          </p:cNvPr>
          <p:cNvSpPr/>
          <p:nvPr/>
        </p:nvSpPr>
        <p:spPr>
          <a:xfrm>
            <a:off x="782841" y="2074234"/>
            <a:ext cx="35202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CE69A2-A95B-442D-8356-8580667E5B77}"/>
              </a:ext>
            </a:extLst>
          </p:cNvPr>
          <p:cNvSpPr/>
          <p:nvPr/>
        </p:nvSpPr>
        <p:spPr>
          <a:xfrm>
            <a:off x="1572977" y="2074234"/>
            <a:ext cx="35202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1B1930-2267-4D62-B52F-B5A2C4BE67EA}"/>
              </a:ext>
            </a:extLst>
          </p:cNvPr>
          <p:cNvSpPr/>
          <p:nvPr/>
        </p:nvSpPr>
        <p:spPr>
          <a:xfrm>
            <a:off x="5070881" y="2066690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4AB568F-D5DC-4EEA-9498-F8DF47FDDA5D}"/>
              </a:ext>
            </a:extLst>
          </p:cNvPr>
          <p:cNvSpPr/>
          <p:nvPr/>
        </p:nvSpPr>
        <p:spPr>
          <a:xfrm>
            <a:off x="7846379" y="2051602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02B5755-9DD7-43E0-8893-8B54365E6A7D}"/>
              </a:ext>
            </a:extLst>
          </p:cNvPr>
          <p:cNvSpPr/>
          <p:nvPr/>
        </p:nvSpPr>
        <p:spPr>
          <a:xfrm>
            <a:off x="2364085" y="3241359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9D4C4F-F247-41FE-A60B-611AF15836BC}"/>
              </a:ext>
            </a:extLst>
          </p:cNvPr>
          <p:cNvSpPr/>
          <p:nvPr/>
        </p:nvSpPr>
        <p:spPr>
          <a:xfrm>
            <a:off x="3683132" y="3241359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B828443-64D4-4693-8826-93AEAC913E93}"/>
              </a:ext>
            </a:extLst>
          </p:cNvPr>
          <p:cNvSpPr/>
          <p:nvPr/>
        </p:nvSpPr>
        <p:spPr>
          <a:xfrm>
            <a:off x="5070677" y="3241359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26CE8F-8492-4543-A582-44F476701457}"/>
              </a:ext>
            </a:extLst>
          </p:cNvPr>
          <p:cNvSpPr/>
          <p:nvPr/>
        </p:nvSpPr>
        <p:spPr>
          <a:xfrm>
            <a:off x="7846379" y="3218727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F46FA2C-4733-4C14-AA55-1FCD0EF77A34}"/>
              </a:ext>
            </a:extLst>
          </p:cNvPr>
          <p:cNvSpPr/>
          <p:nvPr/>
        </p:nvSpPr>
        <p:spPr>
          <a:xfrm>
            <a:off x="3683132" y="4408484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8234F2D-F7BA-431E-B49F-A0A49A52E599}"/>
              </a:ext>
            </a:extLst>
          </p:cNvPr>
          <p:cNvSpPr/>
          <p:nvPr/>
        </p:nvSpPr>
        <p:spPr>
          <a:xfrm>
            <a:off x="782841" y="4408484"/>
            <a:ext cx="35202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4734760-CE69-46B8-9D80-0C5CD6174E2B}"/>
              </a:ext>
            </a:extLst>
          </p:cNvPr>
          <p:cNvSpPr/>
          <p:nvPr/>
        </p:nvSpPr>
        <p:spPr>
          <a:xfrm>
            <a:off x="5070881" y="4400940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2BA2CCB-FAA5-476C-BFC1-45ED70CC0239}"/>
              </a:ext>
            </a:extLst>
          </p:cNvPr>
          <p:cNvSpPr/>
          <p:nvPr/>
        </p:nvSpPr>
        <p:spPr>
          <a:xfrm>
            <a:off x="7846379" y="4385852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B7C9D3C-865D-44F3-BAF6-7176538281A9}"/>
              </a:ext>
            </a:extLst>
          </p:cNvPr>
          <p:cNvSpPr/>
          <p:nvPr/>
        </p:nvSpPr>
        <p:spPr>
          <a:xfrm>
            <a:off x="2364085" y="5575609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BD6C1BA-F05C-4091-89C4-7B9AD78CC963}"/>
              </a:ext>
            </a:extLst>
          </p:cNvPr>
          <p:cNvSpPr/>
          <p:nvPr/>
        </p:nvSpPr>
        <p:spPr>
          <a:xfrm>
            <a:off x="3683132" y="5575609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909F12E-B98B-4301-AB3F-CD38DB103D9A}"/>
              </a:ext>
            </a:extLst>
          </p:cNvPr>
          <p:cNvSpPr/>
          <p:nvPr/>
        </p:nvSpPr>
        <p:spPr>
          <a:xfrm>
            <a:off x="782841" y="5575609"/>
            <a:ext cx="35202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1FA5E5A-40D4-41FC-95F4-BB838BF3BCB8}"/>
              </a:ext>
            </a:extLst>
          </p:cNvPr>
          <p:cNvSpPr/>
          <p:nvPr/>
        </p:nvSpPr>
        <p:spPr>
          <a:xfrm>
            <a:off x="1572977" y="5575609"/>
            <a:ext cx="35202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6BFFCED-29F7-4035-867E-9D14060A1AE0}"/>
              </a:ext>
            </a:extLst>
          </p:cNvPr>
          <p:cNvSpPr/>
          <p:nvPr/>
        </p:nvSpPr>
        <p:spPr>
          <a:xfrm>
            <a:off x="5070881" y="5568065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57C4E6-7C2B-438B-A1A2-5A308110712F}"/>
              </a:ext>
            </a:extLst>
          </p:cNvPr>
          <p:cNvSpPr/>
          <p:nvPr/>
        </p:nvSpPr>
        <p:spPr>
          <a:xfrm>
            <a:off x="2364085" y="1446462"/>
            <a:ext cx="97164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591065D-B2C6-48E6-8958-628D353F51C9}"/>
              </a:ext>
            </a:extLst>
          </p:cNvPr>
          <p:cNvSpPr/>
          <p:nvPr/>
        </p:nvSpPr>
        <p:spPr>
          <a:xfrm>
            <a:off x="5070881" y="1438918"/>
            <a:ext cx="97164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5688784-4A03-4394-AE7B-60954B615FE5}"/>
              </a:ext>
            </a:extLst>
          </p:cNvPr>
          <p:cNvSpPr/>
          <p:nvPr/>
        </p:nvSpPr>
        <p:spPr>
          <a:xfrm>
            <a:off x="6458630" y="1431374"/>
            <a:ext cx="97164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40B93C5-4F97-4E2D-8E9F-6C03860E9C66}"/>
              </a:ext>
            </a:extLst>
          </p:cNvPr>
          <p:cNvSpPr/>
          <p:nvPr/>
        </p:nvSpPr>
        <p:spPr>
          <a:xfrm>
            <a:off x="7846379" y="1423830"/>
            <a:ext cx="97164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6C94657-B5AE-4E30-B3A1-F11DA2F391A5}"/>
              </a:ext>
            </a:extLst>
          </p:cNvPr>
          <p:cNvSpPr/>
          <p:nvPr/>
        </p:nvSpPr>
        <p:spPr>
          <a:xfrm>
            <a:off x="3683132" y="2643867"/>
            <a:ext cx="97164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5105037-1BB3-4D45-A864-753E820B0197}"/>
              </a:ext>
            </a:extLst>
          </p:cNvPr>
          <p:cNvSpPr/>
          <p:nvPr/>
        </p:nvSpPr>
        <p:spPr>
          <a:xfrm>
            <a:off x="782841" y="2643867"/>
            <a:ext cx="35202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223D585-893B-4AF8-9FA9-150FC0C8D2F3}"/>
              </a:ext>
            </a:extLst>
          </p:cNvPr>
          <p:cNvSpPr/>
          <p:nvPr/>
        </p:nvSpPr>
        <p:spPr>
          <a:xfrm>
            <a:off x="1572977" y="2643867"/>
            <a:ext cx="35202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EE31B14-0C10-4002-85E3-394519EECA26}"/>
              </a:ext>
            </a:extLst>
          </p:cNvPr>
          <p:cNvSpPr/>
          <p:nvPr/>
        </p:nvSpPr>
        <p:spPr>
          <a:xfrm>
            <a:off x="6458630" y="2628779"/>
            <a:ext cx="97164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ACCCFCE-465D-4508-B4AE-D134211D5B49}"/>
              </a:ext>
            </a:extLst>
          </p:cNvPr>
          <p:cNvSpPr/>
          <p:nvPr/>
        </p:nvSpPr>
        <p:spPr>
          <a:xfrm>
            <a:off x="7846379" y="2621235"/>
            <a:ext cx="97164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025E8C9-3236-405C-ADF7-AEB7305511BF}"/>
              </a:ext>
            </a:extLst>
          </p:cNvPr>
          <p:cNvSpPr/>
          <p:nvPr/>
        </p:nvSpPr>
        <p:spPr>
          <a:xfrm>
            <a:off x="1572977" y="3841272"/>
            <a:ext cx="35202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B6A96A6-F1EB-44C8-A0C0-B619D0100E00}"/>
              </a:ext>
            </a:extLst>
          </p:cNvPr>
          <p:cNvSpPr/>
          <p:nvPr/>
        </p:nvSpPr>
        <p:spPr>
          <a:xfrm>
            <a:off x="6458630" y="3826184"/>
            <a:ext cx="97164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8E0B55C-EE73-4F10-A50A-0C50B00919EF}"/>
              </a:ext>
            </a:extLst>
          </p:cNvPr>
          <p:cNvSpPr/>
          <p:nvPr/>
        </p:nvSpPr>
        <p:spPr>
          <a:xfrm>
            <a:off x="7846379" y="3818640"/>
            <a:ext cx="97164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E5719CF-5DD6-4EFF-BF3F-CE578B4BD4CE}"/>
              </a:ext>
            </a:extLst>
          </p:cNvPr>
          <p:cNvSpPr/>
          <p:nvPr/>
        </p:nvSpPr>
        <p:spPr>
          <a:xfrm>
            <a:off x="2364085" y="5008397"/>
            <a:ext cx="97164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60FB0612-D396-4887-A578-61C3B0EDB1F5}"/>
              </a:ext>
            </a:extLst>
          </p:cNvPr>
          <p:cNvSpPr/>
          <p:nvPr/>
        </p:nvSpPr>
        <p:spPr>
          <a:xfrm>
            <a:off x="3683132" y="5008397"/>
            <a:ext cx="97164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0D78EA1-1130-44C3-B16A-C37F42A22F38}"/>
              </a:ext>
            </a:extLst>
          </p:cNvPr>
          <p:cNvSpPr/>
          <p:nvPr/>
        </p:nvSpPr>
        <p:spPr>
          <a:xfrm>
            <a:off x="1572977" y="5008397"/>
            <a:ext cx="35202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50EEC23-EF5A-4828-AC54-A28BC78C0D55}"/>
              </a:ext>
            </a:extLst>
          </p:cNvPr>
          <p:cNvSpPr/>
          <p:nvPr/>
        </p:nvSpPr>
        <p:spPr>
          <a:xfrm>
            <a:off x="6458630" y="4993309"/>
            <a:ext cx="97164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3A09F5C-902E-4A90-88C1-1E2C01CB5EA8}"/>
              </a:ext>
            </a:extLst>
          </p:cNvPr>
          <p:cNvSpPr/>
          <p:nvPr/>
        </p:nvSpPr>
        <p:spPr>
          <a:xfrm>
            <a:off x="782841" y="6157354"/>
            <a:ext cx="35202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FD7C5C3-F837-424E-BFBB-8DED860F137F}"/>
              </a:ext>
            </a:extLst>
          </p:cNvPr>
          <p:cNvSpPr/>
          <p:nvPr/>
        </p:nvSpPr>
        <p:spPr>
          <a:xfrm>
            <a:off x="5070881" y="6149810"/>
            <a:ext cx="97164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92EEC86-3565-4381-901E-1A2ADFE517F0}"/>
              </a:ext>
            </a:extLst>
          </p:cNvPr>
          <p:cNvSpPr/>
          <p:nvPr/>
        </p:nvSpPr>
        <p:spPr>
          <a:xfrm>
            <a:off x="6458630" y="6142266"/>
            <a:ext cx="97164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56B91E8-9F38-4A4D-8492-B20C86858D37}"/>
              </a:ext>
            </a:extLst>
          </p:cNvPr>
          <p:cNvSpPr/>
          <p:nvPr/>
        </p:nvSpPr>
        <p:spPr>
          <a:xfrm>
            <a:off x="7846379" y="6134722"/>
            <a:ext cx="97164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61097EB-AF26-4E56-95B8-E0369F489FD2}"/>
              </a:ext>
            </a:extLst>
          </p:cNvPr>
          <p:cNvSpPr/>
          <p:nvPr/>
        </p:nvSpPr>
        <p:spPr>
          <a:xfrm>
            <a:off x="5070677" y="3826184"/>
            <a:ext cx="97164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801FBE1-810F-4269-99FE-3305EE2BE6B1}"/>
              </a:ext>
            </a:extLst>
          </p:cNvPr>
          <p:cNvSpPr/>
          <p:nvPr/>
        </p:nvSpPr>
        <p:spPr>
          <a:xfrm>
            <a:off x="782841" y="3842069"/>
            <a:ext cx="35202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77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22" grpId="0" animBg="1"/>
      <p:bldP spid="23" grpId="0" animBg="1"/>
      <p:bldP spid="25" grpId="0" animBg="1"/>
      <p:bldP spid="26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8" grpId="0" animBg="1"/>
      <p:bldP spid="42" grpId="0" animBg="1"/>
      <p:bldP spid="43" grpId="0" animBg="1"/>
      <p:bldP spid="44" grpId="0" animBg="1"/>
      <p:bldP spid="46" grpId="0" animBg="1"/>
      <p:bldP spid="47" grpId="0" animBg="1"/>
      <p:bldP spid="48" grpId="0" animBg="1"/>
      <p:bldP spid="50" grpId="0" animBg="1"/>
      <p:bldP spid="51" grpId="0" animBg="1"/>
      <p:bldP spid="55" grpId="0" animBg="1"/>
      <p:bldP spid="57" grpId="0" animBg="1"/>
      <p:bldP spid="58" grpId="0" animBg="1"/>
      <p:bldP spid="59" grpId="0" animBg="1"/>
      <p:bldP spid="60" grpId="0" animBg="1"/>
      <p:bldP spid="62" grpId="0" animBg="1"/>
      <p:bldP spid="64" grpId="0" animBg="1"/>
      <p:bldP spid="68" grpId="0" animBg="1"/>
      <p:bldP spid="70" grpId="0" animBg="1"/>
      <p:bldP spid="71" grpId="0" animBg="1"/>
      <p:bldP spid="72" grpId="0" animBg="1"/>
      <p:bldP spid="49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76785059"/>
                  </p:ext>
                </p:extLst>
              </p:nvPr>
            </p:nvGraphicFramePr>
            <p:xfrm>
              <a:off x="143316" y="195492"/>
              <a:ext cx="8805192" cy="65269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6417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513671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214938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667931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1463520">
                      <a:extLst>
                        <a:ext uri="{9D8B030D-6E8A-4147-A177-3AD203B41FA5}">
                          <a16:colId xmlns:a16="http://schemas.microsoft.com/office/drawing/2014/main" val="2946276249"/>
                        </a:ext>
                      </a:extLst>
                    </a:gridCol>
                    <a:gridCol w="1243348">
                      <a:extLst>
                        <a:ext uri="{9D8B030D-6E8A-4147-A177-3AD203B41FA5}">
                          <a16:colId xmlns:a16="http://schemas.microsoft.com/office/drawing/2014/main" val="4071612249"/>
                        </a:ext>
                      </a:extLst>
                    </a:gridCol>
                    <a:gridCol w="1378338">
                      <a:extLst>
                        <a:ext uri="{9D8B030D-6E8A-4147-A177-3AD203B41FA5}">
                          <a16:colId xmlns:a16="http://schemas.microsoft.com/office/drawing/2014/main" val="1705983941"/>
                        </a:ext>
                      </a:extLst>
                    </a:gridCol>
                    <a:gridCol w="1476869">
                      <a:extLst>
                        <a:ext uri="{9D8B030D-6E8A-4147-A177-3AD203B41FA5}">
                          <a16:colId xmlns:a16="http://schemas.microsoft.com/office/drawing/2014/main" val="3532094976"/>
                        </a:ext>
                      </a:extLst>
                    </a:gridCol>
                    <a:gridCol w="1280160">
                      <a:extLst>
                        <a:ext uri="{9D8B030D-6E8A-4147-A177-3AD203B41FA5}">
                          <a16:colId xmlns:a16="http://schemas.microsoft.com/office/drawing/2014/main" val="2328479921"/>
                        </a:ext>
                      </a:extLst>
                    </a:gridCol>
                  </a:tblGrid>
                  <a:tr h="6323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Q</a:t>
                          </a:r>
                        </a:p>
                      </a:txBody>
                      <a:tcPr anchor="ctr" anchorCtr="1"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Ratio </a:t>
                          </a:r>
                        </a:p>
                        <a:p>
                          <a:pPr algn="ctr"/>
                          <a:r>
                            <a:rPr lang="en-GB" sz="1200" b="0" dirty="0"/>
                            <a:t>Jenny : Ben</a:t>
                          </a:r>
                        </a:p>
                      </a:txBody>
                      <a:tcPr anchor="ctr" anchorCtr="1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Amount to share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Jenny’s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Ben’s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Jenny gets </a:t>
                          </a:r>
                        </a:p>
                        <a:p>
                          <a:pPr algn="ctr"/>
                          <a:r>
                            <a:rPr lang="en-GB" sz="1200" b="0" dirty="0"/>
                            <a:t>? More/less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Jenny’s fraction of the whole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£30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£18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£12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£6</m:t>
                              </m:r>
                            </m:oMath>
                          </a14:m>
                          <a:r>
                            <a:rPr lang="en-GB" sz="1400" dirty="0"/>
                            <a:t> more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£40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£24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£16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£8</m:t>
                              </m:r>
                            </m:oMath>
                          </a14:m>
                          <a:r>
                            <a:rPr lang="en-GB" sz="1400" dirty="0"/>
                            <a:t> more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£56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£24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£32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£8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 less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56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£40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£32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£24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 less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£35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£5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 less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35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£33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£9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£24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£15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 less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£33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£16.50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£16.50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The same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39695687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£8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 more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£8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 less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12109280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£28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£15.75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£12.25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£3.50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 more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15.75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28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61269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76785059"/>
                  </p:ext>
                </p:extLst>
              </p:nvPr>
            </p:nvGraphicFramePr>
            <p:xfrm>
              <a:off x="143316" y="195492"/>
              <a:ext cx="8805192" cy="65269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6417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513671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214938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667931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1463520">
                      <a:extLst>
                        <a:ext uri="{9D8B030D-6E8A-4147-A177-3AD203B41FA5}">
                          <a16:colId xmlns:a16="http://schemas.microsoft.com/office/drawing/2014/main" val="2946276249"/>
                        </a:ext>
                      </a:extLst>
                    </a:gridCol>
                    <a:gridCol w="1243348">
                      <a:extLst>
                        <a:ext uri="{9D8B030D-6E8A-4147-A177-3AD203B41FA5}">
                          <a16:colId xmlns:a16="http://schemas.microsoft.com/office/drawing/2014/main" val="4071612249"/>
                        </a:ext>
                      </a:extLst>
                    </a:gridCol>
                    <a:gridCol w="1378338">
                      <a:extLst>
                        <a:ext uri="{9D8B030D-6E8A-4147-A177-3AD203B41FA5}">
                          <a16:colId xmlns:a16="http://schemas.microsoft.com/office/drawing/2014/main" val="1705983941"/>
                        </a:ext>
                      </a:extLst>
                    </a:gridCol>
                    <a:gridCol w="1476869">
                      <a:extLst>
                        <a:ext uri="{9D8B030D-6E8A-4147-A177-3AD203B41FA5}">
                          <a16:colId xmlns:a16="http://schemas.microsoft.com/office/drawing/2014/main" val="3532094976"/>
                        </a:ext>
                      </a:extLst>
                    </a:gridCol>
                    <a:gridCol w="1280160">
                      <a:extLst>
                        <a:ext uri="{9D8B030D-6E8A-4147-A177-3AD203B41FA5}">
                          <a16:colId xmlns:a16="http://schemas.microsoft.com/office/drawing/2014/main" val="2328479921"/>
                        </a:ext>
                      </a:extLst>
                    </a:gridCol>
                  </a:tblGrid>
                  <a:tr h="6323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Q</a:t>
                          </a:r>
                        </a:p>
                      </a:txBody>
                      <a:tcPr anchor="ctr" anchorCtr="1"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Ratio </a:t>
                          </a:r>
                        </a:p>
                        <a:p>
                          <a:pPr algn="ctr"/>
                          <a:r>
                            <a:rPr lang="en-GB" sz="1200" b="0" dirty="0"/>
                            <a:t>Jenny : Ben</a:t>
                          </a:r>
                        </a:p>
                      </a:txBody>
                      <a:tcPr anchor="ctr" anchorCtr="1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Amount to share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Jenny’s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Ben’s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Jenny gets </a:t>
                          </a:r>
                        </a:p>
                        <a:p>
                          <a:pPr algn="ctr"/>
                          <a:r>
                            <a:rPr lang="en-GB" sz="1200" b="0" dirty="0"/>
                            <a:t>? More/less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Jenny’s fraction of the whole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109375" r="-1515476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109375" r="-1034862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109375" r="-370000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109375" r="-335294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109375" r="-201322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109375" r="-88843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109375" r="-2381" b="-9093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207216" r="-1515476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207216" r="-1034862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207216" r="-370000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207216" r="-335294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207216" r="-201322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207216" r="-88843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207216" r="-2381" b="-8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307216" r="-1515476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307216" r="-1034862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307216" r="-370000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307216" r="-335294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307216" r="-201322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307216" r="-88843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307216" r="-2381" b="-7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407216" r="-1515476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407216" r="-1034862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407216" r="-370000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407216" r="-335294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407216" r="-201322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407216" r="-88843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407216" r="-2381" b="-6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512500" r="-1515476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512500" r="-1034862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512500" r="-370000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512500" r="-335294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512500" r="-201322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512500" r="-88843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512500" r="-2381" b="-506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606186" r="-1515476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606186" r="-1034862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606186" r="-370000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606186" r="-335294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606186" r="-201322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606186" r="-88843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606186" r="-2381" b="-4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706186" r="-1515476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706186" r="-1034862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706186" r="-370000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706186" r="-335294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706186" r="-201322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The same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706186" r="-2381" b="-3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9695687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806186" r="-1515476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806186" r="-1034862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806186" r="-370000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806186" r="-335294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806186" r="-201322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806186" r="-88843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806186" r="-2381" b="-2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915625" r="-1515476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915625" r="-1034862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915625" r="-370000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915625" r="-335294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915625" r="-201322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915625" r="-88843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915625" r="-2381" b="-1031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12109280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1005155" r="-1515476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1005155" r="-1034862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1005155" r="-370000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1005155" r="-335294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1005155" r="-201322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1005155" r="-88843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1005155" r="-2381" b="-20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612699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522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504</Words>
  <Application>Microsoft Office PowerPoint</Application>
  <PresentationFormat>On-screen Show (4:3)</PresentationFormat>
  <Paragraphs>255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Stephen Blinkhorn</cp:lastModifiedBy>
  <cp:revision>49</cp:revision>
  <dcterms:created xsi:type="dcterms:W3CDTF">2019-03-03T19:40:11Z</dcterms:created>
  <dcterms:modified xsi:type="dcterms:W3CDTF">2020-09-08T12:08:08Z</dcterms:modified>
</cp:coreProperties>
</file>