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89" r:id="rId2"/>
    <p:sldId id="292" r:id="rId3"/>
    <p:sldId id="294" r:id="rId4"/>
    <p:sldId id="296" r:id="rId5"/>
    <p:sldId id="297" r:id="rId6"/>
    <p:sldId id="29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9362" autoAdjust="0"/>
  </p:normalViewPr>
  <p:slideViewPr>
    <p:cSldViewPr snapToGrid="0">
      <p:cViewPr varScale="1">
        <p:scale>
          <a:sx n="94" d="100"/>
          <a:sy n="94" d="100"/>
        </p:scale>
        <p:origin x="1076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92A451-1D68-4C67-BE54-8E146B936B11}" type="datetimeFigureOut">
              <a:rPr lang="en-GB" smtClean="0"/>
              <a:t>08/03/2019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E91062-EF12-46A9-B437-7769B7E47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418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E91062-EF12-46A9-B437-7769B7E470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0144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08/03/2019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346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08/03/2019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814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08/03/2019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475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08/03/2019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175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08/03/2019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023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08/03/2019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116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08/03/2019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89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08/03/2019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683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08/03/2019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08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08/03/2019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854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08/03/2019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789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95939-B29A-4B1C-9214-A2E5F705DF7E}" type="datetimeFigureOut">
              <a:rPr lang="en-GB" smtClean="0"/>
              <a:t>08/03/2019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33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97DEB-F45C-4041-AC68-4037D512EC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2864" y="139976"/>
            <a:ext cx="6638269" cy="1386864"/>
          </a:xfrm>
        </p:spPr>
        <p:txBody>
          <a:bodyPr>
            <a:normAutofit/>
          </a:bodyPr>
          <a:lstStyle/>
          <a:p>
            <a:r>
              <a:rPr lang="en-GB" sz="4400" b="1" dirty="0">
                <a:solidFill>
                  <a:schemeClr val="bg1"/>
                </a:solidFill>
              </a:rPr>
              <a:t>Fractions:</a:t>
            </a:r>
            <a:br>
              <a:rPr lang="en-GB" sz="4400" b="1" dirty="0">
                <a:solidFill>
                  <a:schemeClr val="bg1"/>
                </a:solidFill>
              </a:rPr>
            </a:br>
            <a:r>
              <a:rPr lang="en-GB" sz="4400" b="1" dirty="0">
                <a:solidFill>
                  <a:schemeClr val="bg1"/>
                </a:solidFill>
              </a:rPr>
              <a:t>Dividing with mixed numbers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2DB9031-E283-42AE-8AB1-E4698CE368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589" y="2599663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488B4450-FA42-4E6C-85FF-547FED49AD1C}"/>
              </a:ext>
            </a:extLst>
          </p:cNvPr>
          <p:cNvSpPr txBox="1">
            <a:spLocks/>
          </p:cNvSpPr>
          <p:nvPr/>
        </p:nvSpPr>
        <p:spPr>
          <a:xfrm>
            <a:off x="615775" y="1868882"/>
            <a:ext cx="1129900" cy="74260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Silent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Teacher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741C9B5-107A-4237-A699-B03FDE924B02}"/>
              </a:ext>
            </a:extLst>
          </p:cNvPr>
          <p:cNvSpPr txBox="1">
            <a:spLocks/>
          </p:cNvSpPr>
          <p:nvPr/>
        </p:nvSpPr>
        <p:spPr>
          <a:xfrm>
            <a:off x="2654031" y="2043456"/>
            <a:ext cx="1292775" cy="39346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Narration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1EF6F7E-60A8-4269-B56D-EA7FDB31BFB9}"/>
              </a:ext>
            </a:extLst>
          </p:cNvPr>
          <p:cNvSpPr txBox="1">
            <a:spLocks/>
          </p:cNvSpPr>
          <p:nvPr/>
        </p:nvSpPr>
        <p:spPr>
          <a:xfrm>
            <a:off x="4855162" y="2043456"/>
            <a:ext cx="1384033" cy="39346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Your Turn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CAE33AA-B4D9-4F9C-9E3E-C1CC5FF192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139" y="2561145"/>
            <a:ext cx="914400" cy="9144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C3F8E7C-4AA3-4B5E-BD37-56B6034A6A2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7625" y="2553875"/>
            <a:ext cx="914400" cy="914400"/>
          </a:xfrm>
          <a:prstGeom prst="rect">
            <a:avLst/>
          </a:prstGeom>
        </p:spPr>
      </p:pic>
      <p:sp>
        <p:nvSpPr>
          <p:cNvPr id="23" name="Title 1">
            <a:extLst>
              <a:ext uri="{FF2B5EF4-FFF2-40B4-BE49-F238E27FC236}">
                <a16:creationId xmlns:a16="http://schemas.microsoft.com/office/drawing/2014/main" id="{E99A4E36-4EB9-4BD0-B817-7F8AFF917375}"/>
              </a:ext>
            </a:extLst>
          </p:cNvPr>
          <p:cNvSpPr txBox="1">
            <a:spLocks/>
          </p:cNvSpPr>
          <p:nvPr/>
        </p:nvSpPr>
        <p:spPr>
          <a:xfrm>
            <a:off x="7147551" y="1847072"/>
            <a:ext cx="1384033" cy="78622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Intelligent </a:t>
            </a:r>
            <a:b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Practice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F31B7783-623F-41B2-9FCC-FB3BFE8CA0E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8554" y="2642772"/>
            <a:ext cx="1621437" cy="786228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AA44E449-DC1A-4D44-8D31-66FA7BF3F950}"/>
              </a:ext>
            </a:extLst>
          </p:cNvPr>
          <p:cNvSpPr txBox="1"/>
          <p:nvPr/>
        </p:nvSpPr>
        <p:spPr>
          <a:xfrm rot="16200000">
            <a:off x="-412810" y="6075856"/>
            <a:ext cx="11949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7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Practice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B3D129B-A030-4D16-ADC5-CBA9B423D840}"/>
                  </a:ext>
                </a:extLst>
              </p:cNvPr>
              <p:cNvSpPr txBox="1"/>
              <p:nvPr/>
            </p:nvSpPr>
            <p:spPr>
              <a:xfrm>
                <a:off x="4140608" y="3858359"/>
                <a:ext cx="1653923" cy="10423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bg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bg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num>
                      <m:den>
                        <m:r>
                          <a:rPr kumimoji="0" lang="en-GB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bg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3</m:t>
                        </m:r>
                      </m:den>
                    </m:f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</m:oMath>
                </a14:m>
                <a:r>
                  <a:rPr kumimoji="0" lang="en-GB" sz="28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÷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2</m:t>
                    </m:r>
                    <m:f>
                      <m:fPr>
                        <m:ctrlPr>
                          <a:rPr kumimoji="0" lang="en-GB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bg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bg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bg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5</m:t>
                        </m:r>
                      </m:den>
                    </m:f>
                  </m:oMath>
                </a14:m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B3D129B-A030-4D16-ADC5-CBA9B423D8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0608" y="3858359"/>
                <a:ext cx="1653923" cy="1042337"/>
              </a:xfrm>
              <a:prstGeom prst="rect">
                <a:avLst/>
              </a:prstGeom>
              <a:blipFill>
                <a:blip r:embed="rId7"/>
                <a:stretch>
                  <a:fillRect t="-11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E1F08E6F-8C1C-4197-A980-8AE90969CD36}"/>
                  </a:ext>
                </a:extLst>
              </p:cNvPr>
              <p:cNvSpPr txBox="1"/>
              <p:nvPr/>
            </p:nvSpPr>
            <p:spPr>
              <a:xfrm>
                <a:off x="4140608" y="4616290"/>
                <a:ext cx="1726987" cy="104285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noProof="0" dirty="0">
                    <a:solidFill>
                      <a:schemeClr val="bg1"/>
                    </a:solidFill>
                  </a:rPr>
                  <a:t>3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bg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bg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kumimoji="0" lang="en-GB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bg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GB" sz="28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Calibri" panose="020F0502020204030204"/>
                  </a:rPr>
                  <a:t>÷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3</m:t>
                    </m:r>
                    <m:f>
                      <m:fPr>
                        <m:ctrlPr>
                          <a:rPr kumimoji="0" lang="en-GB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bg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bg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kumimoji="0" lang="en-GB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bg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 panose="020F0502020204030204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E1F08E6F-8C1C-4197-A980-8AE90969CD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0608" y="4616290"/>
                <a:ext cx="1726987" cy="1042850"/>
              </a:xfrm>
              <a:prstGeom prst="rect">
                <a:avLst/>
              </a:prstGeom>
              <a:blipFill>
                <a:blip r:embed="rId8"/>
                <a:stretch>
                  <a:fillRect l="-12324" t="-11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363122C3-3FAE-43F5-A18D-F8FD71852269}"/>
                  </a:ext>
                </a:extLst>
              </p:cNvPr>
              <p:cNvSpPr/>
              <p:nvPr/>
            </p:nvSpPr>
            <p:spPr>
              <a:xfrm>
                <a:off x="3973131" y="5429903"/>
                <a:ext cx="4572000" cy="113313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lvl="0">
                  <a:defRPr/>
                </a:pPr>
                <a:r>
                  <a:rPr lang="en-GB" sz="280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−4</m:t>
                    </m:r>
                    <m:f>
                      <m:fPr>
                        <m:ctrlPr>
                          <a:rPr lang="en-GB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GB" sz="28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800" i="1" dirty="0">
                    <a:solidFill>
                      <a:schemeClr val="bg1"/>
                    </a:solidFill>
                  </a:rPr>
                  <a:t>÷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−2</m:t>
                    </m:r>
                    <m:f>
                      <m:fPr>
                        <m:ctrlPr>
                          <a:rPr lang="en-GB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en-GB" sz="2800" i="1" dirty="0">
                  <a:solidFill>
                    <a:schemeClr val="bg1"/>
                  </a:solidFill>
                </a:endParaRPr>
              </a:p>
              <a:p>
                <a:pPr lvl="0">
                  <a:defRPr/>
                </a:pPr>
                <a:endParaRPr lang="en-GB" sz="28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363122C3-3FAE-43F5-A18D-F8FD7185226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3131" y="5429903"/>
                <a:ext cx="4572000" cy="113313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0371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35672" y="54965"/>
            <a:ext cx="1767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Worked Example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20952" y="57300"/>
            <a:ext cx="1767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Your Turn</a:t>
            </a:r>
          </a:p>
        </p:txBody>
      </p:sp>
      <p:cxnSp>
        <p:nvCxnSpPr>
          <p:cNvPr id="8" name="Straight Connector 7"/>
          <p:cNvCxnSpPr>
            <a:cxnSpLocks/>
          </p:cNvCxnSpPr>
          <p:nvPr/>
        </p:nvCxnSpPr>
        <p:spPr>
          <a:xfrm>
            <a:off x="4398019" y="0"/>
            <a:ext cx="0" cy="68580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0" y="483931"/>
            <a:ext cx="91440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/>
              <p:nvPr/>
            </p:nvSpPr>
            <p:spPr>
              <a:xfrm>
                <a:off x="410848" y="809393"/>
                <a:ext cx="1653923" cy="163801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4400" b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3</m:t>
                        </m:r>
                      </m:den>
                    </m:f>
                    <m:r>
                      <a:rPr kumimoji="0" lang="en-GB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</m:oMath>
                </a14:m>
                <a:r>
                  <a:rPr kumimoji="0" lang="en-GB" sz="44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÷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5</m:t>
                        </m:r>
                      </m:den>
                    </m:f>
                  </m:oMath>
                </a14:m>
                <a:endParaRPr kumimoji="0" lang="en-GB" sz="4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4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848" y="809393"/>
                <a:ext cx="1653923" cy="1638013"/>
              </a:xfrm>
              <a:prstGeom prst="rect">
                <a:avLst/>
              </a:prstGeom>
              <a:blipFill>
                <a:blip r:embed="rId2"/>
                <a:stretch>
                  <a:fillRect l="-20221" t="-18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336B12B-00BA-4318-BD41-41F8C808CF16}"/>
                  </a:ext>
                </a:extLst>
              </p:cNvPr>
              <p:cNvSpPr txBox="1"/>
              <p:nvPr/>
            </p:nvSpPr>
            <p:spPr>
              <a:xfrm>
                <a:off x="5635828" y="910563"/>
                <a:ext cx="1653923" cy="169873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4400" b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3</m:t>
                        </m:r>
                      </m:den>
                    </m:f>
                    <m:r>
                      <a:rPr kumimoji="0" lang="en-GB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</m:oMath>
                </a14:m>
                <a:r>
                  <a:rPr kumimoji="0" lang="en-GB" sz="44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÷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5</m:t>
                        </m:r>
                      </m:den>
                    </m:f>
                  </m:oMath>
                </a14:m>
                <a:endParaRPr kumimoji="0" lang="en-GB" sz="4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4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336B12B-00BA-4318-BD41-41F8C808CF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5828" y="910563"/>
                <a:ext cx="1653923" cy="1698735"/>
              </a:xfrm>
              <a:prstGeom prst="rect">
                <a:avLst/>
              </a:prstGeom>
              <a:blipFill>
                <a:blip r:embed="rId3"/>
                <a:stretch>
                  <a:fillRect l="-20664" t="-17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2340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0FA732F-1916-447F-8218-093FFC11E46C}"/>
              </a:ext>
            </a:extLst>
          </p:cNvPr>
          <p:cNvSpPr/>
          <p:nvPr/>
        </p:nvSpPr>
        <p:spPr>
          <a:xfrm>
            <a:off x="4490721" y="141543"/>
            <a:ext cx="4216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u="none" strike="noStrike" kern="1200" cap="none" spc="0" normalizeH="0" baseline="0" noProof="0" dirty="0">
                <a:ln>
                  <a:noFill/>
                </a:ln>
                <a:solidFill>
                  <a:srgbClr val="007FFF"/>
                </a:solidFill>
                <a:effectLst/>
                <a:uLnTx/>
                <a:uFillTx/>
                <a:ea typeface="+mn-ea"/>
                <a:cs typeface="+mn-cs"/>
              </a:rPr>
              <a:t>  </a:t>
            </a:r>
            <a:endParaRPr lang="en-GB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B6ADCB9-B747-44F9-8E57-46FA08D599C4}"/>
                  </a:ext>
                </a:extLst>
              </p:cNvPr>
              <p:cNvSpPr txBox="1"/>
              <p:nvPr/>
            </p:nvSpPr>
            <p:spPr>
              <a:xfrm>
                <a:off x="676319" y="141543"/>
                <a:ext cx="1653923" cy="163801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kumimoji="0" lang="en-GB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GB" sz="44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÷ 2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kumimoji="0" lang="en-GB" sz="4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4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B6ADCB9-B747-44F9-8E57-46FA08D599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319" y="141543"/>
                <a:ext cx="1653923" cy="1638013"/>
              </a:xfrm>
              <a:prstGeom prst="rect">
                <a:avLst/>
              </a:prstGeom>
              <a:blipFill>
                <a:blip r:embed="rId2"/>
                <a:stretch>
                  <a:fillRect l="-369" t="-29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71174BE-44FF-453C-AFD9-CE058ADBBC90}"/>
                  </a:ext>
                </a:extLst>
              </p:cNvPr>
              <p:cNvSpPr txBox="1"/>
              <p:nvPr/>
            </p:nvSpPr>
            <p:spPr>
              <a:xfrm>
                <a:off x="676318" y="1579501"/>
                <a:ext cx="2249978" cy="163801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4400" b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kumimoji="0" lang="en-GB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GB" sz="44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÷ 2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kumimoji="0" lang="en-GB" sz="4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4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71174BE-44FF-453C-AFD9-CE058ADBBC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318" y="1579501"/>
                <a:ext cx="2249978" cy="1638013"/>
              </a:xfrm>
              <a:prstGeom prst="rect">
                <a:avLst/>
              </a:prstGeom>
              <a:blipFill>
                <a:blip r:embed="rId3"/>
                <a:stretch>
                  <a:fillRect l="-15176" t="-29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5DA4EC2-8726-4CAD-9F46-8AB48779667E}"/>
                  </a:ext>
                </a:extLst>
              </p:cNvPr>
              <p:cNvSpPr txBox="1"/>
              <p:nvPr/>
            </p:nvSpPr>
            <p:spPr>
              <a:xfrm>
                <a:off x="676318" y="2800867"/>
                <a:ext cx="2450340" cy="163801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4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kumimoji="0" lang="en-GB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GB" sz="44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÷ 2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kumimoji="0" lang="en-GB" sz="4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4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5DA4EC2-8726-4CAD-9F46-8AB4877966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318" y="2800867"/>
                <a:ext cx="2450340" cy="1638013"/>
              </a:xfrm>
              <a:prstGeom prst="rect">
                <a:avLst/>
              </a:prstGeom>
              <a:blipFill>
                <a:blip r:embed="rId4"/>
                <a:stretch>
                  <a:fillRect l="-13930" t="-29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9A9536F-8443-4448-8E65-A9CED4F32673}"/>
                  </a:ext>
                </a:extLst>
              </p:cNvPr>
              <p:cNvSpPr txBox="1"/>
              <p:nvPr/>
            </p:nvSpPr>
            <p:spPr>
              <a:xfrm>
                <a:off x="784473" y="4102974"/>
                <a:ext cx="2342185" cy="163801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4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kumimoji="0" lang="en-GB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GB" sz="44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÷ 1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kumimoji="0" lang="en-GB" sz="4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4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9A9536F-8443-4448-8E65-A9CED4F326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473" y="4102974"/>
                <a:ext cx="2342185" cy="1638013"/>
              </a:xfrm>
              <a:prstGeom prst="rect">
                <a:avLst/>
              </a:prstGeom>
              <a:blipFill>
                <a:blip r:embed="rId5"/>
                <a:stretch>
                  <a:fillRect l="-14583" t="-29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BB9D886-A348-4D39-A7A7-A468AB08FF50}"/>
                  </a:ext>
                </a:extLst>
              </p:cNvPr>
              <p:cNvSpPr txBox="1"/>
              <p:nvPr/>
            </p:nvSpPr>
            <p:spPr>
              <a:xfrm>
                <a:off x="5086775" y="141542"/>
                <a:ext cx="1653923" cy="163878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kumimoji="0" lang="en-GB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GB" sz="44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÷ 2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kumimoji="0" lang="en-GB" sz="4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4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BB9D886-A348-4D39-A7A7-A468AB08FF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6775" y="141542"/>
                <a:ext cx="1653923" cy="1638782"/>
              </a:xfrm>
              <a:prstGeom prst="rect">
                <a:avLst/>
              </a:prstGeom>
              <a:blipFill>
                <a:blip r:embed="rId6"/>
                <a:stretch>
                  <a:fillRect t="-29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0390496-718D-46F9-81B8-6030A8E72609}"/>
                  </a:ext>
                </a:extLst>
              </p:cNvPr>
              <p:cNvSpPr txBox="1"/>
              <p:nvPr/>
            </p:nvSpPr>
            <p:spPr>
              <a:xfrm>
                <a:off x="5086774" y="1578732"/>
                <a:ext cx="2450340" cy="163878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4400" noProof="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3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kumimoji="0" lang="en-GB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GB" sz="44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÷ 2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kumimoji="0" lang="en-GB" sz="4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4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0390496-718D-46F9-81B8-6030A8E726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6774" y="1578732"/>
                <a:ext cx="2450340" cy="1638782"/>
              </a:xfrm>
              <a:prstGeom prst="rect">
                <a:avLst/>
              </a:prstGeom>
              <a:blipFill>
                <a:blip r:embed="rId7"/>
                <a:stretch>
                  <a:fillRect l="-13682" t="-29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EF784FD-ED78-476E-B405-D78AA8B5AD80}"/>
                  </a:ext>
                </a:extLst>
              </p:cNvPr>
              <p:cNvSpPr txBox="1"/>
              <p:nvPr/>
            </p:nvSpPr>
            <p:spPr>
              <a:xfrm>
                <a:off x="5086774" y="2821096"/>
                <a:ext cx="2342185" cy="163878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4400" noProof="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3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kumimoji="0" lang="en-GB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GB" sz="44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÷</a:t>
                </a:r>
                <a14:m>
                  <m:oMath xmlns:m="http://schemas.openxmlformats.org/officeDocument/2006/math">
                    <m:r>
                      <a:rPr kumimoji="0" lang="en-GB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kumimoji="0" lang="en-GB" sz="4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4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EF784FD-ED78-476E-B405-D78AA8B5AD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6774" y="2821096"/>
                <a:ext cx="2342185" cy="1638782"/>
              </a:xfrm>
              <a:prstGeom prst="rect">
                <a:avLst/>
              </a:prstGeom>
              <a:blipFill>
                <a:blip r:embed="rId8"/>
                <a:stretch>
                  <a:fillRect l="-14286" t="-29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BCF4F03-DFBF-49B3-A91A-F6C4A8CE33EF}"/>
                  </a:ext>
                </a:extLst>
              </p:cNvPr>
              <p:cNvSpPr txBox="1"/>
              <p:nvPr/>
            </p:nvSpPr>
            <p:spPr>
              <a:xfrm>
                <a:off x="5086774" y="4126024"/>
                <a:ext cx="1726987" cy="169796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kumimoji="0" lang="en-GB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GB" sz="44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÷</a:t>
                </a:r>
                <a14:m>
                  <m:oMath xmlns:m="http://schemas.openxmlformats.org/officeDocument/2006/math">
                    <m:r>
                      <a:rPr kumimoji="0" lang="en-GB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kumimoji="0" lang="en-GB" sz="4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4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BCF4F03-DFBF-49B3-A91A-F6C4A8CE33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6774" y="4126024"/>
                <a:ext cx="1726987" cy="1697965"/>
              </a:xfrm>
              <a:prstGeom prst="rect">
                <a:avLst/>
              </a:prstGeom>
              <a:blipFill>
                <a:blip r:embed="rId9"/>
                <a:stretch>
                  <a:fillRect t="-2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301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0FA732F-1916-447F-8218-093FFC11E46C}"/>
              </a:ext>
            </a:extLst>
          </p:cNvPr>
          <p:cNvSpPr/>
          <p:nvPr/>
        </p:nvSpPr>
        <p:spPr>
          <a:xfrm>
            <a:off x="4490721" y="141543"/>
            <a:ext cx="4216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u="none" strike="noStrike" kern="1200" cap="none" spc="0" normalizeH="0" baseline="0" noProof="0" dirty="0">
                <a:ln>
                  <a:noFill/>
                </a:ln>
                <a:solidFill>
                  <a:srgbClr val="007FFF"/>
                </a:solidFill>
                <a:effectLst/>
                <a:uLnTx/>
                <a:uFillTx/>
                <a:ea typeface="+mn-ea"/>
                <a:cs typeface="+mn-cs"/>
              </a:rPr>
              <a:t>  </a:t>
            </a:r>
            <a:endParaRPr lang="en-GB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B6ADCB9-B747-44F9-8E57-46FA08D599C4}"/>
                  </a:ext>
                </a:extLst>
              </p:cNvPr>
              <p:cNvSpPr txBox="1"/>
              <p:nvPr/>
            </p:nvSpPr>
            <p:spPr>
              <a:xfrm>
                <a:off x="436879" y="141543"/>
                <a:ext cx="1893363" cy="169796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4400" b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kumimoji="0" lang="en-GB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GB" sz="44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÷ 2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kumimoji="0" lang="en-GB" sz="4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4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B6ADCB9-B747-44F9-8E57-46FA08D599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879" y="141543"/>
                <a:ext cx="1893363" cy="1697965"/>
              </a:xfrm>
              <a:prstGeom prst="rect">
                <a:avLst/>
              </a:prstGeom>
              <a:blipFill>
                <a:blip r:embed="rId2"/>
                <a:stretch>
                  <a:fillRect l="-18065" t="-28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BB9D886-A348-4D39-A7A7-A468AB08FF50}"/>
                  </a:ext>
                </a:extLst>
              </p:cNvPr>
              <p:cNvSpPr txBox="1"/>
              <p:nvPr/>
            </p:nvSpPr>
            <p:spPr>
              <a:xfrm>
                <a:off x="5086775" y="141542"/>
                <a:ext cx="1653923" cy="169796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kumimoji="0" lang="en-GB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GB" sz="44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÷ 2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kumimoji="0" lang="en-GB" sz="4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4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BB9D886-A348-4D39-A7A7-A468AB08FF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6775" y="141542"/>
                <a:ext cx="1653923" cy="1697965"/>
              </a:xfrm>
              <a:prstGeom prst="rect">
                <a:avLst/>
              </a:prstGeom>
              <a:blipFill>
                <a:blip r:embed="rId3"/>
                <a:stretch>
                  <a:fillRect t="-28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16770C5-6801-4B30-9BAE-A16117959325}"/>
                  </a:ext>
                </a:extLst>
              </p:cNvPr>
              <p:cNvSpPr txBox="1"/>
              <p:nvPr/>
            </p:nvSpPr>
            <p:spPr>
              <a:xfrm>
                <a:off x="436879" y="1385323"/>
                <a:ext cx="2286686" cy="163596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4400" b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kumimoji="0" lang="en-GB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GB" sz="44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÷ -2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15</m:t>
                        </m:r>
                      </m:den>
                    </m:f>
                  </m:oMath>
                </a14:m>
                <a:endParaRPr kumimoji="0" lang="en-GB" sz="4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4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16770C5-6801-4B30-9BAE-A161179593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879" y="1385323"/>
                <a:ext cx="2286686" cy="1635961"/>
              </a:xfrm>
              <a:prstGeom prst="rect">
                <a:avLst/>
              </a:prstGeom>
              <a:blipFill>
                <a:blip r:embed="rId4"/>
                <a:stretch>
                  <a:fillRect t="-29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494C3CB-8633-43D7-BC53-30366543E6D1}"/>
                  </a:ext>
                </a:extLst>
              </p:cNvPr>
              <p:cNvSpPr txBox="1"/>
              <p:nvPr/>
            </p:nvSpPr>
            <p:spPr>
              <a:xfrm>
                <a:off x="473411" y="2791504"/>
                <a:ext cx="2638499" cy="163596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4400" b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 -2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kumimoji="0" lang="en-GB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GB" sz="44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÷ -2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15</m:t>
                        </m:r>
                      </m:den>
                    </m:f>
                  </m:oMath>
                </a14:m>
                <a:endParaRPr kumimoji="0" lang="en-GB" sz="4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4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494C3CB-8633-43D7-BC53-30366543E6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411" y="2791504"/>
                <a:ext cx="2638499" cy="1635961"/>
              </a:xfrm>
              <a:prstGeom prst="rect">
                <a:avLst/>
              </a:prstGeom>
              <a:blipFill>
                <a:blip r:embed="rId5"/>
                <a:stretch>
                  <a:fillRect l="-8333" t="-29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6CAD2CF-2C79-4492-9C86-A22D459AB462}"/>
                  </a:ext>
                </a:extLst>
              </p:cNvPr>
              <p:cNvSpPr txBox="1"/>
              <p:nvPr/>
            </p:nvSpPr>
            <p:spPr>
              <a:xfrm>
                <a:off x="436879" y="4203839"/>
                <a:ext cx="2638499" cy="169873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4400" b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 -2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4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5</m:t>
                        </m:r>
                      </m:den>
                    </m:f>
                    <m:r>
                      <a:rPr kumimoji="0" lang="en-GB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</m:oMath>
                </a14:m>
                <a:r>
                  <a:rPr kumimoji="0" lang="en-GB" sz="44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÷ -3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8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15</m:t>
                        </m:r>
                      </m:den>
                    </m:f>
                  </m:oMath>
                </a14:m>
                <a:endParaRPr kumimoji="0" lang="en-GB" sz="4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4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6CAD2CF-2C79-4492-9C86-A22D459AB4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879" y="4203839"/>
                <a:ext cx="2638499" cy="1698735"/>
              </a:xfrm>
              <a:prstGeom prst="rect">
                <a:avLst/>
              </a:prstGeom>
              <a:blipFill>
                <a:blip r:embed="rId6"/>
                <a:stretch>
                  <a:fillRect l="-8102" t="-17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B56BEA0-EB21-47AA-8E85-14968D3DAC1F}"/>
                  </a:ext>
                </a:extLst>
              </p:cNvPr>
              <p:cNvSpPr txBox="1"/>
              <p:nvPr/>
            </p:nvSpPr>
            <p:spPr>
              <a:xfrm>
                <a:off x="4689987" y="1385322"/>
                <a:ext cx="2669457" cy="163564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4400" b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 2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kumimoji="0" lang="en-GB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GB" sz="44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÷ -2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kumimoji="0" lang="en-GB" sz="4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4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B56BEA0-EB21-47AA-8E85-14968D3DAC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9987" y="1385322"/>
                <a:ext cx="2669457" cy="1635641"/>
              </a:xfrm>
              <a:prstGeom prst="rect">
                <a:avLst/>
              </a:prstGeom>
              <a:blipFill>
                <a:blip r:embed="rId7"/>
                <a:stretch>
                  <a:fillRect l="-7991" t="-29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FC9611E-069F-47D8-A811-85F90B34F710}"/>
                  </a:ext>
                </a:extLst>
              </p:cNvPr>
              <p:cNvSpPr txBox="1"/>
              <p:nvPr/>
            </p:nvSpPr>
            <p:spPr>
              <a:xfrm>
                <a:off x="4689987" y="2731976"/>
                <a:ext cx="2890683" cy="163564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4400" b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 -4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kumimoji="0" lang="en-GB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GB" sz="44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÷ -2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kumimoji="0" lang="en-GB" sz="4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4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FC9611E-069F-47D8-A811-85F90B34F7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9987" y="2731976"/>
                <a:ext cx="2890683" cy="1635641"/>
              </a:xfrm>
              <a:prstGeom prst="rect">
                <a:avLst/>
              </a:prstGeom>
              <a:blipFill>
                <a:blip r:embed="rId8"/>
                <a:stretch>
                  <a:fillRect l="-7368" t="-29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04552A35-EDBC-4EB2-A00E-E0CC1540032B}"/>
                  </a:ext>
                </a:extLst>
              </p:cNvPr>
              <p:cNvSpPr txBox="1"/>
              <p:nvPr/>
            </p:nvSpPr>
            <p:spPr>
              <a:xfrm>
                <a:off x="4888381" y="4078630"/>
                <a:ext cx="2050710" cy="169796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4400" b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 -4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7</m:t>
                        </m:r>
                      </m:den>
                    </m:f>
                    <m:r>
                      <a:rPr kumimoji="0" lang="en-GB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</m:oMath>
                </a14:m>
                <a:r>
                  <a:rPr kumimoji="0" lang="en-GB" sz="44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÷ -1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7</m:t>
                        </m:r>
                      </m:den>
                    </m:f>
                  </m:oMath>
                </a14:m>
                <a:endParaRPr kumimoji="0" lang="en-GB" sz="4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4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04552A35-EDBC-4EB2-A00E-E0CC154003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8381" y="4078630"/>
                <a:ext cx="2050710" cy="1697965"/>
              </a:xfrm>
              <a:prstGeom prst="rect">
                <a:avLst/>
              </a:prstGeom>
              <a:blipFill>
                <a:blip r:embed="rId9"/>
                <a:stretch>
                  <a:fillRect l="-10417" t="-1792" r="-44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2771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0FA732F-1916-447F-8218-093FFC11E46C}"/>
              </a:ext>
            </a:extLst>
          </p:cNvPr>
          <p:cNvSpPr/>
          <p:nvPr/>
        </p:nvSpPr>
        <p:spPr>
          <a:xfrm>
            <a:off x="4490721" y="141543"/>
            <a:ext cx="4216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u="none" strike="noStrike" kern="1200" cap="none" spc="0" normalizeH="0" baseline="0" noProof="0" dirty="0">
                <a:ln>
                  <a:noFill/>
                </a:ln>
                <a:solidFill>
                  <a:srgbClr val="007FFF"/>
                </a:solidFill>
                <a:effectLst/>
                <a:uLnTx/>
                <a:uFillTx/>
                <a:ea typeface="+mn-ea"/>
                <a:cs typeface="+mn-cs"/>
              </a:rPr>
              <a:t>  </a:t>
            </a:r>
            <a:endParaRPr lang="en-GB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B6ADCB9-B747-44F9-8E57-46FA08D599C4}"/>
                  </a:ext>
                </a:extLst>
              </p:cNvPr>
              <p:cNvSpPr txBox="1"/>
              <p:nvPr/>
            </p:nvSpPr>
            <p:spPr>
              <a:xfrm>
                <a:off x="676319" y="141543"/>
                <a:ext cx="3380907" cy="16945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kumimoji="0" lang="en-GB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GB" sz="44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÷ 2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kumimoji="0" lang="en-GB" sz="44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kumimoji="0" lang="en-GB" sz="4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33</m:t>
                        </m:r>
                      </m:den>
                    </m:f>
                  </m:oMath>
                </a14:m>
                <a:endParaRPr kumimoji="0" lang="en-GB" sz="4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4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B6ADCB9-B747-44F9-8E57-46FA08D599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319" y="141543"/>
                <a:ext cx="3380907" cy="1694566"/>
              </a:xfrm>
              <a:prstGeom prst="rect">
                <a:avLst/>
              </a:prstGeom>
              <a:blipFill>
                <a:blip r:embed="rId2"/>
                <a:stretch>
                  <a:fillRect l="-180" t="-2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71174BE-44FF-453C-AFD9-CE058ADBBC90}"/>
                  </a:ext>
                </a:extLst>
              </p:cNvPr>
              <p:cNvSpPr txBox="1"/>
              <p:nvPr/>
            </p:nvSpPr>
            <p:spPr>
              <a:xfrm>
                <a:off x="676317" y="1579501"/>
                <a:ext cx="3380907" cy="169873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:r>
                  <a:rPr kumimoji="0" lang="en-GB" sz="4400" b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kumimoji="0" lang="en-GB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GB" sz="44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÷ 2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m:rPr>
                        <m:nor/>
                      </m:rPr>
                      <a:rPr lang="en-GB" sz="4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GB" sz="4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25</m:t>
                        </m:r>
                      </m:num>
                      <m:den>
                        <m:r>
                          <a:rPr lang="en-GB" sz="4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33</m:t>
                        </m:r>
                      </m:den>
                    </m:f>
                  </m:oMath>
                </a14:m>
                <a:endParaRPr kumimoji="0" lang="en-GB" sz="4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4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71174BE-44FF-453C-AFD9-CE058ADBBC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317" y="1579501"/>
                <a:ext cx="3380907" cy="1698735"/>
              </a:xfrm>
              <a:prstGeom prst="rect">
                <a:avLst/>
              </a:prstGeom>
              <a:blipFill>
                <a:blip r:embed="rId3"/>
                <a:stretch>
                  <a:fillRect l="-10090" t="-2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5DA4EC2-8726-4CAD-9F46-8AB48779667E}"/>
                  </a:ext>
                </a:extLst>
              </p:cNvPr>
              <p:cNvSpPr txBox="1"/>
              <p:nvPr/>
            </p:nvSpPr>
            <p:spPr>
              <a:xfrm>
                <a:off x="676318" y="2800867"/>
                <a:ext cx="3512224" cy="169873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:r>
                  <a:rPr lang="en-GB" sz="4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kumimoji="0" lang="en-GB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GB" sz="44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÷ 2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m:rPr>
                        <m:nor/>
                      </m:rPr>
                      <a:rPr lang="en-GB" sz="4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r>
                      <a:rPr lang="en-GB" sz="4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en-GB" sz="4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sz="4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33</m:t>
                        </m:r>
                      </m:den>
                    </m:f>
                  </m:oMath>
                </a14:m>
                <a:endParaRPr kumimoji="0" lang="en-GB" sz="4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4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5DA4EC2-8726-4CAD-9F46-8AB4877966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318" y="2800867"/>
                <a:ext cx="3512224" cy="1698735"/>
              </a:xfrm>
              <a:prstGeom prst="rect">
                <a:avLst/>
              </a:prstGeom>
              <a:blipFill>
                <a:blip r:embed="rId4"/>
                <a:stretch>
                  <a:fillRect l="-9722" t="-28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9A9536F-8443-4448-8E65-A9CED4F32673}"/>
                  </a:ext>
                </a:extLst>
              </p:cNvPr>
              <p:cNvSpPr txBox="1"/>
              <p:nvPr/>
            </p:nvSpPr>
            <p:spPr>
              <a:xfrm>
                <a:off x="784473" y="4102974"/>
                <a:ext cx="3380907" cy="169796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:r>
                  <a:rPr lang="en-GB" sz="4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kumimoji="0" lang="en-GB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GB" sz="44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÷ 1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kumimoji="0" lang="en-GB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4400" i="1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= 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4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endParaRPr kumimoji="0" lang="en-GB" sz="4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4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9A9536F-8443-4448-8E65-A9CED4F326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473" y="4102974"/>
                <a:ext cx="3380907" cy="1697965"/>
              </a:xfrm>
              <a:prstGeom prst="rect">
                <a:avLst/>
              </a:prstGeom>
              <a:blipFill>
                <a:blip r:embed="rId5"/>
                <a:stretch>
                  <a:fillRect l="-10108" t="-28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BB9D886-A348-4D39-A7A7-A468AB08FF50}"/>
                  </a:ext>
                </a:extLst>
              </p:cNvPr>
              <p:cNvSpPr txBox="1"/>
              <p:nvPr/>
            </p:nvSpPr>
            <p:spPr>
              <a:xfrm>
                <a:off x="5086775" y="141542"/>
                <a:ext cx="3128077" cy="169873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kumimoji="0" lang="en-GB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GB" sz="44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÷ 2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kumimoji="0" lang="en-GB" sz="44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GB" sz="4400" i="1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GB" sz="4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GB" sz="4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kumimoji="0" lang="en-GB" sz="4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4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BB9D886-A348-4D39-A7A7-A468AB08FF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6775" y="141542"/>
                <a:ext cx="3128077" cy="1698735"/>
              </a:xfrm>
              <a:prstGeom prst="rect">
                <a:avLst/>
              </a:prstGeom>
              <a:blipFill>
                <a:blip r:embed="rId6"/>
                <a:stretch>
                  <a:fillRect t="-28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0390496-718D-46F9-81B8-6030A8E72609}"/>
                  </a:ext>
                </a:extLst>
              </p:cNvPr>
              <p:cNvSpPr txBox="1"/>
              <p:nvPr/>
            </p:nvSpPr>
            <p:spPr>
              <a:xfrm>
                <a:off x="5086773" y="1578732"/>
                <a:ext cx="3850749" cy="163878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:r>
                  <a:rPr lang="en-GB" sz="4400" noProof="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3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kumimoji="0" lang="en-GB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GB" sz="44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÷ 2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3 </m:t>
                        </m:r>
                      </m:den>
                    </m:f>
                  </m:oMath>
                </a14:m>
                <a:r>
                  <a:rPr lang="en-GB" sz="4400" i="1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= 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GB" sz="4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GB" sz="4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GB" sz="4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kumimoji="0" lang="en-GB" sz="4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4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0390496-718D-46F9-81B8-6030A8E726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6773" y="1578732"/>
                <a:ext cx="3850749" cy="1638782"/>
              </a:xfrm>
              <a:prstGeom prst="rect">
                <a:avLst/>
              </a:prstGeom>
              <a:blipFill>
                <a:blip r:embed="rId7"/>
                <a:stretch>
                  <a:fillRect l="-8703" t="-29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EF784FD-ED78-476E-B405-D78AA8B5AD80}"/>
                  </a:ext>
                </a:extLst>
              </p:cNvPr>
              <p:cNvSpPr txBox="1"/>
              <p:nvPr/>
            </p:nvSpPr>
            <p:spPr>
              <a:xfrm>
                <a:off x="5086774" y="2821096"/>
                <a:ext cx="3620347" cy="163878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:r>
                  <a:rPr lang="en-GB" sz="4400" noProof="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3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kumimoji="0" lang="en-GB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GB" sz="44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÷</a:t>
                </a:r>
                <a14:m>
                  <m:oMath xmlns:m="http://schemas.openxmlformats.org/officeDocument/2006/math">
                    <m:r>
                      <a:rPr kumimoji="0" lang="en-GB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kumimoji="0" lang="en-GB" sz="44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GB" sz="4400" i="1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= 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4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50</m:t>
                        </m:r>
                      </m:den>
                    </m:f>
                  </m:oMath>
                </a14:m>
                <a:endParaRPr kumimoji="0" lang="en-GB" sz="4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4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EF784FD-ED78-476E-B405-D78AA8B5AD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6774" y="2821096"/>
                <a:ext cx="3620347" cy="1638782"/>
              </a:xfrm>
              <a:prstGeom prst="rect">
                <a:avLst/>
              </a:prstGeom>
              <a:blipFill>
                <a:blip r:embed="rId8"/>
                <a:stretch>
                  <a:fillRect l="-9259" t="-29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BCF4F03-DFBF-49B3-A91A-F6C4A8CE33EF}"/>
                  </a:ext>
                </a:extLst>
              </p:cNvPr>
              <p:cNvSpPr txBox="1"/>
              <p:nvPr/>
            </p:nvSpPr>
            <p:spPr>
              <a:xfrm>
                <a:off x="5086774" y="4126024"/>
                <a:ext cx="3128078" cy="169796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kumimoji="0" lang="en-GB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GB" sz="44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÷</a:t>
                </a:r>
                <a14:m>
                  <m:oMath xmlns:m="http://schemas.openxmlformats.org/officeDocument/2006/math">
                    <m:r>
                      <a:rPr kumimoji="0" lang="en-GB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4400" i="1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GB" sz="4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55</m:t>
                        </m:r>
                      </m:den>
                    </m:f>
                  </m:oMath>
                </a14:m>
                <a:endParaRPr kumimoji="0" lang="en-GB" sz="4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4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BCF4F03-DFBF-49B3-A91A-F6C4A8CE33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6774" y="4126024"/>
                <a:ext cx="3128078" cy="1697965"/>
              </a:xfrm>
              <a:prstGeom prst="rect">
                <a:avLst/>
              </a:prstGeom>
              <a:blipFill>
                <a:blip r:embed="rId9"/>
                <a:stretch>
                  <a:fillRect t="-2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0451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0FA732F-1916-447F-8218-093FFC11E46C}"/>
              </a:ext>
            </a:extLst>
          </p:cNvPr>
          <p:cNvSpPr/>
          <p:nvPr/>
        </p:nvSpPr>
        <p:spPr>
          <a:xfrm>
            <a:off x="4490721" y="141543"/>
            <a:ext cx="4216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u="none" strike="noStrike" kern="1200" cap="none" spc="0" normalizeH="0" baseline="0" noProof="0" dirty="0">
                <a:ln>
                  <a:noFill/>
                </a:ln>
                <a:solidFill>
                  <a:srgbClr val="007FFF"/>
                </a:solidFill>
                <a:effectLst/>
                <a:uLnTx/>
                <a:uFillTx/>
                <a:ea typeface="+mn-ea"/>
                <a:cs typeface="+mn-cs"/>
              </a:rPr>
              <a:t>  </a:t>
            </a:r>
            <a:endParaRPr lang="en-GB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B6ADCB9-B747-44F9-8E57-46FA08D599C4}"/>
                  </a:ext>
                </a:extLst>
              </p:cNvPr>
              <p:cNvSpPr txBox="1"/>
              <p:nvPr/>
            </p:nvSpPr>
            <p:spPr>
              <a:xfrm>
                <a:off x="436879" y="141543"/>
                <a:ext cx="3832616" cy="169796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:r>
                  <a:rPr kumimoji="0" lang="en-GB" sz="4400" b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kumimoji="0" lang="en-GB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GB" sz="44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÷ 2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kumimoji="0" lang="en-GB" sz="44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GB" sz="4400" i="1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=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GB" sz="4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4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55</m:t>
                        </m:r>
                      </m:den>
                    </m:f>
                  </m:oMath>
                </a14:m>
                <a:endParaRPr kumimoji="0" lang="en-GB" sz="4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4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B6ADCB9-B747-44F9-8E57-46FA08D599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879" y="141543"/>
                <a:ext cx="3832616" cy="1697965"/>
              </a:xfrm>
              <a:prstGeom prst="rect">
                <a:avLst/>
              </a:prstGeom>
              <a:blipFill>
                <a:blip r:embed="rId2"/>
                <a:stretch>
                  <a:fillRect l="-8917" t="-28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BB9D886-A348-4D39-A7A7-A468AB08FF50}"/>
                  </a:ext>
                </a:extLst>
              </p:cNvPr>
              <p:cNvSpPr txBox="1"/>
              <p:nvPr/>
            </p:nvSpPr>
            <p:spPr>
              <a:xfrm>
                <a:off x="5086775" y="141542"/>
                <a:ext cx="2995341" cy="169796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kumimoji="0" lang="en-GB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GB" sz="44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÷ 2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kumimoji="0" lang="en-GB" sz="44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GB" sz="4400" i="1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4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kumimoji="0" lang="en-GB" sz="4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4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BB9D886-A348-4D39-A7A7-A468AB08FF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6775" y="141542"/>
                <a:ext cx="2995341" cy="1697965"/>
              </a:xfrm>
              <a:prstGeom prst="rect">
                <a:avLst/>
              </a:prstGeom>
              <a:blipFill>
                <a:blip r:embed="rId3"/>
                <a:stretch>
                  <a:fillRect t="-28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16770C5-6801-4B30-9BAE-A16117959325}"/>
                  </a:ext>
                </a:extLst>
              </p:cNvPr>
              <p:cNvSpPr txBox="1"/>
              <p:nvPr/>
            </p:nvSpPr>
            <p:spPr>
              <a:xfrm>
                <a:off x="436879" y="1385323"/>
                <a:ext cx="3634362" cy="169796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:r>
                  <a:rPr kumimoji="0" lang="en-GB" sz="4400" b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kumimoji="0" lang="en-GB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GB" sz="44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÷ -2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kumimoji="0" lang="en-GB" sz="44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GB" sz="4400" i="1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=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GB" sz="4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17</m:t>
                        </m:r>
                      </m:den>
                    </m:f>
                  </m:oMath>
                </a14:m>
                <a:endParaRPr kumimoji="0" lang="en-GB" sz="4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4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16770C5-6801-4B30-9BAE-A161179593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879" y="1385323"/>
                <a:ext cx="3634362" cy="1697965"/>
              </a:xfrm>
              <a:prstGeom prst="rect">
                <a:avLst/>
              </a:prstGeom>
              <a:blipFill>
                <a:blip r:embed="rId4"/>
                <a:stretch>
                  <a:fillRect t="-28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494C3CB-8633-43D7-BC53-30366543E6D1}"/>
                  </a:ext>
                </a:extLst>
              </p:cNvPr>
              <p:cNvSpPr txBox="1"/>
              <p:nvPr/>
            </p:nvSpPr>
            <p:spPr>
              <a:xfrm>
                <a:off x="473411" y="2791504"/>
                <a:ext cx="4414970" cy="169796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:r>
                  <a:rPr kumimoji="0" lang="en-GB" sz="4400" b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 -2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kumimoji="0" lang="en-GB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GB" sz="44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÷ -2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kumimoji="0" lang="en-GB" sz="44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GB" sz="4400" i="1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= -1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4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17</m:t>
                        </m:r>
                      </m:den>
                    </m:f>
                  </m:oMath>
                </a14:m>
                <a:endParaRPr kumimoji="0" lang="en-GB" sz="4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4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494C3CB-8633-43D7-BC53-30366543E6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411" y="2791504"/>
                <a:ext cx="4414970" cy="1697965"/>
              </a:xfrm>
              <a:prstGeom prst="rect">
                <a:avLst/>
              </a:prstGeom>
              <a:blipFill>
                <a:blip r:embed="rId5"/>
                <a:stretch>
                  <a:fillRect l="-4972" t="-2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6CAD2CF-2C79-4492-9C86-A22D459AB462}"/>
                  </a:ext>
                </a:extLst>
              </p:cNvPr>
              <p:cNvSpPr txBox="1"/>
              <p:nvPr/>
            </p:nvSpPr>
            <p:spPr>
              <a:xfrm>
                <a:off x="436879" y="4203839"/>
                <a:ext cx="3818741" cy="169873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:r>
                  <a:rPr kumimoji="0" lang="en-GB" sz="4400" b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 -2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4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5</m:t>
                        </m:r>
                      </m:den>
                    </m:f>
                    <m:r>
                      <a:rPr kumimoji="0" lang="en-GB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</m:oMath>
                </a14:m>
                <a:r>
                  <a:rPr kumimoji="0" lang="en-GB" sz="44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÷ -3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8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15</m:t>
                        </m:r>
                      </m:den>
                    </m:f>
                    <m:r>
                      <m:rPr>
                        <m:nor/>
                      </m:rPr>
                      <a:rPr lang="en-GB" sz="4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GB" sz="4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42</m:t>
                        </m:r>
                      </m:num>
                      <m:den>
                        <m:r>
                          <a:rPr lang="en-GB" sz="4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  <m:r>
                          <a:rPr lang="en-GB" sz="4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kumimoji="0" lang="en-GB" sz="4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4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6CAD2CF-2C79-4492-9C86-A22D459AB4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879" y="4203839"/>
                <a:ext cx="3818741" cy="1698735"/>
              </a:xfrm>
              <a:prstGeom prst="rect">
                <a:avLst/>
              </a:prstGeom>
              <a:blipFill>
                <a:blip r:embed="rId6"/>
                <a:stretch>
                  <a:fillRect l="-5591" t="-17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B56BEA0-EB21-47AA-8E85-14968D3DAC1F}"/>
                  </a:ext>
                </a:extLst>
              </p:cNvPr>
              <p:cNvSpPr txBox="1"/>
              <p:nvPr/>
            </p:nvSpPr>
            <p:spPr>
              <a:xfrm>
                <a:off x="4689987" y="1385322"/>
                <a:ext cx="3832616" cy="163564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4400" b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 2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kumimoji="0" lang="en-GB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GB" sz="44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÷ -2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kumimoji="0" lang="en-GB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GB" sz="44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= -1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4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B56BEA0-EB21-47AA-8E85-14968D3DAC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9987" y="1385322"/>
                <a:ext cx="3832616" cy="1635641"/>
              </a:xfrm>
              <a:prstGeom prst="rect">
                <a:avLst/>
              </a:prstGeom>
              <a:blipFill>
                <a:blip r:embed="rId7"/>
                <a:stretch>
                  <a:fillRect l="-5564" t="-29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FC9611E-069F-47D8-A811-85F90B34F710}"/>
                  </a:ext>
                </a:extLst>
              </p:cNvPr>
              <p:cNvSpPr txBox="1"/>
              <p:nvPr/>
            </p:nvSpPr>
            <p:spPr>
              <a:xfrm>
                <a:off x="4689987" y="2731976"/>
                <a:ext cx="3980602" cy="163564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:r>
                  <a:rPr kumimoji="0" lang="en-GB" sz="4400" b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 -4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kumimoji="0" lang="en-GB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GB" sz="44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÷ -2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kumimoji="0" lang="en-GB" sz="44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GB" sz="4400" i="1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=-1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sz="4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kumimoji="0" lang="en-GB" sz="4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4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FC9611E-069F-47D8-A811-85F90B34F7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9987" y="2731976"/>
                <a:ext cx="3980602" cy="1635641"/>
              </a:xfrm>
              <a:prstGeom prst="rect">
                <a:avLst/>
              </a:prstGeom>
              <a:blipFill>
                <a:blip r:embed="rId8"/>
                <a:stretch>
                  <a:fillRect l="-5360" t="-29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04552A35-EDBC-4EB2-A00E-E0CC1540032B}"/>
                  </a:ext>
                </a:extLst>
              </p:cNvPr>
              <p:cNvSpPr txBox="1"/>
              <p:nvPr/>
            </p:nvSpPr>
            <p:spPr>
              <a:xfrm>
                <a:off x="4888380" y="4078630"/>
                <a:ext cx="3583815" cy="169796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:r>
                  <a:rPr kumimoji="0" lang="en-GB" sz="4400" b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 -4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7</m:t>
                        </m:r>
                      </m:den>
                    </m:f>
                    <m:r>
                      <a:rPr kumimoji="0" lang="en-GB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</m:oMath>
                </a14:m>
                <a:r>
                  <a:rPr kumimoji="0" lang="en-GB" sz="44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÷ -1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num>
                      <m:den>
                        <m:r>
                          <a:rPr kumimoji="0" lang="en-GB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7</m:t>
                        </m:r>
                      </m:den>
                    </m:f>
                  </m:oMath>
                </a14:m>
                <a:r>
                  <a:rPr kumimoji="0" lang="en-GB" sz="44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:r>
                  <a:rPr lang="en-GB" sz="4400" i="1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= 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4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kumimoji="0" lang="en-GB" sz="4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4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04552A35-EDBC-4EB2-A00E-E0CC154003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8380" y="4078630"/>
                <a:ext cx="3583815" cy="1697965"/>
              </a:xfrm>
              <a:prstGeom prst="rect">
                <a:avLst/>
              </a:prstGeom>
              <a:blipFill>
                <a:blip r:embed="rId9"/>
                <a:stretch>
                  <a:fillRect l="-5952" t="-28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899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269</Words>
  <Application>Microsoft Office PowerPoint</Application>
  <PresentationFormat>On-screen Show (4:3)</PresentationFormat>
  <Paragraphs>51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Fractions: Dividing with mixed numbers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Barton</dc:creator>
  <cp:lastModifiedBy>Craig Barton</cp:lastModifiedBy>
  <cp:revision>116</cp:revision>
  <dcterms:created xsi:type="dcterms:W3CDTF">2018-01-26T08:52:52Z</dcterms:created>
  <dcterms:modified xsi:type="dcterms:W3CDTF">2019-03-08T08:52:58Z</dcterms:modified>
</cp:coreProperties>
</file>