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6" r:id="rId4"/>
    <p:sldId id="29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23/04/2019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Angles in Polygons: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Fill in the gaps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5" name="Octagon 4">
            <a:extLst>
              <a:ext uri="{FF2B5EF4-FFF2-40B4-BE49-F238E27FC236}">
                <a16:creationId xmlns:a16="http://schemas.microsoft.com/office/drawing/2014/main" id="{5C8E08A0-5816-48FE-B673-152D6A9ABF5A}"/>
              </a:ext>
            </a:extLst>
          </p:cNvPr>
          <p:cNvSpPr/>
          <p:nvPr/>
        </p:nvSpPr>
        <p:spPr>
          <a:xfrm>
            <a:off x="3470854" y="4070773"/>
            <a:ext cx="2202288" cy="1977813"/>
          </a:xfrm>
          <a:prstGeom prst="octag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254563" y="2318669"/>
            <a:ext cx="3345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latin typeface="Calibri" panose="020F0502020204030204"/>
              </a:rPr>
              <a:t>Calculate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lang="en-GB" sz="2000" dirty="0">
                <a:latin typeface="Calibri" panose="020F0502020204030204"/>
              </a:rPr>
              <a:t>size of an interior angle in a regular octagon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C2488CF-45A9-4758-8A2A-7CC8D75431CA}"/>
              </a:ext>
            </a:extLst>
          </p:cNvPr>
          <p:cNvSpPr txBox="1"/>
          <p:nvPr/>
        </p:nvSpPr>
        <p:spPr>
          <a:xfrm>
            <a:off x="4948140" y="2318669"/>
            <a:ext cx="307705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000" dirty="0">
                <a:latin typeface="Calibri" panose="020F0502020204030204"/>
              </a:rPr>
              <a:t>Calculate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the </a:t>
            </a:r>
            <a:r>
              <a:rPr lang="en-GB" sz="2000" dirty="0">
                <a:latin typeface="Calibri" panose="020F0502020204030204"/>
              </a:rPr>
              <a:t>size of an interior angle in a regular pentagon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5E59B8-444B-4983-9BFB-8D6A49EF23D4}"/>
              </a:ext>
            </a:extLst>
          </p:cNvPr>
          <p:cNvSpPr txBox="1"/>
          <p:nvPr/>
        </p:nvSpPr>
        <p:spPr>
          <a:xfrm>
            <a:off x="220981" y="4096707"/>
            <a:ext cx="36852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regular polygon has an exterior angle of 12°.</a:t>
            </a:r>
          </a:p>
          <a:p>
            <a:r>
              <a:rPr lang="en-GB" sz="2000" dirty="0"/>
              <a:t>How many sides does it have?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C5FC34-2D8A-4A76-8372-F420A35AFD15}"/>
              </a:ext>
            </a:extLst>
          </p:cNvPr>
          <p:cNvSpPr txBox="1"/>
          <p:nvPr/>
        </p:nvSpPr>
        <p:spPr>
          <a:xfrm>
            <a:off x="4898425" y="4096707"/>
            <a:ext cx="374516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 regular polygon has an exterior angle of 10°.</a:t>
            </a:r>
          </a:p>
          <a:p>
            <a:r>
              <a:rPr lang="en-GB" sz="2000" dirty="0"/>
              <a:t>How many sides does it have?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3B1FE5-C230-4603-8A95-1C0E7E8987C6}"/>
              </a:ext>
            </a:extLst>
          </p:cNvPr>
          <p:cNvSpPr txBox="1"/>
          <p:nvPr/>
        </p:nvSpPr>
        <p:spPr>
          <a:xfrm>
            <a:off x="220981" y="765981"/>
            <a:ext cx="361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is the total of the interior angles of a 9- sided shape?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0B55A2C-E434-44A4-B73A-B50EF3890821}"/>
              </a:ext>
            </a:extLst>
          </p:cNvPr>
          <p:cNvSpPr txBox="1"/>
          <p:nvPr/>
        </p:nvSpPr>
        <p:spPr>
          <a:xfrm>
            <a:off x="4889783" y="751020"/>
            <a:ext cx="361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What is the total of the interior angles of a 14- sided shape?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F7C1654-5F14-4F9C-9E1C-A3B0F16819E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95901161"/>
                  </p:ext>
                </p:extLst>
              </p:nvPr>
            </p:nvGraphicFramePr>
            <p:xfrm>
              <a:off x="197963" y="254524"/>
              <a:ext cx="8748075" cy="60708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5934">
                      <a:extLst>
                        <a:ext uri="{9D8B030D-6E8A-4147-A177-3AD203B41FA5}">
                          <a16:colId xmlns:a16="http://schemas.microsoft.com/office/drawing/2014/main" val="201062782"/>
                        </a:ext>
                      </a:extLst>
                    </a:gridCol>
                    <a:gridCol w="1623296">
                      <a:extLst>
                        <a:ext uri="{9D8B030D-6E8A-4147-A177-3AD203B41FA5}">
                          <a16:colId xmlns:a16="http://schemas.microsoft.com/office/drawing/2014/main" val="2120643989"/>
                        </a:ext>
                      </a:extLst>
                    </a:gridCol>
                    <a:gridCol w="1749615">
                      <a:extLst>
                        <a:ext uri="{9D8B030D-6E8A-4147-A177-3AD203B41FA5}">
                          <a16:colId xmlns:a16="http://schemas.microsoft.com/office/drawing/2014/main" val="159470437"/>
                        </a:ext>
                      </a:extLst>
                    </a:gridCol>
                    <a:gridCol w="1749615">
                      <a:extLst>
                        <a:ext uri="{9D8B030D-6E8A-4147-A177-3AD203B41FA5}">
                          <a16:colId xmlns:a16="http://schemas.microsoft.com/office/drawing/2014/main" val="2378083573"/>
                        </a:ext>
                      </a:extLst>
                    </a:gridCol>
                    <a:gridCol w="1749615">
                      <a:extLst>
                        <a:ext uri="{9D8B030D-6E8A-4147-A177-3AD203B41FA5}">
                          <a16:colId xmlns:a16="http://schemas.microsoft.com/office/drawing/2014/main" val="1924543494"/>
                        </a:ext>
                      </a:extLst>
                    </a:gridCol>
                  </a:tblGrid>
                  <a:tr h="14347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Number of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Sum of interior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interior angle in a regular polygon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exterior angle in a regular polygon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994395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43166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360°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90°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8029172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Octagon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45°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00578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 err="1"/>
                            <a:t>Hexadecagon</a:t>
                          </a:r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2520°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3570331"/>
                      </a:ext>
                    </a:extLst>
                  </a:tr>
                  <a:tr h="772578">
                    <a:tc>
                      <a:txBody>
                        <a:bodyPr/>
                        <a:lstStyle/>
                        <a:p>
                          <a:r>
                            <a:rPr lang="en-GB" sz="2200" dirty="0"/>
                            <a:t>Pentadecagon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</a:t>
                          </a:r>
                        </a:p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156°</a:t>
                          </a:r>
                        </a:p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8948308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258932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5913939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8899539"/>
                      </a:ext>
                    </a:extLst>
                  </a:tr>
                  <a:tr h="730269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1620°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200" b="0" i="1" smtClean="0">
                                        <a:latin typeface="Cambria Math" panose="02040503050406030204" pitchFamily="18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22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71000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F7C1654-5F14-4F9C-9E1C-A3B0F16819E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95901161"/>
                  </p:ext>
                </p:extLst>
              </p:nvPr>
            </p:nvGraphicFramePr>
            <p:xfrm>
              <a:off x="197963" y="254524"/>
              <a:ext cx="8748075" cy="607086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75934">
                      <a:extLst>
                        <a:ext uri="{9D8B030D-6E8A-4147-A177-3AD203B41FA5}">
                          <a16:colId xmlns:a16="http://schemas.microsoft.com/office/drawing/2014/main" val="201062782"/>
                        </a:ext>
                      </a:extLst>
                    </a:gridCol>
                    <a:gridCol w="1623296">
                      <a:extLst>
                        <a:ext uri="{9D8B030D-6E8A-4147-A177-3AD203B41FA5}">
                          <a16:colId xmlns:a16="http://schemas.microsoft.com/office/drawing/2014/main" val="2120643989"/>
                        </a:ext>
                      </a:extLst>
                    </a:gridCol>
                    <a:gridCol w="1749615">
                      <a:extLst>
                        <a:ext uri="{9D8B030D-6E8A-4147-A177-3AD203B41FA5}">
                          <a16:colId xmlns:a16="http://schemas.microsoft.com/office/drawing/2014/main" val="159470437"/>
                        </a:ext>
                      </a:extLst>
                    </a:gridCol>
                    <a:gridCol w="1749615">
                      <a:extLst>
                        <a:ext uri="{9D8B030D-6E8A-4147-A177-3AD203B41FA5}">
                          <a16:colId xmlns:a16="http://schemas.microsoft.com/office/drawing/2014/main" val="2378083573"/>
                        </a:ext>
                      </a:extLst>
                    </a:gridCol>
                    <a:gridCol w="1749615">
                      <a:extLst>
                        <a:ext uri="{9D8B030D-6E8A-4147-A177-3AD203B41FA5}">
                          <a16:colId xmlns:a16="http://schemas.microsoft.com/office/drawing/2014/main" val="1924543494"/>
                        </a:ext>
                      </a:extLst>
                    </a:gridCol>
                  </a:tblGrid>
                  <a:tr h="14347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Number of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Sum of interior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interior angle in a regular polygon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exterior angle in a regular polygon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994395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43166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360°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90°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8029172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Octagon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45°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00578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 err="1"/>
                            <a:t>Hexadecagon</a:t>
                          </a:r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2520°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3570331"/>
                      </a:ext>
                    </a:extLst>
                  </a:tr>
                  <a:tr h="772578">
                    <a:tc>
                      <a:txBody>
                        <a:bodyPr/>
                        <a:lstStyle/>
                        <a:p>
                          <a:r>
                            <a:rPr lang="en-GB" sz="2200" dirty="0"/>
                            <a:t>Pentadecagon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</a:t>
                          </a:r>
                        </a:p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156°</a:t>
                          </a:r>
                        </a:p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8948308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258932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5913939"/>
                      </a:ext>
                    </a:extLst>
                  </a:tr>
                  <a:tr h="447604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8899539"/>
                      </a:ext>
                    </a:extLst>
                  </a:tr>
                  <a:tr h="730269"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1620°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697" t="-735000" r="-1394" b="-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1000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897517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F7C1654-5F14-4F9C-9E1C-A3B0F16819E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40680888"/>
                  </p:ext>
                </p:extLst>
              </p:nvPr>
            </p:nvGraphicFramePr>
            <p:xfrm>
              <a:off x="179109" y="179110"/>
              <a:ext cx="8682085" cy="63630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19373">
                      <a:extLst>
                        <a:ext uri="{9D8B030D-6E8A-4147-A177-3AD203B41FA5}">
                          <a16:colId xmlns:a16="http://schemas.microsoft.com/office/drawing/2014/main" val="201062782"/>
                        </a:ext>
                      </a:extLst>
                    </a:gridCol>
                    <a:gridCol w="1653461">
                      <a:extLst>
                        <a:ext uri="{9D8B030D-6E8A-4147-A177-3AD203B41FA5}">
                          <a16:colId xmlns:a16="http://schemas.microsoft.com/office/drawing/2014/main" val="2120643989"/>
                        </a:ext>
                      </a:extLst>
                    </a:gridCol>
                    <a:gridCol w="1736417">
                      <a:extLst>
                        <a:ext uri="{9D8B030D-6E8A-4147-A177-3AD203B41FA5}">
                          <a16:colId xmlns:a16="http://schemas.microsoft.com/office/drawing/2014/main" val="159470437"/>
                        </a:ext>
                      </a:extLst>
                    </a:gridCol>
                    <a:gridCol w="1736417">
                      <a:extLst>
                        <a:ext uri="{9D8B030D-6E8A-4147-A177-3AD203B41FA5}">
                          <a16:colId xmlns:a16="http://schemas.microsoft.com/office/drawing/2014/main" val="2378083573"/>
                        </a:ext>
                      </a:extLst>
                    </a:gridCol>
                    <a:gridCol w="1736417">
                      <a:extLst>
                        <a:ext uri="{9D8B030D-6E8A-4147-A177-3AD203B41FA5}">
                          <a16:colId xmlns:a16="http://schemas.microsoft.com/office/drawing/2014/main" val="1924543494"/>
                        </a:ext>
                      </a:extLst>
                    </a:gridCol>
                  </a:tblGrid>
                  <a:tr h="15038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Number of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Sum of interior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interior angle in a regular polygon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exterior angle in a regular polygon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994395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Triangle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180°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120°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43166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Quadrilateral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360°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90°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90°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8029172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Octagon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1080°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135°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45°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00578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 err="1"/>
                            <a:t>Hexadecagon</a:t>
                          </a:r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2520°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157.5°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22.5°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3570331"/>
                      </a:ext>
                    </a:extLst>
                  </a:tr>
                  <a:tr h="8097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Pentadecagon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</a:t>
                          </a:r>
                        </a:p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2340°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156°</a:t>
                          </a:r>
                        </a:p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24°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8948308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Pentagon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540°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108°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258932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Hexagon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5913939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Dodecagon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1800°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150°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30°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8899539"/>
                      </a:ext>
                    </a:extLst>
                  </a:tr>
                  <a:tr h="7654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Hendecagon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1620°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20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1620</m:t>
                                    </m:r>
                                    <m:r>
                                      <m:rPr>
                                        <m:nor/>
                                      </m:rPr>
                                      <a:rPr lang="en-GB" sz="2200" dirty="0" smtClean="0">
                                        <a:solidFill>
                                          <a:srgbClr val="FF0000"/>
                                        </a:solidFill>
                                      </a:rPr>
                                      <m:t>°</m:t>
                                    </m:r>
                                  </m:num>
                                  <m:den>
                                    <m:r>
                                      <a:rPr lang="en-GB" sz="22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200" b="0" i="1" smtClean="0">
                                        <a:latin typeface="Cambria Math" panose="02040503050406030204" pitchFamily="18" charset="0"/>
                                      </a:rPr>
                                      <m:t>360</m:t>
                                    </m:r>
                                  </m:num>
                                  <m:den>
                                    <m:r>
                                      <a:rPr lang="en-GB" sz="2200" b="0" i="1" smtClean="0">
                                        <a:latin typeface="Cambria Math" panose="02040503050406030204" pitchFamily="18" charset="0"/>
                                      </a:rPr>
                                      <m:t>11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2710001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>
                <a:extLst>
                  <a:ext uri="{FF2B5EF4-FFF2-40B4-BE49-F238E27FC236}">
                    <a16:creationId xmlns:a16="http://schemas.microsoft.com/office/drawing/2014/main" id="{1F7C1654-5F14-4F9C-9E1C-A3B0F16819EE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440680888"/>
                  </p:ext>
                </p:extLst>
              </p:nvPr>
            </p:nvGraphicFramePr>
            <p:xfrm>
              <a:off x="179109" y="179110"/>
              <a:ext cx="8682085" cy="636309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19373">
                      <a:extLst>
                        <a:ext uri="{9D8B030D-6E8A-4147-A177-3AD203B41FA5}">
                          <a16:colId xmlns:a16="http://schemas.microsoft.com/office/drawing/2014/main" val="201062782"/>
                        </a:ext>
                      </a:extLst>
                    </a:gridCol>
                    <a:gridCol w="1653461">
                      <a:extLst>
                        <a:ext uri="{9D8B030D-6E8A-4147-A177-3AD203B41FA5}">
                          <a16:colId xmlns:a16="http://schemas.microsoft.com/office/drawing/2014/main" val="2120643989"/>
                        </a:ext>
                      </a:extLst>
                    </a:gridCol>
                    <a:gridCol w="1736417">
                      <a:extLst>
                        <a:ext uri="{9D8B030D-6E8A-4147-A177-3AD203B41FA5}">
                          <a16:colId xmlns:a16="http://schemas.microsoft.com/office/drawing/2014/main" val="159470437"/>
                        </a:ext>
                      </a:extLst>
                    </a:gridCol>
                    <a:gridCol w="1736417">
                      <a:extLst>
                        <a:ext uri="{9D8B030D-6E8A-4147-A177-3AD203B41FA5}">
                          <a16:colId xmlns:a16="http://schemas.microsoft.com/office/drawing/2014/main" val="2378083573"/>
                        </a:ext>
                      </a:extLst>
                    </a:gridCol>
                    <a:gridCol w="1736417">
                      <a:extLst>
                        <a:ext uri="{9D8B030D-6E8A-4147-A177-3AD203B41FA5}">
                          <a16:colId xmlns:a16="http://schemas.microsoft.com/office/drawing/2014/main" val="1924543494"/>
                        </a:ext>
                      </a:extLst>
                    </a:gridCol>
                  </a:tblGrid>
                  <a:tr h="15038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Number of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000" dirty="0"/>
                            <a:t>Sum of interior angles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interior angle in a regular polygon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000" dirty="0"/>
                            <a:t>Size of one exterior angle in a regular polygon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6994395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Triangle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180°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120°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943166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Quadrilateral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360°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90°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90°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08029172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Octagon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1080°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135°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45°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5400578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 err="1"/>
                            <a:t>Hexadecagon</a:t>
                          </a:r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2520°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157.5°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22.5°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63570331"/>
                      </a:ext>
                    </a:extLst>
                  </a:tr>
                  <a:tr h="80976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Pentadecagon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</a:t>
                          </a:r>
                        </a:p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2340°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156°</a:t>
                          </a:r>
                        </a:p>
                        <a:p>
                          <a:pPr algn="ctr"/>
                          <a:endParaRPr lang="en-GB" sz="2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24°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08948308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Pentagon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540°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108°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0258932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Hexagon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720°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60°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45913939"/>
                      </a:ext>
                    </a:extLst>
                  </a:tr>
                  <a:tr h="46915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Dodecagon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/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1800°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150°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30°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8899539"/>
                      </a:ext>
                    </a:extLst>
                  </a:tr>
                  <a:tr h="76542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Hendecagon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200" dirty="0">
                              <a:solidFill>
                                <a:srgbClr val="FF0000"/>
                              </a:solidFill>
                            </a:rPr>
                            <a:t>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2200" dirty="0"/>
                            <a:t>1620°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0351" t="-733333" r="-101404" b="-15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400351" t="-733333" r="-1404" b="-15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2710001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00352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248</Words>
  <Application>Microsoft Office PowerPoint</Application>
  <PresentationFormat>On-screen Show (4:3)</PresentationFormat>
  <Paragraphs>89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Angles in Polygons: Fill in the gaps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117</cp:revision>
  <dcterms:created xsi:type="dcterms:W3CDTF">2018-01-26T08:52:52Z</dcterms:created>
  <dcterms:modified xsi:type="dcterms:W3CDTF">2019-04-23T14:46:14Z</dcterms:modified>
</cp:coreProperties>
</file>