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1" r:id="rId3"/>
    <p:sldId id="262" r:id="rId4"/>
    <p:sldId id="258" r:id="rId5"/>
    <p:sldId id="257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8442-AE0F-4358-84BA-1D17F45763D0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FF3CC-473D-4318-866B-D005D74D6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32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04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5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634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053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04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09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59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27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11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318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5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065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8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96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55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6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97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45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5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35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37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B6143-1EE3-4899-ADB9-60834420FE1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3812-1540-472E-8A97-065070CCE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60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5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Percentages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775" y="4311499"/>
            <a:ext cx="7962066" cy="113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7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F509BAC5-62E0-41C4-A082-F75EF899379D}"/>
              </a:ext>
            </a:extLst>
          </p:cNvPr>
          <p:cNvSpPr/>
          <p:nvPr/>
        </p:nvSpPr>
        <p:spPr>
          <a:xfrm>
            <a:off x="1209650" y="908228"/>
            <a:ext cx="2077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Original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Amount: 40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prstClr val="black"/>
                </a:solidFill>
                <a:latin typeface="Calibri" panose="020F0502020204030204"/>
              </a:rPr>
              <a:t>Percentage: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24%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E1622E-8F32-440A-98D5-4574C67F4264}"/>
              </a:ext>
            </a:extLst>
          </p:cNvPr>
          <p:cNvSpPr txBox="1"/>
          <p:nvPr/>
        </p:nvSpPr>
        <p:spPr>
          <a:xfrm>
            <a:off x="213065" y="1961964"/>
            <a:ext cx="22638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a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fraction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Multiplier: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Percentage of…: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 panose="020F0502020204030204"/>
              </a:rPr>
              <a:t>Increased by…: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Decreased by…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E1622E-8F32-440A-98D5-4574C67F4264}"/>
              </a:ext>
            </a:extLst>
          </p:cNvPr>
          <p:cNvSpPr txBox="1"/>
          <p:nvPr/>
        </p:nvSpPr>
        <p:spPr>
          <a:xfrm>
            <a:off x="4861212" y="1832080"/>
            <a:ext cx="22638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a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fraction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Multiplier: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Percentage of…: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 panose="020F0502020204030204"/>
              </a:rPr>
              <a:t>Increased by…: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Decreased by…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9BAC5-62E0-41C4-A082-F75EF899379D}"/>
              </a:ext>
            </a:extLst>
          </p:cNvPr>
          <p:cNvSpPr/>
          <p:nvPr/>
        </p:nvSpPr>
        <p:spPr>
          <a:xfrm>
            <a:off x="4954463" y="908228"/>
            <a:ext cx="2077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Original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Amount: 40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prstClr val="black"/>
                </a:solidFill>
                <a:latin typeface="Calibri" panose="020F0502020204030204"/>
              </a:rPr>
              <a:t>Percentage: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72%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00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2829986"/>
                  </p:ext>
                </p:extLst>
              </p:nvPr>
            </p:nvGraphicFramePr>
            <p:xfrm>
              <a:off x="209009" y="260530"/>
              <a:ext cx="8725983" cy="628975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46569">
                      <a:extLst>
                        <a:ext uri="{9D8B030D-6E8A-4147-A177-3AD203B41FA5}">
                          <a16:colId xmlns:a16="http://schemas.microsoft.com/office/drawing/2014/main" val="2655193787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146194556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504776750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644784969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18470213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83966277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394465547"/>
                        </a:ext>
                      </a:extLst>
                    </a:gridCol>
                  </a:tblGrid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Original</a:t>
                          </a:r>
                          <a:r>
                            <a:rPr lang="en-GB" sz="1600" b="1" baseline="0" dirty="0"/>
                            <a:t> Amount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Percentage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/>
                            <a:t>As</a:t>
                          </a:r>
                          <a:r>
                            <a:rPr lang="en-GB" sz="1600" b="1" baseline="0" dirty="0"/>
                            <a:t> a fraction</a:t>
                          </a:r>
                          <a:endParaRPr lang="en-GB" sz="1600" b="1" dirty="0"/>
                        </a:p>
                        <a:p>
                          <a:pPr algn="ctr"/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Multiplier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Percentage</a:t>
                          </a:r>
                          <a:r>
                            <a:rPr lang="en-GB" sz="1600" b="1" baseline="0" dirty="0"/>
                            <a:t> of…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Increased</a:t>
                          </a:r>
                          <a:r>
                            <a:rPr lang="en-GB" sz="1600" b="1" baseline="0" dirty="0"/>
                            <a:t> by…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Decreased</a:t>
                          </a:r>
                          <a:r>
                            <a:rPr lang="en-GB" sz="1600" b="1" baseline="0" dirty="0"/>
                            <a:t> by….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283825"/>
                      </a:ext>
                    </a:extLst>
                  </a:tr>
                  <a:tr h="58855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92898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6761959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2005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22.5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7860690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30.75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29.25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9199007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6.75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36.75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23.25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880898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367.5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232.5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76833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2829986"/>
                  </p:ext>
                </p:extLst>
              </p:nvPr>
            </p:nvGraphicFramePr>
            <p:xfrm>
              <a:off x="209009" y="260530"/>
              <a:ext cx="8725983" cy="628975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46569">
                      <a:extLst>
                        <a:ext uri="{9D8B030D-6E8A-4147-A177-3AD203B41FA5}">
                          <a16:colId xmlns:a16="http://schemas.microsoft.com/office/drawing/2014/main" val="2655193787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146194556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504776750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644784969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18470213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83966277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394465547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Original</a:t>
                          </a:r>
                          <a:r>
                            <a:rPr lang="en-GB" sz="1600" b="1" baseline="0" dirty="0" smtClean="0"/>
                            <a:t> Amount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Percentage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1" dirty="0" smtClean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 smtClean="0"/>
                            <a:t>As</a:t>
                          </a:r>
                          <a:r>
                            <a:rPr lang="en-GB" sz="1600" b="1" baseline="0" dirty="0" smtClean="0"/>
                            <a:t> a fraction</a:t>
                          </a:r>
                          <a:endParaRPr lang="en-GB" sz="1600" b="1" dirty="0" smtClean="0"/>
                        </a:p>
                        <a:p>
                          <a:pPr algn="ctr"/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Multiplier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Percentage</a:t>
                          </a:r>
                          <a:r>
                            <a:rPr lang="en-GB" sz="1600" b="1" baseline="0" dirty="0" smtClean="0"/>
                            <a:t> of…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Increased</a:t>
                          </a:r>
                          <a:r>
                            <a:rPr lang="en-GB" sz="1600" b="1" baseline="0" dirty="0" smtClean="0"/>
                            <a:t> by…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Decreased</a:t>
                          </a:r>
                          <a:r>
                            <a:rPr lang="en-GB" sz="1600" b="1" baseline="0" dirty="0" smtClean="0"/>
                            <a:t> by….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283825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136000" r="-59951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20%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36000" r="-400000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136000" r="-301961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136000" r="-200488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136000" r="-101471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136000" r="-976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92898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177444" r="-599512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30%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77444" r="-400000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0.3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177444" r="-200488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177444" r="-101471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177444" r="-976" b="-5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6761959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60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277444" r="-50245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77444" r="-400000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0.25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277444" r="-200488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277444" r="-10147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277444" r="-976" b="-4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2005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377444" r="-599512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377444" r="-50245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77444" r="-400000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377444" r="-30196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377444" r="-200488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377444" r="-10147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377444" r="-976" b="-3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7860690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477444" r="-599512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477444" r="-50245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77444" r="-400000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477444" r="-30196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477444" r="-200488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477444" r="-10147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477444" r="-976" b="-2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9199007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577444" r="-599512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577444" r="-50245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77444" r="-400000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577444" r="-30196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577444" r="-200488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577444" r="-10147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577444" r="-976" b="-1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880898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677444" r="-599512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677444" r="-50245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77444" r="-400000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677444" r="-30196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677444" r="-200488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677444" r="-10147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677444" r="-976" b="-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768331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2734493" y="1080990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88527" y="1080990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496595" y="1080990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242561" y="1080990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698377" y="1080990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71750" y="173736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479177" y="1837509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242560" y="1837509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971109" y="1837509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680959" y="1837509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71750" y="262128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17075" y="262128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689665" y="259080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70467" y="259080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225142" y="259080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35141" y="3395697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717075" y="3398923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439982" y="3395697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687487" y="3398923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944972" y="3395697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09009" y="4188177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225142" y="4213214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944972" y="4188177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436923" y="4213214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733210" y="497741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453040" y="495237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09007" y="583125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695292" y="5074377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918857" y="5062300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463042" y="5074377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734493" y="5793769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471750" y="5805146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733208" y="583125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470467" y="583496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E360B0-C358-4684-9EBA-EC1BA6D2A2B3}"/>
                  </a:ext>
                </a:extLst>
              </p:cNvPr>
              <p:cNvSpPr txBox="1"/>
              <p:nvPr/>
            </p:nvSpPr>
            <p:spPr>
              <a:xfrm>
                <a:off x="14611" y="1242936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E360B0-C358-4684-9EBA-EC1BA6D2A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1242936"/>
                <a:ext cx="176330" cy="215444"/>
              </a:xfrm>
              <a:prstGeom prst="rect">
                <a:avLst/>
              </a:prstGeom>
              <a:blipFill>
                <a:blip r:embed="rId3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14ED964-1015-42D8-B4B9-5BEFE9233D24}"/>
                  </a:ext>
                </a:extLst>
              </p:cNvPr>
              <p:cNvSpPr txBox="1"/>
              <p:nvPr/>
            </p:nvSpPr>
            <p:spPr>
              <a:xfrm>
                <a:off x="14611" y="1955905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14ED964-1015-42D8-B4B9-5BEFE9233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1955905"/>
                <a:ext cx="176330" cy="215444"/>
              </a:xfrm>
              <a:prstGeom prst="rect">
                <a:avLst/>
              </a:prstGeom>
              <a:blipFill>
                <a:blip r:embed="rId4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0A91BD0-3F37-4C6D-BE13-A46E41A57DB8}"/>
                  </a:ext>
                </a:extLst>
              </p:cNvPr>
              <p:cNvSpPr txBox="1"/>
              <p:nvPr/>
            </p:nvSpPr>
            <p:spPr>
              <a:xfrm>
                <a:off x="14611" y="2767730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0A91BD0-3F37-4C6D-BE13-A46E41A57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2767730"/>
                <a:ext cx="176330" cy="215444"/>
              </a:xfrm>
              <a:prstGeom prst="rect">
                <a:avLst/>
              </a:prstGeom>
              <a:blipFill>
                <a:blip r:embed="rId5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FB46725-C3CC-4355-9D37-179B3EAFE441}"/>
                  </a:ext>
                </a:extLst>
              </p:cNvPr>
              <p:cNvSpPr txBox="1"/>
              <p:nvPr/>
            </p:nvSpPr>
            <p:spPr>
              <a:xfrm>
                <a:off x="14611" y="3588421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FB46725-C3CC-4355-9D37-179B3EAFE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3588421"/>
                <a:ext cx="176330" cy="215444"/>
              </a:xfrm>
              <a:prstGeom prst="rect">
                <a:avLst/>
              </a:prstGeom>
              <a:blipFill>
                <a:blip r:embed="rId6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18D5A86-8DE0-40C0-BA80-F73D7BF25C1C}"/>
                  </a:ext>
                </a:extLst>
              </p:cNvPr>
              <p:cNvSpPr txBox="1"/>
              <p:nvPr/>
            </p:nvSpPr>
            <p:spPr>
              <a:xfrm>
                <a:off x="23645" y="4361308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18D5A86-8DE0-40C0-BA80-F73D7BF25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5" y="4361308"/>
                <a:ext cx="176330" cy="215444"/>
              </a:xfrm>
              <a:prstGeom prst="rect">
                <a:avLst/>
              </a:prstGeom>
              <a:blipFill>
                <a:blip r:embed="rId7"/>
                <a:stretch>
                  <a:fillRect l="-27586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23FE0B1-0C16-4A1B-A665-B3FB1ACCECE8}"/>
                  </a:ext>
                </a:extLst>
              </p:cNvPr>
              <p:cNvSpPr txBox="1"/>
              <p:nvPr/>
            </p:nvSpPr>
            <p:spPr>
              <a:xfrm>
                <a:off x="28162" y="5145099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6.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23FE0B1-0C16-4A1B-A665-B3FB1ACCE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2" y="5145099"/>
                <a:ext cx="176330" cy="215444"/>
              </a:xfrm>
              <a:prstGeom prst="rect">
                <a:avLst/>
              </a:prstGeom>
              <a:blipFill>
                <a:blip r:embed="rId8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B490BC7-F798-4A26-9E8D-1D2250D246D4}"/>
                  </a:ext>
                </a:extLst>
              </p:cNvPr>
              <p:cNvSpPr txBox="1"/>
              <p:nvPr/>
            </p:nvSpPr>
            <p:spPr>
              <a:xfrm>
                <a:off x="28789" y="5993824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7.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B490BC7-F798-4A26-9E8D-1D2250D24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9" y="5993824"/>
                <a:ext cx="176330" cy="215444"/>
              </a:xfrm>
              <a:prstGeom prst="rect">
                <a:avLst/>
              </a:prstGeom>
              <a:blipFill>
                <a:blip r:embed="rId9"/>
                <a:stretch>
                  <a:fillRect l="-2413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105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8479233"/>
                  </p:ext>
                </p:extLst>
              </p:nvPr>
            </p:nvGraphicFramePr>
            <p:xfrm>
              <a:off x="209009" y="260530"/>
              <a:ext cx="8725983" cy="638900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46569">
                      <a:extLst>
                        <a:ext uri="{9D8B030D-6E8A-4147-A177-3AD203B41FA5}">
                          <a16:colId xmlns:a16="http://schemas.microsoft.com/office/drawing/2014/main" val="2655193787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146194556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504776750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644784969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18470213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83966277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394465547"/>
                        </a:ext>
                      </a:extLst>
                    </a:gridCol>
                  </a:tblGrid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Original</a:t>
                          </a:r>
                          <a:r>
                            <a:rPr lang="en-GB" sz="1600" b="1" baseline="0" dirty="0"/>
                            <a:t> Amount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Percentage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/>
                            <a:t>As</a:t>
                          </a:r>
                          <a:r>
                            <a:rPr lang="en-GB" sz="1600" b="1" baseline="0" dirty="0"/>
                            <a:t> a fraction</a:t>
                          </a:r>
                          <a:endParaRPr lang="en-GB" sz="1600" b="1" dirty="0"/>
                        </a:p>
                        <a:p>
                          <a:pPr algn="ctr"/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Multiplier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Percentage</a:t>
                          </a:r>
                          <a:r>
                            <a:rPr lang="en-GB" sz="1600" b="1" baseline="0" dirty="0"/>
                            <a:t> of…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Increased</a:t>
                          </a:r>
                          <a:r>
                            <a:rPr lang="en-GB" sz="1600" b="1" baseline="0" dirty="0"/>
                            <a:t> by…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Decreased</a:t>
                          </a:r>
                          <a:r>
                            <a:rPr lang="en-GB" sz="1600" b="1" baseline="0" dirty="0"/>
                            <a:t> by….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283825"/>
                      </a:ext>
                    </a:extLst>
                  </a:tr>
                  <a:tr h="7190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20.5%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0.205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361.5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238.5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92898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20.5%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0.205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12.3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72.3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47.7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6761959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102.5%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1.025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121.5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2005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1.125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127.5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7860690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11.25%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0.1125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5.325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9199007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311.25%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249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80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3.1125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18.675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24.675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−12.675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880898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622.5%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249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6.225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37.35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43.35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−31.35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76833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8479233"/>
                  </p:ext>
                </p:extLst>
              </p:nvPr>
            </p:nvGraphicFramePr>
            <p:xfrm>
              <a:off x="209009" y="260530"/>
              <a:ext cx="8725983" cy="638900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46569">
                      <a:extLst>
                        <a:ext uri="{9D8B030D-6E8A-4147-A177-3AD203B41FA5}">
                          <a16:colId xmlns:a16="http://schemas.microsoft.com/office/drawing/2014/main" val="2655193787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146194556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504776750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644784969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18470213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83966277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394465547"/>
                        </a:ext>
                      </a:extLst>
                    </a:gridCol>
                  </a:tblGrid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Original</a:t>
                          </a:r>
                          <a:r>
                            <a:rPr lang="en-GB" sz="1600" b="1" baseline="0" dirty="0" smtClean="0"/>
                            <a:t> Amount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Percentage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 smtClean="0"/>
                            <a:t>As</a:t>
                          </a:r>
                          <a:r>
                            <a:rPr lang="en-GB" sz="1600" b="1" baseline="0" dirty="0" smtClean="0"/>
                            <a:t> a fraction</a:t>
                          </a:r>
                          <a:endParaRPr lang="en-GB" sz="1600" b="1" dirty="0" smtClean="0"/>
                        </a:p>
                        <a:p>
                          <a:pPr algn="ctr"/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Multiplier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Percentage</a:t>
                          </a:r>
                          <a:r>
                            <a:rPr lang="en-GB" sz="1600" b="1" baseline="0" dirty="0" smtClean="0"/>
                            <a:t> of…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Increased</a:t>
                          </a:r>
                          <a:r>
                            <a:rPr lang="en-GB" sz="1600" b="1" baseline="0" dirty="0" smtClean="0"/>
                            <a:t> by…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Decreased</a:t>
                          </a:r>
                          <a:r>
                            <a:rPr lang="en-GB" sz="1600" b="1" baseline="0" dirty="0" smtClean="0"/>
                            <a:t> by….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283825"/>
                      </a:ext>
                    </a:extLst>
                  </a:tr>
                  <a:tr h="7190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113559" r="-599512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113559" r="-502451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13559" r="-400000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113559" r="-301961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113559" r="-200488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113559" r="-101471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113559" r="-976" b="-6779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92898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189474" r="-599512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189474" r="-502451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89474" r="-400000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189474" r="-301961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189474" r="-200488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189474" r="-101471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189474" r="-976" b="-5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6761959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289474" r="-599512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289474" r="-50245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89474" r="-400000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289474" r="-30196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289474" r="-200488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289474" r="-10147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289474" r="-976" b="-4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2005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389474" r="-599512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389474" r="-50245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89474" r="-400000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389474" r="-30196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389474" r="-200488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389474" r="-10147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389474" r="-976" b="-3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7860690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489474" r="-599512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489474" r="-50245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89474" r="-400000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489474" r="-30196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489474" r="-200488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489474" r="-10147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489474" r="-976" b="-2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9199007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589474" r="-599512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589474" r="-50245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89474" r="-400000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589474" r="-30196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589474" r="-200488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589474" r="-10147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589474" r="-976" b="-1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880898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689474" r="-599512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689474" r="-50245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89474" r="-400000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689474" r="-30196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689474" r="-200488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689474" r="-10147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689474" r="-976" b="-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768331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Rectangle 13"/>
          <p:cNvSpPr/>
          <p:nvPr/>
        </p:nvSpPr>
        <p:spPr>
          <a:xfrm>
            <a:off x="1458687" y="112340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71109" y="112340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196839" y="112340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709261" y="112340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483531" y="112340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745379" y="591312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971109" y="591312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465024" y="591312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196839" y="591312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458687" y="591312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745379" y="517670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971109" y="517670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196839" y="517670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1458687" y="517670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709261" y="517670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721431" y="431388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979823" y="431388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518363" y="431388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493525" y="431388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666806" y="4313888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478828" y="351427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695307" y="351427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233847" y="351427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7733210" y="351427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465024" y="3514271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09009" y="2726146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478828" y="2739906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465024" y="275124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947161" y="2739906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720145" y="2748825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196839" y="1892302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971109" y="1890550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1458686" y="1940289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721431" y="1877089"/>
            <a:ext cx="1201782" cy="600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37D331-156D-4F70-88E4-69199506F1EA}"/>
                  </a:ext>
                </a:extLst>
              </p:cNvPr>
              <p:cNvSpPr txBox="1"/>
              <p:nvPr/>
            </p:nvSpPr>
            <p:spPr>
              <a:xfrm>
                <a:off x="14611" y="1242936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8.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37D331-156D-4F70-88E4-69199506F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1242936"/>
                <a:ext cx="176330" cy="215444"/>
              </a:xfrm>
              <a:prstGeom prst="rect">
                <a:avLst/>
              </a:prstGeom>
              <a:blipFill>
                <a:blip r:embed="rId3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51F9A7F-D4FB-47A0-9EA9-962DF895C090}"/>
                  </a:ext>
                </a:extLst>
              </p:cNvPr>
              <p:cNvSpPr txBox="1"/>
              <p:nvPr/>
            </p:nvSpPr>
            <p:spPr>
              <a:xfrm>
                <a:off x="14611" y="1955905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9.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51F9A7F-D4FB-47A0-9EA9-962DF895C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1955905"/>
                <a:ext cx="176330" cy="215444"/>
              </a:xfrm>
              <a:prstGeom prst="rect">
                <a:avLst/>
              </a:prstGeom>
              <a:blipFill>
                <a:blip r:embed="rId4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59EBD5C-6D98-4265-9C15-470E88949656}"/>
                  </a:ext>
                </a:extLst>
              </p:cNvPr>
              <p:cNvSpPr txBox="1"/>
              <p:nvPr/>
            </p:nvSpPr>
            <p:spPr>
              <a:xfrm>
                <a:off x="3113" y="2875452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59EBD5C-6D98-4265-9C15-470E88949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" y="2875452"/>
                <a:ext cx="275717" cy="215444"/>
              </a:xfrm>
              <a:prstGeom prst="rect">
                <a:avLst/>
              </a:prstGeom>
              <a:blipFill>
                <a:blip r:embed="rId5"/>
                <a:stretch>
                  <a:fillRect l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6BA788C-B2F9-4792-AC54-CE50C9089034}"/>
                  </a:ext>
                </a:extLst>
              </p:cNvPr>
              <p:cNvSpPr txBox="1"/>
              <p:nvPr/>
            </p:nvSpPr>
            <p:spPr>
              <a:xfrm>
                <a:off x="14611" y="3588421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11.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6BA788C-B2F9-4792-AC54-CE50C9089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3588421"/>
                <a:ext cx="275717" cy="215444"/>
              </a:xfrm>
              <a:prstGeom prst="rect">
                <a:avLst/>
              </a:prstGeom>
              <a:blipFill>
                <a:blip r:embed="rId6"/>
                <a:stretch>
                  <a:fillRect l="-1521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DBEBE53-27B5-4372-91A0-B683CB3FA547}"/>
                  </a:ext>
                </a:extLst>
              </p:cNvPr>
              <p:cNvSpPr txBox="1"/>
              <p:nvPr/>
            </p:nvSpPr>
            <p:spPr>
              <a:xfrm>
                <a:off x="23645" y="4361308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12.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DBEBE53-27B5-4372-91A0-B683CB3FA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5" y="4361308"/>
                <a:ext cx="275717" cy="215444"/>
              </a:xfrm>
              <a:prstGeom prst="rect">
                <a:avLst/>
              </a:prstGeom>
              <a:blipFill>
                <a:blip r:embed="rId7"/>
                <a:stretch>
                  <a:fillRect l="-15556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83BAA62-0E67-47F8-9EB5-8987AE59B60E}"/>
                  </a:ext>
                </a:extLst>
              </p:cNvPr>
              <p:cNvSpPr txBox="1"/>
              <p:nvPr/>
            </p:nvSpPr>
            <p:spPr>
              <a:xfrm>
                <a:off x="28162" y="5145099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13.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83BAA62-0E67-47F8-9EB5-8987AE59B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2" y="5145099"/>
                <a:ext cx="275717" cy="215444"/>
              </a:xfrm>
              <a:prstGeom prst="rect">
                <a:avLst/>
              </a:prstGeom>
              <a:blipFill>
                <a:blip r:embed="rId8"/>
                <a:stretch>
                  <a:fillRect l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39B8641-821D-4EDA-94BA-FEAC0EC2A3BC}"/>
                  </a:ext>
                </a:extLst>
              </p:cNvPr>
              <p:cNvSpPr txBox="1"/>
              <p:nvPr/>
            </p:nvSpPr>
            <p:spPr>
              <a:xfrm>
                <a:off x="28789" y="5993824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14.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39B8641-821D-4EDA-94BA-FEAC0EC2A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9" y="5993824"/>
                <a:ext cx="275717" cy="215444"/>
              </a:xfrm>
              <a:prstGeom prst="rect">
                <a:avLst/>
              </a:prstGeom>
              <a:blipFill>
                <a:blip r:embed="rId9"/>
                <a:stretch>
                  <a:fillRect l="-15556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21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09009" y="260530"/>
              <a:ext cx="8725983" cy="628975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46569">
                      <a:extLst>
                        <a:ext uri="{9D8B030D-6E8A-4147-A177-3AD203B41FA5}">
                          <a16:colId xmlns:a16="http://schemas.microsoft.com/office/drawing/2014/main" val="2655193787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146194556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504776750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644784969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18470213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83966277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394465547"/>
                        </a:ext>
                      </a:extLst>
                    </a:gridCol>
                  </a:tblGrid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Original</a:t>
                          </a:r>
                          <a:r>
                            <a:rPr lang="en-GB" sz="1600" b="1" baseline="0" dirty="0"/>
                            <a:t> Amount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Percentage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/>
                            <a:t>As</a:t>
                          </a:r>
                          <a:r>
                            <a:rPr lang="en-GB" sz="1600" b="1" baseline="0" dirty="0"/>
                            <a:t> a fraction</a:t>
                          </a:r>
                          <a:endParaRPr lang="en-GB" sz="1600" b="1" dirty="0"/>
                        </a:p>
                        <a:p>
                          <a:pPr algn="ctr"/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Multiplier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Percentage</a:t>
                          </a:r>
                          <a:r>
                            <a:rPr lang="en-GB" sz="1600" b="1" baseline="0" dirty="0"/>
                            <a:t> of…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Increased</a:t>
                          </a:r>
                          <a:r>
                            <a:rPr lang="en-GB" sz="1600" b="1" baseline="0" dirty="0"/>
                            <a:t> by…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Decreased</a:t>
                          </a:r>
                          <a:r>
                            <a:rPr lang="en-GB" sz="1600" b="1" baseline="0" dirty="0"/>
                            <a:t> by….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283825"/>
                      </a:ext>
                    </a:extLst>
                  </a:tr>
                  <a:tr h="58855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92898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6761959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2005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22.5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7860690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30.75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29.25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9199007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6.75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36.75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23.25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880898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367.5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232.5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76833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2829986"/>
                  </p:ext>
                </p:extLst>
              </p:nvPr>
            </p:nvGraphicFramePr>
            <p:xfrm>
              <a:off x="209009" y="260530"/>
              <a:ext cx="8725983" cy="628975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46569">
                      <a:extLst>
                        <a:ext uri="{9D8B030D-6E8A-4147-A177-3AD203B41FA5}">
                          <a16:colId xmlns:a16="http://schemas.microsoft.com/office/drawing/2014/main" val="2655193787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146194556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504776750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644784969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18470213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83966277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394465547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Original</a:t>
                          </a:r>
                          <a:r>
                            <a:rPr lang="en-GB" sz="1600" b="1" baseline="0" dirty="0" smtClean="0"/>
                            <a:t> Amount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Percentage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1" dirty="0" smtClean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 smtClean="0"/>
                            <a:t>As</a:t>
                          </a:r>
                          <a:r>
                            <a:rPr lang="en-GB" sz="1600" b="1" baseline="0" dirty="0" smtClean="0"/>
                            <a:t> a fraction</a:t>
                          </a:r>
                          <a:endParaRPr lang="en-GB" sz="1600" b="1" dirty="0" smtClean="0"/>
                        </a:p>
                        <a:p>
                          <a:pPr algn="ctr"/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Multiplier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Percentage</a:t>
                          </a:r>
                          <a:r>
                            <a:rPr lang="en-GB" sz="1600" b="1" baseline="0" dirty="0" smtClean="0"/>
                            <a:t> of…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Increased</a:t>
                          </a:r>
                          <a:r>
                            <a:rPr lang="en-GB" sz="1600" b="1" baseline="0" dirty="0" smtClean="0"/>
                            <a:t> by…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Decreased</a:t>
                          </a:r>
                          <a:r>
                            <a:rPr lang="en-GB" sz="1600" b="1" baseline="0" dirty="0" smtClean="0"/>
                            <a:t> by….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283825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136000" r="-59951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20%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36000" r="-400000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136000" r="-301961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136000" r="-200488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136000" r="-101471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136000" r="-976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92898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177444" r="-599512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30%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77444" r="-400000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0.3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177444" r="-200488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177444" r="-101471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177444" r="-976" b="-5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6761959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60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277444" r="-50245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77444" r="-400000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0.25</a:t>
                          </a:r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277444" r="-200488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277444" r="-10147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277444" r="-976" b="-4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2005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377444" r="-599512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377444" r="-50245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77444" r="-400000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377444" r="-30196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377444" r="-200488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377444" r="-10147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377444" r="-976" b="-3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7860690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477444" r="-599512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477444" r="-50245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77444" r="-400000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477444" r="-30196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477444" r="-200488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477444" r="-10147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477444" r="-976" b="-2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9199007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577444" r="-599512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577444" r="-50245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77444" r="-400000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577444" r="-30196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577444" r="-200488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577444" r="-10147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577444" r="-976" b="-1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880898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677444" r="-599512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677444" r="-50245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77444" r="-400000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677444" r="-30196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677444" r="-200488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677444" r="-10147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677444" r="-976" b="-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76833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E360B0-C358-4684-9EBA-EC1BA6D2A2B3}"/>
                  </a:ext>
                </a:extLst>
              </p:cNvPr>
              <p:cNvSpPr txBox="1"/>
              <p:nvPr/>
            </p:nvSpPr>
            <p:spPr>
              <a:xfrm>
                <a:off x="14611" y="1242936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E360B0-C358-4684-9EBA-EC1BA6D2A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1242936"/>
                <a:ext cx="176330" cy="215444"/>
              </a:xfrm>
              <a:prstGeom prst="rect">
                <a:avLst/>
              </a:prstGeom>
              <a:blipFill>
                <a:blip r:embed="rId3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14ED964-1015-42D8-B4B9-5BEFE9233D24}"/>
                  </a:ext>
                </a:extLst>
              </p:cNvPr>
              <p:cNvSpPr txBox="1"/>
              <p:nvPr/>
            </p:nvSpPr>
            <p:spPr>
              <a:xfrm>
                <a:off x="14611" y="1955905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14ED964-1015-42D8-B4B9-5BEFE9233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1955905"/>
                <a:ext cx="176330" cy="215444"/>
              </a:xfrm>
              <a:prstGeom prst="rect">
                <a:avLst/>
              </a:prstGeom>
              <a:blipFill>
                <a:blip r:embed="rId4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0A91BD0-3F37-4C6D-BE13-A46E41A57DB8}"/>
                  </a:ext>
                </a:extLst>
              </p:cNvPr>
              <p:cNvSpPr txBox="1"/>
              <p:nvPr/>
            </p:nvSpPr>
            <p:spPr>
              <a:xfrm>
                <a:off x="14611" y="2767730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0A91BD0-3F37-4C6D-BE13-A46E41A57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2767730"/>
                <a:ext cx="176330" cy="215444"/>
              </a:xfrm>
              <a:prstGeom prst="rect">
                <a:avLst/>
              </a:prstGeom>
              <a:blipFill>
                <a:blip r:embed="rId5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FB46725-C3CC-4355-9D37-179B3EAFE441}"/>
                  </a:ext>
                </a:extLst>
              </p:cNvPr>
              <p:cNvSpPr txBox="1"/>
              <p:nvPr/>
            </p:nvSpPr>
            <p:spPr>
              <a:xfrm>
                <a:off x="14611" y="3588421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FB46725-C3CC-4355-9D37-179B3EAFE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3588421"/>
                <a:ext cx="176330" cy="215444"/>
              </a:xfrm>
              <a:prstGeom prst="rect">
                <a:avLst/>
              </a:prstGeom>
              <a:blipFill>
                <a:blip r:embed="rId6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18D5A86-8DE0-40C0-BA80-F73D7BF25C1C}"/>
                  </a:ext>
                </a:extLst>
              </p:cNvPr>
              <p:cNvSpPr txBox="1"/>
              <p:nvPr/>
            </p:nvSpPr>
            <p:spPr>
              <a:xfrm>
                <a:off x="23645" y="4361308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18D5A86-8DE0-40C0-BA80-F73D7BF25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5" y="4361308"/>
                <a:ext cx="176330" cy="215444"/>
              </a:xfrm>
              <a:prstGeom prst="rect">
                <a:avLst/>
              </a:prstGeom>
              <a:blipFill>
                <a:blip r:embed="rId7"/>
                <a:stretch>
                  <a:fillRect l="-27586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23FE0B1-0C16-4A1B-A665-B3FB1ACCECE8}"/>
                  </a:ext>
                </a:extLst>
              </p:cNvPr>
              <p:cNvSpPr txBox="1"/>
              <p:nvPr/>
            </p:nvSpPr>
            <p:spPr>
              <a:xfrm>
                <a:off x="28162" y="5145099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23FE0B1-0C16-4A1B-A665-B3FB1ACCE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2" y="5145099"/>
                <a:ext cx="176330" cy="215444"/>
              </a:xfrm>
              <a:prstGeom prst="rect">
                <a:avLst/>
              </a:prstGeom>
              <a:blipFill>
                <a:blip r:embed="rId8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B490BC7-F798-4A26-9E8D-1D2250D246D4}"/>
                  </a:ext>
                </a:extLst>
              </p:cNvPr>
              <p:cNvSpPr txBox="1"/>
              <p:nvPr/>
            </p:nvSpPr>
            <p:spPr>
              <a:xfrm>
                <a:off x="28789" y="5993824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B490BC7-F798-4A26-9E8D-1D2250D24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9" y="5993824"/>
                <a:ext cx="176330" cy="215444"/>
              </a:xfrm>
              <a:prstGeom prst="rect">
                <a:avLst/>
              </a:prstGeom>
              <a:blipFill>
                <a:blip r:embed="rId9"/>
                <a:stretch>
                  <a:fillRect l="-2413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53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09009" y="260530"/>
              <a:ext cx="8725983" cy="638900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46569">
                      <a:extLst>
                        <a:ext uri="{9D8B030D-6E8A-4147-A177-3AD203B41FA5}">
                          <a16:colId xmlns:a16="http://schemas.microsoft.com/office/drawing/2014/main" val="2655193787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146194556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504776750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644784969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18470213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83966277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394465547"/>
                        </a:ext>
                      </a:extLst>
                    </a:gridCol>
                  </a:tblGrid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Original</a:t>
                          </a:r>
                          <a:r>
                            <a:rPr lang="en-GB" sz="1600" b="1" baseline="0" dirty="0"/>
                            <a:t> Amount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Percentage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/>
                            <a:t>As</a:t>
                          </a:r>
                          <a:r>
                            <a:rPr lang="en-GB" sz="1600" b="1" baseline="0" dirty="0"/>
                            <a:t> a fraction</a:t>
                          </a:r>
                          <a:endParaRPr lang="en-GB" sz="1600" b="1" dirty="0"/>
                        </a:p>
                        <a:p>
                          <a:pPr algn="ctr"/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Multiplier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Percentage</a:t>
                          </a:r>
                          <a:r>
                            <a:rPr lang="en-GB" sz="1600" b="1" baseline="0" dirty="0"/>
                            <a:t> of…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Increased</a:t>
                          </a:r>
                          <a:r>
                            <a:rPr lang="en-GB" sz="1600" b="1" baseline="0" dirty="0"/>
                            <a:t> by…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Decreased</a:t>
                          </a:r>
                          <a:r>
                            <a:rPr lang="en-GB" sz="1600" b="1" baseline="0" dirty="0"/>
                            <a:t> by….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283825"/>
                      </a:ext>
                    </a:extLst>
                  </a:tr>
                  <a:tr h="7190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20.5%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0.205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361.5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238.5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92898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20.5%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0.205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12.3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72.3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47.7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6761959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102.5%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1.025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121.5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2005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1.125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127.5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−7.5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7860690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11.25%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0.1125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5.325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9199007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311.25%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249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80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3.1125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18.675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24.675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−12.675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880898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622.5%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249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6.225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37.35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43.35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−31.35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76833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8479233"/>
                  </p:ext>
                </p:extLst>
              </p:nvPr>
            </p:nvGraphicFramePr>
            <p:xfrm>
              <a:off x="209009" y="260530"/>
              <a:ext cx="8725983" cy="638900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246569">
                      <a:extLst>
                        <a:ext uri="{9D8B030D-6E8A-4147-A177-3AD203B41FA5}">
                          <a16:colId xmlns:a16="http://schemas.microsoft.com/office/drawing/2014/main" val="2655193787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146194556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504776750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644784969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18470213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2839662771"/>
                        </a:ext>
                      </a:extLst>
                    </a:gridCol>
                    <a:gridCol w="1246569">
                      <a:extLst>
                        <a:ext uri="{9D8B030D-6E8A-4147-A177-3AD203B41FA5}">
                          <a16:colId xmlns:a16="http://schemas.microsoft.com/office/drawing/2014/main" val="394465547"/>
                        </a:ext>
                      </a:extLst>
                    </a:gridCol>
                  </a:tblGrid>
                  <a:tr h="809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Original</a:t>
                          </a:r>
                          <a:r>
                            <a:rPr lang="en-GB" sz="1600" b="1" baseline="0" dirty="0" smtClean="0"/>
                            <a:t> Amount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Percentage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 smtClean="0"/>
                            <a:t>As</a:t>
                          </a:r>
                          <a:r>
                            <a:rPr lang="en-GB" sz="1600" b="1" baseline="0" dirty="0" smtClean="0"/>
                            <a:t> a fraction</a:t>
                          </a:r>
                          <a:endParaRPr lang="en-GB" sz="1600" b="1" dirty="0" smtClean="0"/>
                        </a:p>
                        <a:p>
                          <a:pPr algn="ctr"/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Multiplier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Percentage</a:t>
                          </a:r>
                          <a:r>
                            <a:rPr lang="en-GB" sz="1600" b="1" baseline="0" dirty="0" smtClean="0"/>
                            <a:t> of…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Increased</a:t>
                          </a:r>
                          <a:r>
                            <a:rPr lang="en-GB" sz="1600" b="1" baseline="0" dirty="0" smtClean="0"/>
                            <a:t> by…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/>
                            <a:t>Decreased</a:t>
                          </a:r>
                          <a:r>
                            <a:rPr lang="en-GB" sz="1600" b="1" baseline="0" dirty="0" smtClean="0"/>
                            <a:t> by….</a:t>
                          </a:r>
                          <a:endParaRPr lang="en-GB" sz="16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283825"/>
                      </a:ext>
                    </a:extLst>
                  </a:tr>
                  <a:tr h="7190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113559" r="-599512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113559" r="-502451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13559" r="-400000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113559" r="-301961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113559" r="-200488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113559" r="-101471" b="-677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113559" r="-976" b="-6779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92898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189474" r="-599512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189474" r="-502451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89474" r="-400000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189474" r="-301961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189474" r="-200488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189474" r="-101471" b="-5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189474" r="-976" b="-5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6761959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289474" r="-599512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289474" r="-50245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89474" r="-400000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289474" r="-30196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289474" r="-200488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289474" r="-101471" b="-4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289474" r="-976" b="-4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20054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389474" r="-599512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389474" r="-50245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89474" r="-400000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389474" r="-30196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389474" r="-200488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389474" r="-101471" b="-3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389474" r="-976" b="-3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7860690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489474" r="-599512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489474" r="-50245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89474" r="-400000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489474" r="-30196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489474" r="-200488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489474" r="-101471" b="-2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489474" r="-976" b="-2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9199007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589474" r="-599512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589474" r="-50245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89474" r="-400000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589474" r="-30196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589474" r="-200488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589474" r="-10147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589474" r="-976" b="-1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880898"/>
                      </a:ext>
                    </a:extLst>
                  </a:tr>
                  <a:tr h="8099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8" t="-689474" r="-599512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980" t="-689474" r="-50245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89474" r="-400000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71" t="-689474" r="-30196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512" t="-689474" r="-200488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61" t="-689474" r="-10147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024" t="-689474" r="-976" b="-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76833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37D331-156D-4F70-88E4-69199506F1EA}"/>
                  </a:ext>
                </a:extLst>
              </p:cNvPr>
              <p:cNvSpPr txBox="1"/>
              <p:nvPr/>
            </p:nvSpPr>
            <p:spPr>
              <a:xfrm>
                <a:off x="14611" y="1242936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37D331-156D-4F70-88E4-69199506F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1242936"/>
                <a:ext cx="176330" cy="215444"/>
              </a:xfrm>
              <a:prstGeom prst="rect">
                <a:avLst/>
              </a:prstGeom>
              <a:blipFill>
                <a:blip r:embed="rId3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51F9A7F-D4FB-47A0-9EA9-962DF895C090}"/>
                  </a:ext>
                </a:extLst>
              </p:cNvPr>
              <p:cNvSpPr txBox="1"/>
              <p:nvPr/>
            </p:nvSpPr>
            <p:spPr>
              <a:xfrm>
                <a:off x="14611" y="1955905"/>
                <a:ext cx="176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51F9A7F-D4FB-47A0-9EA9-962DF895C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1955905"/>
                <a:ext cx="176330" cy="215444"/>
              </a:xfrm>
              <a:prstGeom prst="rect">
                <a:avLst/>
              </a:prstGeom>
              <a:blipFill>
                <a:blip r:embed="rId4"/>
                <a:stretch>
                  <a:fillRect l="-241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59EBD5C-6D98-4265-9C15-470E88949656}"/>
                  </a:ext>
                </a:extLst>
              </p:cNvPr>
              <p:cNvSpPr txBox="1"/>
              <p:nvPr/>
            </p:nvSpPr>
            <p:spPr>
              <a:xfrm>
                <a:off x="3113" y="2875452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59EBD5C-6D98-4265-9C15-470E88949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" y="2875452"/>
                <a:ext cx="275717" cy="215444"/>
              </a:xfrm>
              <a:prstGeom prst="rect">
                <a:avLst/>
              </a:prstGeom>
              <a:blipFill>
                <a:blip r:embed="rId5"/>
                <a:stretch>
                  <a:fillRect l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6BA788C-B2F9-4792-AC54-CE50C9089034}"/>
                  </a:ext>
                </a:extLst>
              </p:cNvPr>
              <p:cNvSpPr txBox="1"/>
              <p:nvPr/>
            </p:nvSpPr>
            <p:spPr>
              <a:xfrm>
                <a:off x="14611" y="3588421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6BA788C-B2F9-4792-AC54-CE50C9089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" y="3588421"/>
                <a:ext cx="275717" cy="215444"/>
              </a:xfrm>
              <a:prstGeom prst="rect">
                <a:avLst/>
              </a:prstGeom>
              <a:blipFill>
                <a:blip r:embed="rId6"/>
                <a:stretch>
                  <a:fillRect l="-1521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DBEBE53-27B5-4372-91A0-B683CB3FA547}"/>
                  </a:ext>
                </a:extLst>
              </p:cNvPr>
              <p:cNvSpPr txBox="1"/>
              <p:nvPr/>
            </p:nvSpPr>
            <p:spPr>
              <a:xfrm>
                <a:off x="23645" y="4361308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DBEBE53-27B5-4372-91A0-B683CB3FA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5" y="4361308"/>
                <a:ext cx="275717" cy="215444"/>
              </a:xfrm>
              <a:prstGeom prst="rect">
                <a:avLst/>
              </a:prstGeom>
              <a:blipFill>
                <a:blip r:embed="rId7"/>
                <a:stretch>
                  <a:fillRect l="-15556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83BAA62-0E67-47F8-9EB5-8987AE59B60E}"/>
                  </a:ext>
                </a:extLst>
              </p:cNvPr>
              <p:cNvSpPr txBox="1"/>
              <p:nvPr/>
            </p:nvSpPr>
            <p:spPr>
              <a:xfrm>
                <a:off x="28162" y="5145099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83BAA62-0E67-47F8-9EB5-8987AE59B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2" y="5145099"/>
                <a:ext cx="275717" cy="215444"/>
              </a:xfrm>
              <a:prstGeom prst="rect">
                <a:avLst/>
              </a:prstGeom>
              <a:blipFill>
                <a:blip r:embed="rId8"/>
                <a:stretch>
                  <a:fillRect l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39B8641-821D-4EDA-94BA-FEAC0EC2A3BC}"/>
                  </a:ext>
                </a:extLst>
              </p:cNvPr>
              <p:cNvSpPr txBox="1"/>
              <p:nvPr/>
            </p:nvSpPr>
            <p:spPr>
              <a:xfrm>
                <a:off x="28789" y="5993824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14.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39B8641-821D-4EDA-94BA-FEAC0EC2A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9" y="5993824"/>
                <a:ext cx="275717" cy="215444"/>
              </a:xfrm>
              <a:prstGeom prst="rect">
                <a:avLst/>
              </a:prstGeom>
              <a:blipFill>
                <a:blip r:embed="rId9"/>
                <a:stretch>
                  <a:fillRect l="-15556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12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413</Words>
  <Application>Microsoft Office PowerPoint</Application>
  <PresentationFormat>On-screen Show (4:3)</PresentationFormat>
  <Paragraphs>294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J.Prior</dc:creator>
  <cp:lastModifiedBy>Craig Barton</cp:lastModifiedBy>
  <cp:revision>7</cp:revision>
  <dcterms:created xsi:type="dcterms:W3CDTF">2019-04-02T07:08:15Z</dcterms:created>
  <dcterms:modified xsi:type="dcterms:W3CDTF">2019-04-02T14:35:15Z</dcterms:modified>
</cp:coreProperties>
</file>