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436" y="401709"/>
            <a:ext cx="7427127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Fractions and Linear Equations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Fill in the gaps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5812933-EDD1-4ED8-A7A9-BD9D77D2AEC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434" t="27910" r="73355" b="65081"/>
          <a:stretch/>
        </p:blipFill>
        <p:spPr>
          <a:xfrm>
            <a:off x="3179668" y="4722488"/>
            <a:ext cx="2784662" cy="48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643825" y="9832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456082"/>
              </p:ext>
            </p:extLst>
          </p:nvPr>
        </p:nvGraphicFramePr>
        <p:xfrm>
          <a:off x="245808" y="718650"/>
          <a:ext cx="3814920" cy="3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92">
                  <a:extLst>
                    <a:ext uri="{9D8B030D-6E8A-4147-A177-3AD203B41FA5}">
                      <a16:colId xmlns:a16="http://schemas.microsoft.com/office/drawing/2014/main" val="108988892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77877471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980191947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378570119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1743304161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3818343822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4182784518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410862697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1437794109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3746655527"/>
                    </a:ext>
                  </a:extLst>
                </a:gridCol>
              </a:tblGrid>
              <a:tr h="3791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90404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599254"/>
              </p:ext>
            </p:extLst>
          </p:nvPr>
        </p:nvGraphicFramePr>
        <p:xfrm>
          <a:off x="4981119" y="718650"/>
          <a:ext cx="3814920" cy="37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92">
                  <a:extLst>
                    <a:ext uri="{9D8B030D-6E8A-4147-A177-3AD203B41FA5}">
                      <a16:colId xmlns:a16="http://schemas.microsoft.com/office/drawing/2014/main" val="108988892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77877471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980191947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3785701194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1743304161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3818343822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4182784518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410862697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1437794109"/>
                    </a:ext>
                  </a:extLst>
                </a:gridCol>
                <a:gridCol w="381492">
                  <a:extLst>
                    <a:ext uri="{9D8B030D-6E8A-4147-A177-3AD203B41FA5}">
                      <a16:colId xmlns:a16="http://schemas.microsoft.com/office/drawing/2014/main" val="3746655527"/>
                    </a:ext>
                  </a:extLst>
                </a:gridCol>
              </a:tblGrid>
              <a:tr h="3791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90404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209397"/>
            <a:ext cx="322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Find the ratio of Green to Blue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3158100"/>
            <a:ext cx="356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Write green as a fraction of blue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812084"/>
            <a:ext cx="356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Write blue as a fraction of green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301" y="4469479"/>
            <a:ext cx="46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Form a linear equation linking green and blue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05" y="1869593"/>
            <a:ext cx="432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Write green as a fraction of the whole bar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72" y="2534970"/>
            <a:ext cx="417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Write blue as a fraction of the whole bar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300" y="5367402"/>
            <a:ext cx="46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Green =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670" y="6119336"/>
            <a:ext cx="46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Blue =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99825" y="1209397"/>
            <a:ext cx="322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Find the ratio of Green to Blue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4893" y="3158100"/>
            <a:ext cx="356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Write green as a fraction of blue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64893" y="3812084"/>
            <a:ext cx="356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Write blue as a fraction of 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53194" y="4469479"/>
            <a:ext cx="46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Form a linear equation linking green and blue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53193" y="5367402"/>
            <a:ext cx="46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Green =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62563" y="6119336"/>
            <a:ext cx="46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Blue =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27245" y="1902051"/>
            <a:ext cx="432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Write green as a fraction of the whole bar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7412" y="2567428"/>
            <a:ext cx="417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Write blue as a fraction of the whole bar 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1411048"/>
                  </p:ext>
                </p:extLst>
              </p:nvPr>
            </p:nvGraphicFramePr>
            <p:xfrm>
              <a:off x="126134" y="323978"/>
              <a:ext cx="8732733" cy="54672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50614">
                      <a:extLst>
                        <a:ext uri="{9D8B030D-6E8A-4147-A177-3AD203B41FA5}">
                          <a16:colId xmlns:a16="http://schemas.microsoft.com/office/drawing/2014/main" val="306138990"/>
                        </a:ext>
                      </a:extLst>
                    </a:gridCol>
                    <a:gridCol w="1420595">
                      <a:extLst>
                        <a:ext uri="{9D8B030D-6E8A-4147-A177-3AD203B41FA5}">
                          <a16:colId xmlns:a16="http://schemas.microsoft.com/office/drawing/2014/main" val="3344051550"/>
                        </a:ext>
                      </a:extLst>
                    </a:gridCol>
                    <a:gridCol w="939147">
                      <a:extLst>
                        <a:ext uri="{9D8B030D-6E8A-4147-A177-3AD203B41FA5}">
                          <a16:colId xmlns:a16="http://schemas.microsoft.com/office/drawing/2014/main" val="670680817"/>
                        </a:ext>
                      </a:extLst>
                    </a:gridCol>
                    <a:gridCol w="1042220">
                      <a:extLst>
                        <a:ext uri="{9D8B030D-6E8A-4147-A177-3AD203B41FA5}">
                          <a16:colId xmlns:a16="http://schemas.microsoft.com/office/drawing/2014/main" val="2766769062"/>
                        </a:ext>
                      </a:extLst>
                    </a:gridCol>
                    <a:gridCol w="1042219">
                      <a:extLst>
                        <a:ext uri="{9D8B030D-6E8A-4147-A177-3AD203B41FA5}">
                          <a16:colId xmlns:a16="http://schemas.microsoft.com/office/drawing/2014/main" val="1563768889"/>
                        </a:ext>
                      </a:extLst>
                    </a:gridCol>
                    <a:gridCol w="1071716">
                      <a:extLst>
                        <a:ext uri="{9D8B030D-6E8A-4147-A177-3AD203B41FA5}">
                          <a16:colId xmlns:a16="http://schemas.microsoft.com/office/drawing/2014/main" val="185514117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1467707678"/>
                        </a:ext>
                      </a:extLst>
                    </a:gridCol>
                    <a:gridCol w="845574">
                      <a:extLst>
                        <a:ext uri="{9D8B030D-6E8A-4147-A177-3AD203B41FA5}">
                          <a16:colId xmlns:a16="http://schemas.microsoft.com/office/drawing/2014/main" val="2029152616"/>
                        </a:ext>
                      </a:extLst>
                    </a:gridCol>
                    <a:gridCol w="688261">
                      <a:extLst>
                        <a:ext uri="{9D8B030D-6E8A-4147-A177-3AD203B41FA5}">
                          <a16:colId xmlns:a16="http://schemas.microsoft.com/office/drawing/2014/main" val="2472667011"/>
                        </a:ext>
                      </a:extLst>
                    </a:gridCol>
                  </a:tblGrid>
                  <a:tr h="863557"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: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Visual</a:t>
                          </a:r>
                          <a:r>
                            <a:rPr lang="en-GB" sz="1400" baseline="0" dirty="0">
                              <a:latin typeface="Comic Sans MS" panose="030F0702030302020204" pitchFamily="66" charset="0"/>
                            </a:rPr>
                            <a:t> representation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as a fraction of 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as a fraction of a 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as</a:t>
                          </a:r>
                          <a:r>
                            <a:rPr lang="en-GB" sz="1400" baseline="0" dirty="0">
                              <a:latin typeface="Comic Sans MS" panose="030F0702030302020204" pitchFamily="66" charset="0"/>
                            </a:rPr>
                            <a:t> a fraction of y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as a fraction of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Linear equation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= …..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= 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5640806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723168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3346038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omic Sans MS" panose="030F0702030302020204" pitchFamily="66" charset="0"/>
                            </a:rPr>
                            <a:t>1 : 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7562493"/>
                      </a:ext>
                    </a:extLst>
                  </a:tr>
                  <a:tr h="553361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805702"/>
                      </a:ext>
                    </a:extLst>
                  </a:tr>
                  <a:tr h="551762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7335125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omic Sans MS" panose="030F0702030302020204" pitchFamily="66" charset="0"/>
                            </a:rPr>
                            <a:t>3x = 7y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9514709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x</a:t>
                          </a:r>
                          <a:r>
                            <a:rPr lang="en-GB" sz="1600" baseline="0" dirty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8481627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20318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1411048"/>
                  </p:ext>
                </p:extLst>
              </p:nvPr>
            </p:nvGraphicFramePr>
            <p:xfrm>
              <a:off x="126134" y="323978"/>
              <a:ext cx="8732733" cy="54672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50614">
                      <a:extLst>
                        <a:ext uri="{9D8B030D-6E8A-4147-A177-3AD203B41FA5}">
                          <a16:colId xmlns:a16="http://schemas.microsoft.com/office/drawing/2014/main" val="306138990"/>
                        </a:ext>
                      </a:extLst>
                    </a:gridCol>
                    <a:gridCol w="1420595">
                      <a:extLst>
                        <a:ext uri="{9D8B030D-6E8A-4147-A177-3AD203B41FA5}">
                          <a16:colId xmlns:a16="http://schemas.microsoft.com/office/drawing/2014/main" val="3344051550"/>
                        </a:ext>
                      </a:extLst>
                    </a:gridCol>
                    <a:gridCol w="939147">
                      <a:extLst>
                        <a:ext uri="{9D8B030D-6E8A-4147-A177-3AD203B41FA5}">
                          <a16:colId xmlns:a16="http://schemas.microsoft.com/office/drawing/2014/main" val="670680817"/>
                        </a:ext>
                      </a:extLst>
                    </a:gridCol>
                    <a:gridCol w="1042220">
                      <a:extLst>
                        <a:ext uri="{9D8B030D-6E8A-4147-A177-3AD203B41FA5}">
                          <a16:colId xmlns:a16="http://schemas.microsoft.com/office/drawing/2014/main" val="2766769062"/>
                        </a:ext>
                      </a:extLst>
                    </a:gridCol>
                    <a:gridCol w="1042219">
                      <a:extLst>
                        <a:ext uri="{9D8B030D-6E8A-4147-A177-3AD203B41FA5}">
                          <a16:colId xmlns:a16="http://schemas.microsoft.com/office/drawing/2014/main" val="1563768889"/>
                        </a:ext>
                      </a:extLst>
                    </a:gridCol>
                    <a:gridCol w="1071716">
                      <a:extLst>
                        <a:ext uri="{9D8B030D-6E8A-4147-A177-3AD203B41FA5}">
                          <a16:colId xmlns:a16="http://schemas.microsoft.com/office/drawing/2014/main" val="185514117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1467707678"/>
                        </a:ext>
                      </a:extLst>
                    </a:gridCol>
                    <a:gridCol w="845574">
                      <a:extLst>
                        <a:ext uri="{9D8B030D-6E8A-4147-A177-3AD203B41FA5}">
                          <a16:colId xmlns:a16="http://schemas.microsoft.com/office/drawing/2014/main" val="2029152616"/>
                        </a:ext>
                      </a:extLst>
                    </a:gridCol>
                    <a:gridCol w="688261">
                      <a:extLst>
                        <a:ext uri="{9D8B030D-6E8A-4147-A177-3AD203B41FA5}">
                          <a16:colId xmlns:a16="http://schemas.microsoft.com/office/drawing/2014/main" val="2472667011"/>
                        </a:ext>
                      </a:extLst>
                    </a:gridCol>
                  </a:tblGrid>
                  <a:tr h="863557"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: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Visual</a:t>
                          </a:r>
                          <a:r>
                            <a:rPr lang="en-GB" sz="1400" baseline="0" dirty="0">
                              <a:latin typeface="Comic Sans MS" panose="030F0702030302020204" pitchFamily="66" charset="0"/>
                            </a:rPr>
                            <a:t> representation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as a fraction of 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as a fraction of a 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as</a:t>
                          </a:r>
                          <a:r>
                            <a:rPr lang="en-GB" sz="1400" baseline="0" dirty="0">
                              <a:latin typeface="Comic Sans MS" panose="030F0702030302020204" pitchFamily="66" charset="0"/>
                            </a:rPr>
                            <a:t> a fraction of y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as a fraction of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Linear equation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= …..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= 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5640806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723168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3346038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omic Sans MS" panose="030F0702030302020204" pitchFamily="66" charset="0"/>
                            </a:rPr>
                            <a:t>1 : 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7562493"/>
                      </a:ext>
                    </a:extLst>
                  </a:tr>
                  <a:tr h="553361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1429" t="-478889" r="-611688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805702"/>
                      </a:ext>
                    </a:extLst>
                  </a:tr>
                  <a:tr h="551762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7209" t="-572527" r="-348256" b="-3186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7335125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omic Sans MS" panose="030F0702030302020204" pitchFamily="66" charset="0"/>
                            </a:rPr>
                            <a:t>3x = 7y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9514709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1079" t="-745263" r="-82734" b="-10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8481627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69912" t="-836458" r="-1770" b="-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20318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434" t="27910" r="73355" b="65081"/>
          <a:stretch/>
        </p:blipFill>
        <p:spPr>
          <a:xfrm>
            <a:off x="826683" y="1308673"/>
            <a:ext cx="1299488" cy="2251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0434" t="41126" r="74237" b="50663"/>
          <a:stretch/>
        </p:blipFill>
        <p:spPr>
          <a:xfrm>
            <a:off x="826682" y="1963285"/>
            <a:ext cx="1287253" cy="27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1845548"/>
                  </p:ext>
                </p:extLst>
              </p:nvPr>
            </p:nvGraphicFramePr>
            <p:xfrm>
              <a:off x="126134" y="323978"/>
              <a:ext cx="8821221" cy="55655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50614">
                      <a:extLst>
                        <a:ext uri="{9D8B030D-6E8A-4147-A177-3AD203B41FA5}">
                          <a16:colId xmlns:a16="http://schemas.microsoft.com/office/drawing/2014/main" val="306138990"/>
                        </a:ext>
                      </a:extLst>
                    </a:gridCol>
                    <a:gridCol w="1420595">
                      <a:extLst>
                        <a:ext uri="{9D8B030D-6E8A-4147-A177-3AD203B41FA5}">
                          <a16:colId xmlns:a16="http://schemas.microsoft.com/office/drawing/2014/main" val="3344051550"/>
                        </a:ext>
                      </a:extLst>
                    </a:gridCol>
                    <a:gridCol w="939147">
                      <a:extLst>
                        <a:ext uri="{9D8B030D-6E8A-4147-A177-3AD203B41FA5}">
                          <a16:colId xmlns:a16="http://schemas.microsoft.com/office/drawing/2014/main" val="670680817"/>
                        </a:ext>
                      </a:extLst>
                    </a:gridCol>
                    <a:gridCol w="1042220">
                      <a:extLst>
                        <a:ext uri="{9D8B030D-6E8A-4147-A177-3AD203B41FA5}">
                          <a16:colId xmlns:a16="http://schemas.microsoft.com/office/drawing/2014/main" val="2766769062"/>
                        </a:ext>
                      </a:extLst>
                    </a:gridCol>
                    <a:gridCol w="1042219">
                      <a:extLst>
                        <a:ext uri="{9D8B030D-6E8A-4147-A177-3AD203B41FA5}">
                          <a16:colId xmlns:a16="http://schemas.microsoft.com/office/drawing/2014/main" val="1563768889"/>
                        </a:ext>
                      </a:extLst>
                    </a:gridCol>
                    <a:gridCol w="1071716">
                      <a:extLst>
                        <a:ext uri="{9D8B030D-6E8A-4147-A177-3AD203B41FA5}">
                          <a16:colId xmlns:a16="http://schemas.microsoft.com/office/drawing/2014/main" val="185514117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1467707678"/>
                        </a:ext>
                      </a:extLst>
                    </a:gridCol>
                    <a:gridCol w="845574">
                      <a:extLst>
                        <a:ext uri="{9D8B030D-6E8A-4147-A177-3AD203B41FA5}">
                          <a16:colId xmlns:a16="http://schemas.microsoft.com/office/drawing/2014/main" val="2029152616"/>
                        </a:ext>
                      </a:extLst>
                    </a:gridCol>
                    <a:gridCol w="776749">
                      <a:extLst>
                        <a:ext uri="{9D8B030D-6E8A-4147-A177-3AD203B41FA5}">
                          <a16:colId xmlns:a16="http://schemas.microsoft.com/office/drawing/2014/main" val="2472667011"/>
                        </a:ext>
                      </a:extLst>
                    </a:gridCol>
                  </a:tblGrid>
                  <a:tr h="863557"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: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Visual</a:t>
                          </a:r>
                          <a:r>
                            <a:rPr lang="en-GB" sz="1400" baseline="0" dirty="0">
                              <a:latin typeface="Comic Sans MS" panose="030F0702030302020204" pitchFamily="66" charset="0"/>
                            </a:rPr>
                            <a:t> representation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as a fraction of 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as a fraction of a 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as</a:t>
                          </a:r>
                          <a:r>
                            <a:rPr lang="en-GB" sz="1400" baseline="0" dirty="0">
                              <a:latin typeface="Comic Sans MS" panose="030F0702030302020204" pitchFamily="66" charset="0"/>
                            </a:rPr>
                            <a:t> a fraction of y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as a fraction of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Linear equation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= …..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= 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5640806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2x = 5y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X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x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723168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4x = 3y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X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x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3346038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omic Sans MS" panose="030F0702030302020204" pitchFamily="66" charset="0"/>
                            </a:rPr>
                            <a:t>1 : 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7x =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X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y = 7x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7562493"/>
                      </a:ext>
                    </a:extLst>
                  </a:tr>
                  <a:tr h="553361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5x = 3y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X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x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805702"/>
                      </a:ext>
                    </a:extLst>
                  </a:tr>
                  <a:tr h="551762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2x = 3y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X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x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7335125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omic Sans MS" panose="030F0702030302020204" pitchFamily="66" charset="0"/>
                            </a:rPr>
                            <a:t>3x = 7y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X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x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9514709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3x = 10y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X</a:t>
                          </a:r>
                          <a:r>
                            <a:rPr lang="en-GB" sz="1600" baseline="0" dirty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x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8481627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9x</a:t>
                          </a:r>
                          <a:r>
                            <a:rPr lang="en-GB" sz="160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2y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X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 y</a:t>
                          </a:r>
                        </a:p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baseline="0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20318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1845548"/>
                  </p:ext>
                </p:extLst>
              </p:nvPr>
            </p:nvGraphicFramePr>
            <p:xfrm>
              <a:off x="126134" y="323978"/>
              <a:ext cx="8821221" cy="55655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50614">
                      <a:extLst>
                        <a:ext uri="{9D8B030D-6E8A-4147-A177-3AD203B41FA5}">
                          <a16:colId xmlns:a16="http://schemas.microsoft.com/office/drawing/2014/main" val="306138990"/>
                        </a:ext>
                      </a:extLst>
                    </a:gridCol>
                    <a:gridCol w="1420595">
                      <a:extLst>
                        <a:ext uri="{9D8B030D-6E8A-4147-A177-3AD203B41FA5}">
                          <a16:colId xmlns:a16="http://schemas.microsoft.com/office/drawing/2014/main" val="3344051550"/>
                        </a:ext>
                      </a:extLst>
                    </a:gridCol>
                    <a:gridCol w="939147">
                      <a:extLst>
                        <a:ext uri="{9D8B030D-6E8A-4147-A177-3AD203B41FA5}">
                          <a16:colId xmlns:a16="http://schemas.microsoft.com/office/drawing/2014/main" val="670680817"/>
                        </a:ext>
                      </a:extLst>
                    </a:gridCol>
                    <a:gridCol w="1042220">
                      <a:extLst>
                        <a:ext uri="{9D8B030D-6E8A-4147-A177-3AD203B41FA5}">
                          <a16:colId xmlns:a16="http://schemas.microsoft.com/office/drawing/2014/main" val="2766769062"/>
                        </a:ext>
                      </a:extLst>
                    </a:gridCol>
                    <a:gridCol w="1042219">
                      <a:extLst>
                        <a:ext uri="{9D8B030D-6E8A-4147-A177-3AD203B41FA5}">
                          <a16:colId xmlns:a16="http://schemas.microsoft.com/office/drawing/2014/main" val="1563768889"/>
                        </a:ext>
                      </a:extLst>
                    </a:gridCol>
                    <a:gridCol w="1071716">
                      <a:extLst>
                        <a:ext uri="{9D8B030D-6E8A-4147-A177-3AD203B41FA5}">
                          <a16:colId xmlns:a16="http://schemas.microsoft.com/office/drawing/2014/main" val="185514117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1467707678"/>
                        </a:ext>
                      </a:extLst>
                    </a:gridCol>
                    <a:gridCol w="845574">
                      <a:extLst>
                        <a:ext uri="{9D8B030D-6E8A-4147-A177-3AD203B41FA5}">
                          <a16:colId xmlns:a16="http://schemas.microsoft.com/office/drawing/2014/main" val="2029152616"/>
                        </a:ext>
                      </a:extLst>
                    </a:gridCol>
                    <a:gridCol w="776749">
                      <a:extLst>
                        <a:ext uri="{9D8B030D-6E8A-4147-A177-3AD203B41FA5}">
                          <a16:colId xmlns:a16="http://schemas.microsoft.com/office/drawing/2014/main" val="2472667011"/>
                        </a:ext>
                      </a:extLst>
                    </a:gridCol>
                  </a:tblGrid>
                  <a:tr h="863557"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: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Visual</a:t>
                          </a:r>
                          <a:r>
                            <a:rPr lang="en-GB" sz="1400" baseline="0" dirty="0">
                              <a:latin typeface="Comic Sans MS" panose="030F0702030302020204" pitchFamily="66" charset="0"/>
                            </a:rPr>
                            <a:t> representation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as a fraction of 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as a fraction of a whole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as</a:t>
                          </a:r>
                          <a:r>
                            <a:rPr lang="en-GB" sz="1400" baseline="0" dirty="0">
                              <a:latin typeface="Comic Sans MS" panose="030F0702030302020204" pitchFamily="66" charset="0"/>
                            </a:rPr>
                            <a:t> a fraction of y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as a fraction of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Linear equation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x = …..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latin typeface="Comic Sans MS" panose="030F0702030302020204" pitchFamily="66" charset="0"/>
                            </a:rPr>
                            <a:t>y = 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5640806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/>
                        </a:p>
                        <a:p>
                          <a:endParaRPr lang="en-GB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2x = 5y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7246" t="-150000" r="-94203" b="-7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32031" t="-150000" r="-1563" b="-7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0723168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4x = 3y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7246" t="-252632" r="-94203" b="-6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32031" t="-252632" r="-1563" b="-6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3346038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omic Sans MS" panose="030F0702030302020204" pitchFamily="66" charset="0"/>
                            </a:rPr>
                            <a:t>1 : 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7x =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7246" t="-348958" r="-94203" b="-5072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a:t>y = 7x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7562493"/>
                      </a:ext>
                    </a:extLst>
                  </a:tr>
                  <a:tr h="553361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1429" t="-473626" r="-620779" b="-4351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5x = 3y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7246" t="-473626" r="-94203" b="-4351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32031" t="-473626" r="-1563" b="-4351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60805702"/>
                      </a:ext>
                    </a:extLst>
                  </a:tr>
                  <a:tr h="551762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89474" t="-573626" r="-359064" b="-3351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2x = 3y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7246" t="-573626" r="-94203" b="-3351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32031" t="-573626" r="-1563" b="-3351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47335125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latin typeface="Comic Sans MS" panose="030F0702030302020204" pitchFamily="66" charset="0"/>
                            </a:rPr>
                            <a:t>3x = 7y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7246" t="-645263" r="-94203" b="-22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32031" t="-645263" r="-1563" b="-22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9514709"/>
                      </a:ext>
                    </a:extLst>
                  </a:tr>
                  <a:tr h="58309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3x = 10y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7246" t="-737500" r="-94203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32031" t="-737500" r="-1563" b="-1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8481627"/>
                      </a:ext>
                    </a:extLst>
                  </a:tr>
                  <a:tr h="681419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9x</a:t>
                          </a:r>
                          <a:r>
                            <a:rPr lang="en-GB" sz="160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2y</a:t>
                          </a:r>
                          <a:endParaRPr lang="en-GB" sz="1600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57246" t="-717857" r="-94203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32031" t="-717857" r="-1563" b="-17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20318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0434" t="27910" r="73355" b="65081"/>
          <a:stretch/>
        </p:blipFill>
        <p:spPr>
          <a:xfrm>
            <a:off x="826683" y="1308673"/>
            <a:ext cx="1299488" cy="225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0434" t="41126" r="74237" b="50663"/>
          <a:stretch/>
        </p:blipFill>
        <p:spPr>
          <a:xfrm>
            <a:off x="826682" y="1963285"/>
            <a:ext cx="1287253" cy="2763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6133" y="1308673"/>
            <a:ext cx="70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5 :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6133" y="1842074"/>
            <a:ext cx="70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3 :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132" y="3050128"/>
            <a:ext cx="70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3 :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6132" y="3588116"/>
            <a:ext cx="70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3 :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468" y="4151669"/>
            <a:ext cx="70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7 :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028" y="4741702"/>
            <a:ext cx="79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10 :3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6131" y="5346097"/>
            <a:ext cx="70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2 :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71806" y="1114886"/>
                <a:ext cx="365806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806" y="1114886"/>
                <a:ext cx="365806" cy="6365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516051" y="1719570"/>
                <a:ext cx="365806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051" y="1719570"/>
                <a:ext cx="365806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516054" y="2309506"/>
                <a:ext cx="365806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054" y="2309506"/>
                <a:ext cx="365806" cy="6365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496386" y="5160872"/>
                <a:ext cx="365806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386" y="5160872"/>
                <a:ext cx="365806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501304" y="4585684"/>
                <a:ext cx="365806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304" y="4585684"/>
                <a:ext cx="365806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501301" y="3454973"/>
                <a:ext cx="365806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301" y="3454973"/>
                <a:ext cx="365806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501300" y="3976084"/>
                <a:ext cx="365806" cy="610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300" y="3976084"/>
                <a:ext cx="365806" cy="6108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498152" y="1131944"/>
                <a:ext cx="365806" cy="611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52" y="1131944"/>
                <a:ext cx="365806" cy="6117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542397" y="1736628"/>
                <a:ext cx="365806" cy="610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397" y="1736628"/>
                <a:ext cx="365806" cy="61074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42400" y="2326564"/>
                <a:ext cx="365806" cy="610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400" y="2326564"/>
                <a:ext cx="365806" cy="6108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522732" y="5177930"/>
                <a:ext cx="365806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732" y="5177930"/>
                <a:ext cx="365806" cy="63478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527650" y="4602742"/>
                <a:ext cx="365806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650" y="4602742"/>
                <a:ext cx="365806" cy="6365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527647" y="3472031"/>
                <a:ext cx="365806" cy="636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647" y="3472031"/>
                <a:ext cx="365806" cy="63664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527646" y="3993142"/>
                <a:ext cx="365806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646" y="3993142"/>
                <a:ext cx="365806" cy="63658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522732" y="2881815"/>
                <a:ext cx="365806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732" y="2881815"/>
                <a:ext cx="365806" cy="63478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456416" y="1148297"/>
                <a:ext cx="365806" cy="635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416" y="1148297"/>
                <a:ext cx="365806" cy="63562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500661" y="1752981"/>
                <a:ext cx="365806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661" y="1752981"/>
                <a:ext cx="365806" cy="61093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500664" y="2342917"/>
                <a:ext cx="365806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664" y="2342917"/>
                <a:ext cx="365806" cy="6109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480996" y="5194283"/>
                <a:ext cx="365806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996" y="5194283"/>
                <a:ext cx="365806" cy="63478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485914" y="4619095"/>
                <a:ext cx="365806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14" y="4619095"/>
                <a:ext cx="365806" cy="63658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485910" y="4009495"/>
                <a:ext cx="365806" cy="610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10" y="4009495"/>
                <a:ext cx="365806" cy="61087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480996" y="2898168"/>
                <a:ext cx="365806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996" y="2898168"/>
                <a:ext cx="365806" cy="63478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538595" y="1141776"/>
                <a:ext cx="365806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595" y="1141776"/>
                <a:ext cx="365806" cy="610936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582840" y="1746460"/>
                <a:ext cx="365806" cy="609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840" y="1746460"/>
                <a:ext cx="365806" cy="609911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582843" y="2336396"/>
                <a:ext cx="365806" cy="609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843" y="2336396"/>
                <a:ext cx="365806" cy="609911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5563175" y="5187762"/>
                <a:ext cx="365806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175" y="5187762"/>
                <a:ext cx="365806" cy="63478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568093" y="4612574"/>
                <a:ext cx="365806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93" y="4612574"/>
                <a:ext cx="365806" cy="610936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568089" y="4002974"/>
                <a:ext cx="365806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89" y="4002974"/>
                <a:ext cx="365806" cy="610936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563175" y="2891647"/>
                <a:ext cx="365806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175" y="2891647"/>
                <a:ext cx="365806" cy="63478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611954" y="3435619"/>
                <a:ext cx="365806" cy="634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954" y="3435619"/>
                <a:ext cx="365806" cy="63478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817426" y="2530169"/>
            <a:ext cx="162166" cy="170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996629" y="2443132"/>
            <a:ext cx="216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: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98395"/>
              </p:ext>
            </p:extLst>
          </p:nvPr>
        </p:nvGraphicFramePr>
        <p:xfrm>
          <a:off x="1229976" y="2390648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55527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906211"/>
              </p:ext>
            </p:extLst>
          </p:nvPr>
        </p:nvGraphicFramePr>
        <p:xfrm>
          <a:off x="817426" y="3148303"/>
          <a:ext cx="624840" cy="1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1014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7912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377941"/>
                    </a:ext>
                  </a:extLst>
                </a:gridCol>
              </a:tblGrid>
              <a:tr h="1965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112410"/>
                  </a:ext>
                </a:extLst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1397638" y="3032531"/>
            <a:ext cx="186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61831" y="3546641"/>
            <a:ext cx="186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21769" y="4722127"/>
            <a:ext cx="186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: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351322" y="5305827"/>
            <a:ext cx="186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:</a:t>
            </a: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74234"/>
              </p:ext>
            </p:extLst>
          </p:nvPr>
        </p:nvGraphicFramePr>
        <p:xfrm>
          <a:off x="1798546" y="4238065"/>
          <a:ext cx="624840" cy="1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1014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7912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377941"/>
                    </a:ext>
                  </a:extLst>
                </a:gridCol>
              </a:tblGrid>
              <a:tr h="1965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112410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244572"/>
              </p:ext>
            </p:extLst>
          </p:nvPr>
        </p:nvGraphicFramePr>
        <p:xfrm>
          <a:off x="676492" y="3990146"/>
          <a:ext cx="1041400" cy="5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122912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503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874299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462889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1831151"/>
                    </a:ext>
                  </a:extLst>
                </a:gridCol>
              </a:tblGrid>
              <a:tr h="25773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76789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55527"/>
                  </a:ext>
                </a:extLst>
              </a:tr>
            </a:tbl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1543050" y="4121609"/>
            <a:ext cx="186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: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90623"/>
              </p:ext>
            </p:extLst>
          </p:nvPr>
        </p:nvGraphicFramePr>
        <p:xfrm>
          <a:off x="772798" y="3663386"/>
          <a:ext cx="624840" cy="1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1014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7912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377941"/>
                    </a:ext>
                  </a:extLst>
                </a:gridCol>
              </a:tblGrid>
              <a:tr h="1965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11241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796620"/>
              </p:ext>
            </p:extLst>
          </p:nvPr>
        </p:nvGraphicFramePr>
        <p:xfrm>
          <a:off x="1830696" y="4839117"/>
          <a:ext cx="624840" cy="1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1014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79129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377941"/>
                    </a:ext>
                  </a:extLst>
                </a:gridCol>
              </a:tblGrid>
              <a:tr h="1965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112410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60072"/>
              </p:ext>
            </p:extLst>
          </p:nvPr>
        </p:nvGraphicFramePr>
        <p:xfrm>
          <a:off x="875455" y="5432493"/>
          <a:ext cx="416560" cy="1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1014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7912969"/>
                    </a:ext>
                  </a:extLst>
                </a:gridCol>
              </a:tblGrid>
              <a:tr h="1965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11241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37545"/>
              </p:ext>
            </p:extLst>
          </p:nvPr>
        </p:nvGraphicFramePr>
        <p:xfrm>
          <a:off x="1667234" y="3669427"/>
          <a:ext cx="416560" cy="1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1014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7912969"/>
                    </a:ext>
                  </a:extLst>
                </a:gridCol>
              </a:tblGrid>
              <a:tr h="1965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112410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490348"/>
              </p:ext>
            </p:extLst>
          </p:nvPr>
        </p:nvGraphicFramePr>
        <p:xfrm>
          <a:off x="1562438" y="3145988"/>
          <a:ext cx="1041400" cy="18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177957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236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14033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96575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070557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56301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437188"/>
              </p:ext>
            </p:extLst>
          </p:nvPr>
        </p:nvGraphicFramePr>
        <p:xfrm>
          <a:off x="661789" y="4711642"/>
          <a:ext cx="1041400" cy="371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177957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236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14033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96575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070557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56301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016572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88316"/>
              </p:ext>
            </p:extLst>
          </p:nvPr>
        </p:nvGraphicFramePr>
        <p:xfrm>
          <a:off x="1542077" y="5340944"/>
          <a:ext cx="1041400" cy="42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177957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02360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14033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96575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070557"/>
                    </a:ext>
                  </a:extLst>
                </a:gridCol>
              </a:tblGrid>
              <a:tr h="21105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56301"/>
                  </a:ext>
                </a:extLst>
              </a:tr>
              <a:tr h="21105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16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34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355</Words>
  <Application>Microsoft Office PowerPoint</Application>
  <PresentationFormat>On-screen Show (4:3)</PresentationFormat>
  <Paragraphs>122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Comic Sans MS</vt:lpstr>
      <vt:lpstr>Office Theme</vt:lpstr>
      <vt:lpstr>Ratio: Fractions and Linear Equations Fill in the gaps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117</cp:revision>
  <dcterms:created xsi:type="dcterms:W3CDTF">2018-01-26T08:52:52Z</dcterms:created>
  <dcterms:modified xsi:type="dcterms:W3CDTF">2019-04-08T11:01:41Z</dcterms:modified>
</cp:coreProperties>
</file>