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90" r:id="rId3"/>
    <p:sldId id="293" r:id="rId4"/>
    <p:sldId id="299" r:id="rId5"/>
    <p:sldId id="30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prstClr val="white"/>
                </a:solidFill>
                <a:latin typeface="Calibri Light" panose="020F0302020204030204"/>
              </a:rPr>
              <a:t>Ratio in different forms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9733CA-B042-46F3-B615-80A6D5DDFCED}"/>
                  </a:ext>
                </a:extLst>
              </p:cNvPr>
              <p:cNvSpPr txBox="1"/>
              <p:nvPr/>
            </p:nvSpPr>
            <p:spPr>
              <a:xfrm>
                <a:off x="4062782" y="4556234"/>
                <a:ext cx="101149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 :5</m:t>
                      </m:r>
                    </m:oMath>
                  </m:oMathPara>
                </a14:m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9733CA-B042-46F3-B615-80A6D5DDF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782" y="4556234"/>
                <a:ext cx="1011495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DC445FA-9215-47B3-B7B8-7BA77C3F8378}"/>
                  </a:ext>
                </a:extLst>
              </p:cNvPr>
              <p:cNvSpPr txBox="1"/>
              <p:nvPr/>
            </p:nvSpPr>
            <p:spPr>
              <a:xfrm>
                <a:off x="282838" y="735481"/>
                <a:ext cx="313418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 :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dirty="0"/>
              </a:p>
              <a:p>
                <a:pPr algn="ctr"/>
                <a:r>
                  <a:rPr lang="en-GB" b="1" dirty="0"/>
                  <a:t>7 : 1 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DC445FA-9215-47B3-B7B8-7BA77C3F8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38" y="735481"/>
                <a:ext cx="3134182" cy="646331"/>
              </a:xfrm>
              <a:prstGeom prst="rect">
                <a:avLst/>
              </a:prstGeom>
              <a:blipFill>
                <a:blip r:embed="rId2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01F5B4-4EC7-4BFC-BD06-23FA0A3F519D}"/>
                  </a:ext>
                </a:extLst>
              </p:cNvPr>
              <p:cNvSpPr txBox="1"/>
              <p:nvPr/>
            </p:nvSpPr>
            <p:spPr>
              <a:xfrm>
                <a:off x="282838" y="1633361"/>
                <a:ext cx="3701455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𝑎 as a fraction of the whole: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𝑎 as a fraction of 𝑏: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In the form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1 : 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In the form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: 1 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How many times bigger than 𝑎 is 𝑏?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𝑎 as a function of 𝑏: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01F5B4-4EC7-4BFC-BD06-23FA0A3F5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38" y="1633361"/>
                <a:ext cx="3701455" cy="4801314"/>
              </a:xfrm>
              <a:prstGeom prst="rect">
                <a:avLst/>
              </a:prstGeom>
              <a:blipFill>
                <a:blip r:embed="rId3"/>
                <a:stretch>
                  <a:fillRect l="-1316" t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4D3B77-7815-4F63-9831-93A7A3207DF6}"/>
                  </a:ext>
                </a:extLst>
              </p:cNvPr>
              <p:cNvSpPr txBox="1"/>
              <p:nvPr/>
            </p:nvSpPr>
            <p:spPr>
              <a:xfrm>
                <a:off x="4920282" y="735481"/>
                <a:ext cx="313418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 :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dirty="0"/>
              </a:p>
              <a:p>
                <a:pPr algn="ctr"/>
                <a:r>
                  <a:rPr lang="en-GB" b="1" dirty="0"/>
                  <a:t>8 : 1 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4D3B77-7815-4F63-9831-93A7A3207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282" y="735481"/>
                <a:ext cx="3134182" cy="646331"/>
              </a:xfrm>
              <a:prstGeom prst="rect">
                <a:avLst/>
              </a:prstGeom>
              <a:blipFill>
                <a:blip r:embed="rId4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BAC10A-F48E-4673-BDEB-A8DFBC76B00B}"/>
                  </a:ext>
                </a:extLst>
              </p:cNvPr>
              <p:cNvSpPr txBox="1"/>
              <p:nvPr/>
            </p:nvSpPr>
            <p:spPr>
              <a:xfrm>
                <a:off x="4920282" y="1633361"/>
                <a:ext cx="3701455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𝑎 as a fraction of the whole: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𝑎 as a fraction of 𝑏: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In the form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1 : 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In the form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: 1 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How many times bigger than 𝑎 is 𝑏?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𝑎 as a function of 𝑏: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BAC10A-F48E-4673-BDEB-A8DFBC76B0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282" y="1633361"/>
                <a:ext cx="3701455" cy="4801314"/>
              </a:xfrm>
              <a:prstGeom prst="rect">
                <a:avLst/>
              </a:prstGeom>
              <a:blipFill>
                <a:blip r:embed="rId5"/>
                <a:stretch>
                  <a:fillRect l="-1318" t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27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2624797"/>
                  </p:ext>
                </p:extLst>
              </p:nvPr>
            </p:nvGraphicFramePr>
            <p:xfrm>
              <a:off x="143315" y="88416"/>
              <a:ext cx="8812960" cy="65435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063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426812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8470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554987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216044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033102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145265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227136">
                      <a:extLst>
                        <a:ext uri="{9D8B030D-6E8A-4147-A177-3AD203B41FA5}">
                          <a16:colId xmlns:a16="http://schemas.microsoft.com/office/drawing/2014/main" val="3611979731"/>
                        </a:ext>
                      </a:extLst>
                    </a:gridCol>
                    <a:gridCol w="1227136">
                      <a:extLst>
                        <a:ext uri="{9D8B030D-6E8A-4147-A177-3AD203B41FA5}">
                          <a16:colId xmlns:a16="http://schemas.microsoft.com/office/drawing/2014/main" val="2786603571"/>
                        </a:ext>
                      </a:extLst>
                    </a:gridCol>
                    <a:gridCol w="1227136">
                      <a:extLst>
                        <a:ext uri="{9D8B030D-6E8A-4147-A177-3AD203B41FA5}">
                          <a16:colId xmlns:a16="http://schemas.microsoft.com/office/drawing/2014/main" val="3532094976"/>
                        </a:ext>
                      </a:extLst>
                    </a:gridCol>
                  </a:tblGrid>
                  <a:tr h="7369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Ratio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200" b="0" i="1" dirty="0" smtClean="0">
                                    <a:latin typeface="Cambria Math" panose="02040503050406030204" pitchFamily="18" charset="0"/>
                                  </a:rPr>
                                  <m:t> : </m:t>
                                </m:r>
                                <m:r>
                                  <a:rPr lang="en-GB" sz="12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200" b="0" dirty="0"/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oMath>
                          </a14:m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 as a fraction of the whole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oMath>
                          </a14:m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as a fraction of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2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𝑏</m:t>
                              </m:r>
                            </m:oMath>
                          </a14:m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In the form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 :</m:t>
                              </m:r>
                              <m:r>
                                <a:rPr kumimoji="0" lang="en-GB" sz="1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𝑛</m:t>
                              </m:r>
                            </m:oMath>
                          </a14:m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In the form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𝑛</m:t>
                              </m:r>
                              <m:r>
                                <a:rPr kumimoji="0" lang="en-GB" sz="1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:1</m:t>
                              </m:r>
                            </m:oMath>
                          </a14:m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dirty="0"/>
                            <a:t>How many times bigger than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200" b="0" dirty="0"/>
                            <a:t> is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200" b="0" dirty="0"/>
                            <a:t>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200" b="0" dirty="0"/>
                            <a:t> as a function of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endParaRPr lang="en-GB" sz="12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:3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:2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:2.5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:0.7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914506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2624797"/>
                  </p:ext>
                </p:extLst>
              </p:nvPr>
            </p:nvGraphicFramePr>
            <p:xfrm>
              <a:off x="143315" y="88416"/>
              <a:ext cx="8812960" cy="65435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063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426812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8470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554987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216044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033102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145265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227136">
                      <a:extLst>
                        <a:ext uri="{9D8B030D-6E8A-4147-A177-3AD203B41FA5}">
                          <a16:colId xmlns:a16="http://schemas.microsoft.com/office/drawing/2014/main" val="3611979731"/>
                        </a:ext>
                      </a:extLst>
                    </a:gridCol>
                    <a:gridCol w="1227136">
                      <a:extLst>
                        <a:ext uri="{9D8B030D-6E8A-4147-A177-3AD203B41FA5}">
                          <a16:colId xmlns:a16="http://schemas.microsoft.com/office/drawing/2014/main" val="2786603571"/>
                        </a:ext>
                      </a:extLst>
                    </a:gridCol>
                    <a:gridCol w="1227136">
                      <a:extLst>
                        <a:ext uri="{9D8B030D-6E8A-4147-A177-3AD203B41FA5}">
                          <a16:colId xmlns:a16="http://schemas.microsoft.com/office/drawing/2014/main" val="3532094976"/>
                        </a:ext>
                      </a:extLst>
                    </a:gridCol>
                  </a:tblGrid>
                  <a:tr h="7369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7500" t="-826" r="-560577" b="-7892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826" r="-483000" b="-789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826" r="-468235" b="-789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826" r="-323404" b="-789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826" r="-202488" b="-789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826" r="-101485" b="-789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826" r="-1990" b="-7892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140230" r="-1862857" b="-9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140230" r="-1281319" b="-9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140230" r="-483000" b="-9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140230" r="-468235" b="-9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140230" r="-323404" b="-9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140230" r="-202488" b="-9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140230" r="-101485" b="-9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140230" r="-1990" b="-9977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243023" r="-1862857" b="-9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243023" r="-1281319" b="-9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243023" r="-483000" b="-9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243023" r="-468235" b="-9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243023" r="-323404" b="-9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243023" r="-202488" b="-9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243023" r="-101485" b="-9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243023" r="-1990" b="-9093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339080" r="-1862857" b="-7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339080" r="-1281319" b="-7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339080" r="-483000" b="-7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339080" r="-468235" b="-7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339080" r="-323404" b="-7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339080" r="-202488" b="-7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339080" r="-101485" b="-7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339080" r="-1990" b="-7988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439080" r="-1862857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439080" r="-1281319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439080" r="-483000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439080" r="-468235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439080" r="-323404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439080" r="-202488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439080" r="-101485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439080" r="-1990" b="-6988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545349" r="-1862857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545349" r="-1281319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545349" r="-483000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545349" r="-468235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545349" r="-323404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545349" r="-202488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545349" r="-101485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545349" r="-1990" b="-6069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637931" r="-1862857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637931" r="-1281319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637931" r="-483000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637931" r="-468235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637931" r="-323404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637931" r="-202488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637931" r="-101485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637931" r="-1990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746512" r="-1862857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746512" r="-1281319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746512" r="-483000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746512" r="-468235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746512" r="-323404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746512" r="-202488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746512" r="-101485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746512" r="-1990" b="-4058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836782" r="-1862857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836782" r="-1281319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836782" r="-483000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836782" r="-468235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836782" r="-323404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836782" r="-202488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836782" r="-101485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836782" r="-1990" b="-3011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936782" r="-1862857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936782" r="-1281319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936782" r="-483000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936782" r="-468235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936782" r="-323404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936782" r="-202488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936782" r="-101485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936782" r="-1990" b="-2011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1048837" r="-1862857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1048837" r="-1281319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1048837" r="-483000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1048837" r="-468235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1048837" r="-323404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1048837" r="-202488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1048837" r="-101485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1048837" r="-1990" b="-1034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1135632" r="-1862857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1135632" r="-1281319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1135632" r="-483000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1135632" r="-468235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1135632" r="-323404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1135632" r="-202488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1135632" r="-101485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1135632" r="-1990" b="-2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145068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2F0E09AC-0614-4206-BAE8-CADF524C248D}"/>
              </a:ext>
            </a:extLst>
          </p:cNvPr>
          <p:cNvSpPr/>
          <p:nvPr/>
        </p:nvSpPr>
        <p:spPr>
          <a:xfrm>
            <a:off x="1983852" y="876831"/>
            <a:ext cx="97164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D540C2-9E7C-4107-8D59-05AA62F43D64}"/>
              </a:ext>
            </a:extLst>
          </p:cNvPr>
          <p:cNvSpPr/>
          <p:nvPr/>
        </p:nvSpPr>
        <p:spPr>
          <a:xfrm>
            <a:off x="3211227" y="876830"/>
            <a:ext cx="746921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AA83AE-7A95-4F95-97F9-D1576E7D2DE0}"/>
              </a:ext>
            </a:extLst>
          </p:cNvPr>
          <p:cNvSpPr/>
          <p:nvPr/>
        </p:nvSpPr>
        <p:spPr>
          <a:xfrm>
            <a:off x="4319041" y="876829"/>
            <a:ext cx="746921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2E6B21-D1B2-48FF-A1CE-3FFF3409F62F}"/>
              </a:ext>
            </a:extLst>
          </p:cNvPr>
          <p:cNvSpPr/>
          <p:nvPr/>
        </p:nvSpPr>
        <p:spPr>
          <a:xfrm>
            <a:off x="5426855" y="876828"/>
            <a:ext cx="874785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F27FA-69A1-4B02-8658-754ACFFFF3EA}"/>
              </a:ext>
            </a:extLst>
          </p:cNvPr>
          <p:cNvSpPr/>
          <p:nvPr/>
        </p:nvSpPr>
        <p:spPr>
          <a:xfrm>
            <a:off x="6635493" y="876827"/>
            <a:ext cx="874785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2E5E87-C7FF-470C-8A0E-A293674FCB13}"/>
              </a:ext>
            </a:extLst>
          </p:cNvPr>
          <p:cNvSpPr/>
          <p:nvPr/>
        </p:nvSpPr>
        <p:spPr>
          <a:xfrm>
            <a:off x="7844131" y="876826"/>
            <a:ext cx="92886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BDA2C7-F264-4D9A-AEFB-9ECDF209C29E}"/>
              </a:ext>
            </a:extLst>
          </p:cNvPr>
          <p:cNvSpPr/>
          <p:nvPr/>
        </p:nvSpPr>
        <p:spPr>
          <a:xfrm>
            <a:off x="3211227" y="1404679"/>
            <a:ext cx="746921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EE9134-91A8-49DB-9EF6-0133F03E0E1B}"/>
              </a:ext>
            </a:extLst>
          </p:cNvPr>
          <p:cNvSpPr/>
          <p:nvPr/>
        </p:nvSpPr>
        <p:spPr>
          <a:xfrm>
            <a:off x="4319041" y="1404678"/>
            <a:ext cx="746921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3B0E35D-C29D-4797-8103-24014C04C160}"/>
              </a:ext>
            </a:extLst>
          </p:cNvPr>
          <p:cNvSpPr/>
          <p:nvPr/>
        </p:nvSpPr>
        <p:spPr>
          <a:xfrm>
            <a:off x="5426855" y="1404677"/>
            <a:ext cx="874785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E96EDC-D0F6-40E9-B02F-E4D80F58936A}"/>
              </a:ext>
            </a:extLst>
          </p:cNvPr>
          <p:cNvSpPr/>
          <p:nvPr/>
        </p:nvSpPr>
        <p:spPr>
          <a:xfrm>
            <a:off x="6635493" y="1404676"/>
            <a:ext cx="874785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F1E9A2-2B73-4697-A336-257B1B3AAB02}"/>
              </a:ext>
            </a:extLst>
          </p:cNvPr>
          <p:cNvSpPr/>
          <p:nvPr/>
        </p:nvSpPr>
        <p:spPr>
          <a:xfrm>
            <a:off x="7844131" y="1404675"/>
            <a:ext cx="92886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C2D24F-EF4F-4786-B527-3EF05F2AEB0E}"/>
              </a:ext>
            </a:extLst>
          </p:cNvPr>
          <p:cNvSpPr/>
          <p:nvPr/>
        </p:nvSpPr>
        <p:spPr>
          <a:xfrm>
            <a:off x="654223" y="1404675"/>
            <a:ext cx="37225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F057BE-E9E0-4012-96BB-493004FBD764}"/>
              </a:ext>
            </a:extLst>
          </p:cNvPr>
          <p:cNvSpPr/>
          <p:nvPr/>
        </p:nvSpPr>
        <p:spPr>
          <a:xfrm>
            <a:off x="1398315" y="1404674"/>
            <a:ext cx="37225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FBAB1D-E06C-418D-9DD2-100EA4B4C8FE}"/>
              </a:ext>
            </a:extLst>
          </p:cNvPr>
          <p:cNvSpPr/>
          <p:nvPr/>
        </p:nvSpPr>
        <p:spPr>
          <a:xfrm>
            <a:off x="1983852" y="1937687"/>
            <a:ext cx="97164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9B13CC-2769-4B49-B9C8-284C6E0EB10E}"/>
              </a:ext>
            </a:extLst>
          </p:cNvPr>
          <p:cNvSpPr/>
          <p:nvPr/>
        </p:nvSpPr>
        <p:spPr>
          <a:xfrm>
            <a:off x="3211227" y="1937686"/>
            <a:ext cx="746921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33060D-47B3-4F93-9C9C-B043AC30A244}"/>
              </a:ext>
            </a:extLst>
          </p:cNvPr>
          <p:cNvSpPr/>
          <p:nvPr/>
        </p:nvSpPr>
        <p:spPr>
          <a:xfrm>
            <a:off x="4319041" y="1937685"/>
            <a:ext cx="746921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FA064D3-0BCD-4669-8704-0B7E09FD5545}"/>
              </a:ext>
            </a:extLst>
          </p:cNvPr>
          <p:cNvSpPr/>
          <p:nvPr/>
        </p:nvSpPr>
        <p:spPr>
          <a:xfrm>
            <a:off x="5426855" y="1937684"/>
            <a:ext cx="874785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09876C-78B6-478D-8F5D-DF2B1F37C204}"/>
              </a:ext>
            </a:extLst>
          </p:cNvPr>
          <p:cNvSpPr/>
          <p:nvPr/>
        </p:nvSpPr>
        <p:spPr>
          <a:xfrm>
            <a:off x="7844131" y="1937682"/>
            <a:ext cx="92886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D1422D6-237E-4E03-8B1C-AF91054786D5}"/>
              </a:ext>
            </a:extLst>
          </p:cNvPr>
          <p:cNvSpPr/>
          <p:nvPr/>
        </p:nvSpPr>
        <p:spPr>
          <a:xfrm>
            <a:off x="654223" y="1937682"/>
            <a:ext cx="37225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05B09D9-38C5-489F-968D-7B6681860663}"/>
              </a:ext>
            </a:extLst>
          </p:cNvPr>
          <p:cNvSpPr/>
          <p:nvPr/>
        </p:nvSpPr>
        <p:spPr>
          <a:xfrm>
            <a:off x="1398315" y="1937681"/>
            <a:ext cx="37225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58762AC-1FE3-41BF-95DC-987238EC0E50}"/>
              </a:ext>
            </a:extLst>
          </p:cNvPr>
          <p:cNvSpPr/>
          <p:nvPr/>
        </p:nvSpPr>
        <p:spPr>
          <a:xfrm>
            <a:off x="1983852" y="2477648"/>
            <a:ext cx="97164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C91D44-7323-4BC5-894C-9699BD66E704}"/>
              </a:ext>
            </a:extLst>
          </p:cNvPr>
          <p:cNvSpPr/>
          <p:nvPr/>
        </p:nvSpPr>
        <p:spPr>
          <a:xfrm>
            <a:off x="3211227" y="2477647"/>
            <a:ext cx="746921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D8FABFA-A893-4BC4-986F-BE5938626E0C}"/>
              </a:ext>
            </a:extLst>
          </p:cNvPr>
          <p:cNvSpPr/>
          <p:nvPr/>
        </p:nvSpPr>
        <p:spPr>
          <a:xfrm>
            <a:off x="4319041" y="2477646"/>
            <a:ext cx="746921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3854CA-96EF-46C6-88C9-7C99B7DE6FD1}"/>
              </a:ext>
            </a:extLst>
          </p:cNvPr>
          <p:cNvSpPr/>
          <p:nvPr/>
        </p:nvSpPr>
        <p:spPr>
          <a:xfrm>
            <a:off x="5426855" y="2477645"/>
            <a:ext cx="874785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071F41-CB8E-4B37-8947-BA628ABDEE9B}"/>
              </a:ext>
            </a:extLst>
          </p:cNvPr>
          <p:cNvSpPr/>
          <p:nvPr/>
        </p:nvSpPr>
        <p:spPr>
          <a:xfrm>
            <a:off x="6635493" y="2477644"/>
            <a:ext cx="874785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6175171-3914-4186-BD64-299936BF370B}"/>
              </a:ext>
            </a:extLst>
          </p:cNvPr>
          <p:cNvSpPr/>
          <p:nvPr/>
        </p:nvSpPr>
        <p:spPr>
          <a:xfrm>
            <a:off x="654223" y="2477643"/>
            <a:ext cx="37225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3AA5D4C-EB0F-42D3-A74F-2D4E10074BDD}"/>
              </a:ext>
            </a:extLst>
          </p:cNvPr>
          <p:cNvSpPr/>
          <p:nvPr/>
        </p:nvSpPr>
        <p:spPr>
          <a:xfrm>
            <a:off x="1398315" y="2477642"/>
            <a:ext cx="37225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11368E7-EBF5-4965-8D06-59CE31F6BCB6}"/>
              </a:ext>
            </a:extLst>
          </p:cNvPr>
          <p:cNvSpPr/>
          <p:nvPr/>
        </p:nvSpPr>
        <p:spPr>
          <a:xfrm>
            <a:off x="1962707" y="2993939"/>
            <a:ext cx="97164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888D122-2BEB-42DC-801E-83B765318122}"/>
              </a:ext>
            </a:extLst>
          </p:cNvPr>
          <p:cNvSpPr/>
          <p:nvPr/>
        </p:nvSpPr>
        <p:spPr>
          <a:xfrm>
            <a:off x="3190082" y="2993938"/>
            <a:ext cx="746921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F4FB556-E6B2-4A1B-BFB9-5596D51E3365}"/>
              </a:ext>
            </a:extLst>
          </p:cNvPr>
          <p:cNvSpPr/>
          <p:nvPr/>
        </p:nvSpPr>
        <p:spPr>
          <a:xfrm>
            <a:off x="4297896" y="2993937"/>
            <a:ext cx="746921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8334BEB-FDCF-4425-A079-9C6CF6126A5F}"/>
              </a:ext>
            </a:extLst>
          </p:cNvPr>
          <p:cNvSpPr/>
          <p:nvPr/>
        </p:nvSpPr>
        <p:spPr>
          <a:xfrm>
            <a:off x="5405710" y="2993936"/>
            <a:ext cx="874785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4887402-7161-4A71-8CB1-184A23E094C9}"/>
              </a:ext>
            </a:extLst>
          </p:cNvPr>
          <p:cNvSpPr/>
          <p:nvPr/>
        </p:nvSpPr>
        <p:spPr>
          <a:xfrm>
            <a:off x="6614348" y="2993935"/>
            <a:ext cx="874785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24B80EA-11ED-4252-8BE9-1F2AE0B71BFC}"/>
              </a:ext>
            </a:extLst>
          </p:cNvPr>
          <p:cNvSpPr/>
          <p:nvPr/>
        </p:nvSpPr>
        <p:spPr>
          <a:xfrm>
            <a:off x="7822986" y="2993934"/>
            <a:ext cx="92886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282E-F5E6-41CE-A908-85E4709AB2E3}"/>
              </a:ext>
            </a:extLst>
          </p:cNvPr>
          <p:cNvSpPr/>
          <p:nvPr/>
        </p:nvSpPr>
        <p:spPr>
          <a:xfrm>
            <a:off x="3190082" y="3521787"/>
            <a:ext cx="746921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2D5464C-09C8-49C8-A013-A47B5DE15166}"/>
              </a:ext>
            </a:extLst>
          </p:cNvPr>
          <p:cNvSpPr/>
          <p:nvPr/>
        </p:nvSpPr>
        <p:spPr>
          <a:xfrm>
            <a:off x="4297896" y="3521786"/>
            <a:ext cx="746921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1109AA8-8B89-4AC7-94AB-D25E4C863FE3}"/>
              </a:ext>
            </a:extLst>
          </p:cNvPr>
          <p:cNvSpPr/>
          <p:nvPr/>
        </p:nvSpPr>
        <p:spPr>
          <a:xfrm>
            <a:off x="5405710" y="3521785"/>
            <a:ext cx="874785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3BE6FDE-F816-44A8-A85E-23EBCFCA1DFC}"/>
              </a:ext>
            </a:extLst>
          </p:cNvPr>
          <p:cNvSpPr/>
          <p:nvPr/>
        </p:nvSpPr>
        <p:spPr>
          <a:xfrm>
            <a:off x="6614348" y="3521784"/>
            <a:ext cx="874785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49E6CD0-1AF8-4451-B2E5-0AAF3F7DE7C7}"/>
              </a:ext>
            </a:extLst>
          </p:cNvPr>
          <p:cNvSpPr/>
          <p:nvPr/>
        </p:nvSpPr>
        <p:spPr>
          <a:xfrm>
            <a:off x="7822986" y="3521783"/>
            <a:ext cx="92886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7022C69-F569-4CF8-B14E-9E7EED6FFB61}"/>
              </a:ext>
            </a:extLst>
          </p:cNvPr>
          <p:cNvSpPr/>
          <p:nvPr/>
        </p:nvSpPr>
        <p:spPr>
          <a:xfrm>
            <a:off x="633078" y="3521783"/>
            <a:ext cx="37225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56E44C2-02F1-4542-B82F-F6FDC3E301AA}"/>
              </a:ext>
            </a:extLst>
          </p:cNvPr>
          <p:cNvSpPr/>
          <p:nvPr/>
        </p:nvSpPr>
        <p:spPr>
          <a:xfrm>
            <a:off x="1377170" y="3521782"/>
            <a:ext cx="37225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E2F2C75-7EF9-4418-A437-D8E42E95FE6A}"/>
              </a:ext>
            </a:extLst>
          </p:cNvPr>
          <p:cNvSpPr/>
          <p:nvPr/>
        </p:nvSpPr>
        <p:spPr>
          <a:xfrm>
            <a:off x="1962707" y="4054795"/>
            <a:ext cx="97164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E51E56A-D77D-4580-A741-7767E08EC6FB}"/>
              </a:ext>
            </a:extLst>
          </p:cNvPr>
          <p:cNvSpPr/>
          <p:nvPr/>
        </p:nvSpPr>
        <p:spPr>
          <a:xfrm>
            <a:off x="4297896" y="4054793"/>
            <a:ext cx="746921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30AFDE9-CC5B-4197-8818-019CE81FA1CB}"/>
              </a:ext>
            </a:extLst>
          </p:cNvPr>
          <p:cNvSpPr/>
          <p:nvPr/>
        </p:nvSpPr>
        <p:spPr>
          <a:xfrm>
            <a:off x="5405710" y="4054792"/>
            <a:ext cx="874785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24F343A-17F8-4DC3-BF90-88E0EBD9A3C4}"/>
              </a:ext>
            </a:extLst>
          </p:cNvPr>
          <p:cNvSpPr/>
          <p:nvPr/>
        </p:nvSpPr>
        <p:spPr>
          <a:xfrm>
            <a:off x="6614348" y="4054791"/>
            <a:ext cx="874785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8FE08A-6F09-41A5-8974-91BB97CBBBA5}"/>
              </a:ext>
            </a:extLst>
          </p:cNvPr>
          <p:cNvSpPr/>
          <p:nvPr/>
        </p:nvSpPr>
        <p:spPr>
          <a:xfrm>
            <a:off x="7822986" y="4054790"/>
            <a:ext cx="92886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A9F087B-4A9E-435B-82C5-DB85198CDE50}"/>
              </a:ext>
            </a:extLst>
          </p:cNvPr>
          <p:cNvSpPr/>
          <p:nvPr/>
        </p:nvSpPr>
        <p:spPr>
          <a:xfrm>
            <a:off x="633078" y="4054790"/>
            <a:ext cx="37225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7D81110-C525-496E-9E87-8F29458CCF66}"/>
              </a:ext>
            </a:extLst>
          </p:cNvPr>
          <p:cNvSpPr/>
          <p:nvPr/>
        </p:nvSpPr>
        <p:spPr>
          <a:xfrm>
            <a:off x="1377170" y="4054789"/>
            <a:ext cx="37225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50F4B66-B8C0-476B-890B-C29CDCFC7FFF}"/>
              </a:ext>
            </a:extLst>
          </p:cNvPr>
          <p:cNvSpPr/>
          <p:nvPr/>
        </p:nvSpPr>
        <p:spPr>
          <a:xfrm>
            <a:off x="1962707" y="4594756"/>
            <a:ext cx="97164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2591A12-8E8E-4EA1-97CA-EDA6DF51E878}"/>
              </a:ext>
            </a:extLst>
          </p:cNvPr>
          <p:cNvSpPr/>
          <p:nvPr/>
        </p:nvSpPr>
        <p:spPr>
          <a:xfrm>
            <a:off x="3190082" y="4594755"/>
            <a:ext cx="746921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EFBAF37-FF75-4970-8C69-39922F3F5DD1}"/>
              </a:ext>
            </a:extLst>
          </p:cNvPr>
          <p:cNvSpPr/>
          <p:nvPr/>
        </p:nvSpPr>
        <p:spPr>
          <a:xfrm>
            <a:off x="5405710" y="4594753"/>
            <a:ext cx="874785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4C88313-7AFA-41FC-8083-A147AFC579D0}"/>
              </a:ext>
            </a:extLst>
          </p:cNvPr>
          <p:cNvSpPr/>
          <p:nvPr/>
        </p:nvSpPr>
        <p:spPr>
          <a:xfrm>
            <a:off x="6614348" y="4594752"/>
            <a:ext cx="874785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5BD67D5-9695-47A1-BA8B-6E2D30D50EEB}"/>
              </a:ext>
            </a:extLst>
          </p:cNvPr>
          <p:cNvSpPr/>
          <p:nvPr/>
        </p:nvSpPr>
        <p:spPr>
          <a:xfrm>
            <a:off x="7822986" y="4594751"/>
            <a:ext cx="92886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B3E6C4F-8EC2-46D7-931C-274191C834CF}"/>
              </a:ext>
            </a:extLst>
          </p:cNvPr>
          <p:cNvSpPr/>
          <p:nvPr/>
        </p:nvSpPr>
        <p:spPr>
          <a:xfrm>
            <a:off x="633078" y="4594751"/>
            <a:ext cx="37225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9F86608-F78E-4657-9756-46506C644327}"/>
              </a:ext>
            </a:extLst>
          </p:cNvPr>
          <p:cNvSpPr/>
          <p:nvPr/>
        </p:nvSpPr>
        <p:spPr>
          <a:xfrm>
            <a:off x="1377170" y="4594750"/>
            <a:ext cx="37225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C14447F-C14C-4527-BAB9-E55648B6334F}"/>
              </a:ext>
            </a:extLst>
          </p:cNvPr>
          <p:cNvSpPr/>
          <p:nvPr/>
        </p:nvSpPr>
        <p:spPr>
          <a:xfrm>
            <a:off x="1983852" y="5111047"/>
            <a:ext cx="97164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53EE12C-B39D-4658-8C78-A7F62FF425FB}"/>
              </a:ext>
            </a:extLst>
          </p:cNvPr>
          <p:cNvSpPr/>
          <p:nvPr/>
        </p:nvSpPr>
        <p:spPr>
          <a:xfrm>
            <a:off x="3211227" y="5111046"/>
            <a:ext cx="746921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8495E27-5727-469F-A78E-7B5BAD2E566C}"/>
              </a:ext>
            </a:extLst>
          </p:cNvPr>
          <p:cNvSpPr/>
          <p:nvPr/>
        </p:nvSpPr>
        <p:spPr>
          <a:xfrm>
            <a:off x="4319041" y="5111045"/>
            <a:ext cx="746921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04EF7FA-A2A5-4CF3-BE0D-165F59B08989}"/>
              </a:ext>
            </a:extLst>
          </p:cNvPr>
          <p:cNvSpPr/>
          <p:nvPr/>
        </p:nvSpPr>
        <p:spPr>
          <a:xfrm>
            <a:off x="6635493" y="5111043"/>
            <a:ext cx="874785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052D4BE-90D8-4007-83F3-B6F4A42A589C}"/>
              </a:ext>
            </a:extLst>
          </p:cNvPr>
          <p:cNvSpPr/>
          <p:nvPr/>
        </p:nvSpPr>
        <p:spPr>
          <a:xfrm>
            <a:off x="7844131" y="5111042"/>
            <a:ext cx="92886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75E4BE9-F475-4726-B85E-A32BEE21E0FA}"/>
              </a:ext>
            </a:extLst>
          </p:cNvPr>
          <p:cNvSpPr/>
          <p:nvPr/>
        </p:nvSpPr>
        <p:spPr>
          <a:xfrm>
            <a:off x="654223" y="5111042"/>
            <a:ext cx="37225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2D53498-C4D9-41F0-B064-136CB1CA3C83}"/>
              </a:ext>
            </a:extLst>
          </p:cNvPr>
          <p:cNvSpPr/>
          <p:nvPr/>
        </p:nvSpPr>
        <p:spPr>
          <a:xfrm>
            <a:off x="1398315" y="5111041"/>
            <a:ext cx="37225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9ED6F91-B075-4BC5-859D-CA15A74FE3F5}"/>
              </a:ext>
            </a:extLst>
          </p:cNvPr>
          <p:cNvSpPr/>
          <p:nvPr/>
        </p:nvSpPr>
        <p:spPr>
          <a:xfrm>
            <a:off x="1983852" y="5638896"/>
            <a:ext cx="97164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B892FB4-B91F-42B2-A1D3-BE2E2C557C3D}"/>
              </a:ext>
            </a:extLst>
          </p:cNvPr>
          <p:cNvSpPr/>
          <p:nvPr/>
        </p:nvSpPr>
        <p:spPr>
          <a:xfrm>
            <a:off x="3211227" y="5638895"/>
            <a:ext cx="746921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7C2CC6D-B5DC-44D4-AB26-2234B737845D}"/>
              </a:ext>
            </a:extLst>
          </p:cNvPr>
          <p:cNvSpPr/>
          <p:nvPr/>
        </p:nvSpPr>
        <p:spPr>
          <a:xfrm>
            <a:off x="4319041" y="5638894"/>
            <a:ext cx="746921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62C8AC6-7BFE-4A8F-977E-EDA2E4E076E8}"/>
              </a:ext>
            </a:extLst>
          </p:cNvPr>
          <p:cNvSpPr/>
          <p:nvPr/>
        </p:nvSpPr>
        <p:spPr>
          <a:xfrm>
            <a:off x="5426855" y="5638893"/>
            <a:ext cx="874785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1183A39-9B10-47D2-8751-391AFD781684}"/>
              </a:ext>
            </a:extLst>
          </p:cNvPr>
          <p:cNvSpPr/>
          <p:nvPr/>
        </p:nvSpPr>
        <p:spPr>
          <a:xfrm>
            <a:off x="6635493" y="5638892"/>
            <a:ext cx="874785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B83D30A-71AE-41DD-BA3B-6296DA3013B9}"/>
              </a:ext>
            </a:extLst>
          </p:cNvPr>
          <p:cNvSpPr/>
          <p:nvPr/>
        </p:nvSpPr>
        <p:spPr>
          <a:xfrm>
            <a:off x="654223" y="5638891"/>
            <a:ext cx="37225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25630F8-0B8B-4EDE-B69F-DB67C128E22B}"/>
              </a:ext>
            </a:extLst>
          </p:cNvPr>
          <p:cNvSpPr/>
          <p:nvPr/>
        </p:nvSpPr>
        <p:spPr>
          <a:xfrm>
            <a:off x="1398315" y="5638890"/>
            <a:ext cx="372256" cy="42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46F376D-8E7B-4101-B336-6F3963430582}"/>
              </a:ext>
            </a:extLst>
          </p:cNvPr>
          <p:cNvSpPr/>
          <p:nvPr/>
        </p:nvSpPr>
        <p:spPr>
          <a:xfrm>
            <a:off x="1983852" y="6171903"/>
            <a:ext cx="97164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6C006C3-C850-4C2D-BD3C-2E1DA7D3EDA5}"/>
              </a:ext>
            </a:extLst>
          </p:cNvPr>
          <p:cNvSpPr/>
          <p:nvPr/>
        </p:nvSpPr>
        <p:spPr>
          <a:xfrm>
            <a:off x="3211227" y="6171902"/>
            <a:ext cx="746921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F7445DE-CCC9-4FBF-B6AC-D2B5C9FA6FF8}"/>
              </a:ext>
            </a:extLst>
          </p:cNvPr>
          <p:cNvSpPr/>
          <p:nvPr/>
        </p:nvSpPr>
        <p:spPr>
          <a:xfrm>
            <a:off x="4319041" y="6171901"/>
            <a:ext cx="746921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A437030-2D0E-4E76-B2FA-1B3DDA8C0570}"/>
              </a:ext>
            </a:extLst>
          </p:cNvPr>
          <p:cNvSpPr/>
          <p:nvPr/>
        </p:nvSpPr>
        <p:spPr>
          <a:xfrm>
            <a:off x="5426855" y="6171900"/>
            <a:ext cx="874785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59D2815-7052-4498-95CC-E434F4B9D63F}"/>
              </a:ext>
            </a:extLst>
          </p:cNvPr>
          <p:cNvSpPr/>
          <p:nvPr/>
        </p:nvSpPr>
        <p:spPr>
          <a:xfrm>
            <a:off x="6635493" y="6171899"/>
            <a:ext cx="874785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7DF6FD7-3C29-4CCC-BB17-33F2E5AE3EA5}"/>
              </a:ext>
            </a:extLst>
          </p:cNvPr>
          <p:cNvSpPr/>
          <p:nvPr/>
        </p:nvSpPr>
        <p:spPr>
          <a:xfrm>
            <a:off x="7844131" y="6171898"/>
            <a:ext cx="928866" cy="429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77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43315" y="88416"/>
              <a:ext cx="8812960" cy="65435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063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426812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8470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554987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216044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033102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145265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227136">
                      <a:extLst>
                        <a:ext uri="{9D8B030D-6E8A-4147-A177-3AD203B41FA5}">
                          <a16:colId xmlns:a16="http://schemas.microsoft.com/office/drawing/2014/main" val="3611979731"/>
                        </a:ext>
                      </a:extLst>
                    </a:gridCol>
                    <a:gridCol w="1227136">
                      <a:extLst>
                        <a:ext uri="{9D8B030D-6E8A-4147-A177-3AD203B41FA5}">
                          <a16:colId xmlns:a16="http://schemas.microsoft.com/office/drawing/2014/main" val="2786603571"/>
                        </a:ext>
                      </a:extLst>
                    </a:gridCol>
                    <a:gridCol w="1227136">
                      <a:extLst>
                        <a:ext uri="{9D8B030D-6E8A-4147-A177-3AD203B41FA5}">
                          <a16:colId xmlns:a16="http://schemas.microsoft.com/office/drawing/2014/main" val="3532094976"/>
                        </a:ext>
                      </a:extLst>
                    </a:gridCol>
                  </a:tblGrid>
                  <a:tr h="7369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Ratio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200" b="0" i="1" dirty="0" smtClean="0">
                                    <a:latin typeface="Cambria Math" panose="02040503050406030204" pitchFamily="18" charset="0"/>
                                  </a:rPr>
                                  <m:t> : </m:t>
                                </m:r>
                                <m:r>
                                  <a:rPr lang="en-GB" sz="12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200" b="0" dirty="0"/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oMath>
                          </a14:m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 as a fraction of the whole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oMath>
                          </a14:m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as a fraction of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2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𝑏</m:t>
                              </m:r>
                            </m:oMath>
                          </a14:m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In the form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 :</m:t>
                              </m:r>
                              <m:r>
                                <a:rPr kumimoji="0" lang="en-GB" sz="1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𝑛</m:t>
                              </m:r>
                            </m:oMath>
                          </a14:m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In the form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𝑛</m:t>
                              </m:r>
                              <m:r>
                                <a:rPr kumimoji="0" lang="en-GB" sz="1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:1</m:t>
                              </m:r>
                            </m:oMath>
                          </a14:m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dirty="0"/>
                            <a:t>How many times bigger than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200" b="0" dirty="0"/>
                            <a:t> is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200" b="0" dirty="0"/>
                            <a:t>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200" b="0" dirty="0"/>
                            <a:t> as a function of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endParaRPr lang="en-GB" sz="12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:3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:2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:2.5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 :0.7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:1</m:t>
                                </m:r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𝑥𝑏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914506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43315" y="88416"/>
              <a:ext cx="8812960" cy="65435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063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426812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8470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554987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216044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033102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145265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227136">
                      <a:extLst>
                        <a:ext uri="{9D8B030D-6E8A-4147-A177-3AD203B41FA5}">
                          <a16:colId xmlns:a16="http://schemas.microsoft.com/office/drawing/2014/main" val="3611979731"/>
                        </a:ext>
                      </a:extLst>
                    </a:gridCol>
                    <a:gridCol w="1227136">
                      <a:extLst>
                        <a:ext uri="{9D8B030D-6E8A-4147-A177-3AD203B41FA5}">
                          <a16:colId xmlns:a16="http://schemas.microsoft.com/office/drawing/2014/main" val="2786603571"/>
                        </a:ext>
                      </a:extLst>
                    </a:gridCol>
                    <a:gridCol w="1227136">
                      <a:extLst>
                        <a:ext uri="{9D8B030D-6E8A-4147-A177-3AD203B41FA5}">
                          <a16:colId xmlns:a16="http://schemas.microsoft.com/office/drawing/2014/main" val="3532094976"/>
                        </a:ext>
                      </a:extLst>
                    </a:gridCol>
                  </a:tblGrid>
                  <a:tr h="7369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7500" t="-826" r="-560577" b="-7892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826" r="-483000" b="-789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826" r="-468235" b="-789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826" r="-323404" b="-789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826" r="-202488" b="-789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826" r="-101485" b="-789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826" r="-1990" b="-7892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140230" r="-1862857" b="-9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140230" r="-1281319" b="-9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140230" r="-483000" b="-9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140230" r="-468235" b="-9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140230" r="-323404" b="-9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140230" r="-202488" b="-9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140230" r="-101485" b="-9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140230" r="-1990" b="-9977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243023" r="-1862857" b="-9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243023" r="-1281319" b="-9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243023" r="-483000" b="-9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243023" r="-468235" b="-9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243023" r="-323404" b="-9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243023" r="-202488" b="-9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243023" r="-101485" b="-9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243023" r="-1990" b="-9093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339080" r="-1862857" b="-7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339080" r="-1281319" b="-7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339080" r="-483000" b="-7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339080" r="-468235" b="-7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339080" r="-323404" b="-7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339080" r="-202488" b="-7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339080" r="-101485" b="-7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339080" r="-1990" b="-7988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439080" r="-1862857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439080" r="-1281319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439080" r="-483000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439080" r="-468235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439080" r="-323404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439080" r="-202488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439080" r="-101485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439080" r="-1990" b="-6988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545349" r="-1862857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545349" r="-1281319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545349" r="-483000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545349" r="-468235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545349" r="-323404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545349" r="-202488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545349" r="-101485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545349" r="-1990" b="-6069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637931" r="-1862857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637931" r="-1281319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637931" r="-483000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637931" r="-468235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637931" r="-323404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637931" r="-202488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637931" r="-101485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637931" r="-1990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746512" r="-1862857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746512" r="-1281319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746512" r="-483000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746512" r="-468235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746512" r="-323404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746512" r="-202488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746512" r="-101485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746512" r="-1990" b="-4058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836782" r="-1862857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836782" r="-1281319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836782" r="-483000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836782" r="-468235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836782" r="-323404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836782" r="-202488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836782" r="-101485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836782" r="-1990" b="-3011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936782" r="-1862857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936782" r="-1281319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936782" r="-483000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936782" r="-468235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936782" r="-323404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936782" r="-202488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936782" r="-101485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936782" r="-1990" b="-2011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1048837" r="-1862857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1048837" r="-1281319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1048837" r="-483000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1048837" r="-468235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1048837" r="-323404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1048837" r="-202488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1048837" r="-101485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1048837" r="-1990" b="-1034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  <a:tr h="527868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429" t="-1135632" r="-1862857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4286" t="-1135632" r="-1281319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3000" t="-1135632" r="-483000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5882" t="-1135632" r="-468235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8936" t="-1135632" r="-323404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9900" t="-1135632" r="-202488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7327" t="-1135632" r="-101485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20398" t="-1135632" r="-1990" b="-2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145068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36189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569</Words>
  <Application>Microsoft Office PowerPoint</Application>
  <PresentationFormat>On-screen Show (4:3)</PresentationFormat>
  <Paragraphs>289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58</cp:revision>
  <dcterms:created xsi:type="dcterms:W3CDTF">2019-03-03T19:40:11Z</dcterms:created>
  <dcterms:modified xsi:type="dcterms:W3CDTF">2019-04-17T12:09:35Z</dcterms:modified>
</cp:coreProperties>
</file>