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89" r:id="rId2"/>
    <p:sldId id="292" r:id="rId3"/>
    <p:sldId id="294" r:id="rId4"/>
    <p:sldId id="304" r:id="rId5"/>
    <p:sldId id="306" r:id="rId6"/>
    <p:sldId id="30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one-step equations with powers and roots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F9C5D0E-6C44-46A1-9062-FE65E630940B}"/>
                  </a:ext>
                </a:extLst>
              </p:cNvPr>
              <p:cNvSpPr/>
              <p:nvPr/>
            </p:nvSpPr>
            <p:spPr>
              <a:xfrm>
                <a:off x="4202245" y="4013135"/>
                <a:ext cx="1934604" cy="20405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 lvl="0"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 marL="457200" lvl="0" indent="-457200">
                  <a:buFontTx/>
                  <a:buAutoNum type="arabicPeriod"/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defRPr/>
                </a:pPr>
                <a:endParaRPr lang="en-GB" dirty="0">
                  <a:solidFill>
                    <a:schemeClr val="bg1"/>
                  </a:solidFill>
                </a:endParaRPr>
              </a:p>
              <a:p>
                <a:pPr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F9C5D0E-6C44-46A1-9062-FE65E630940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245" y="4013135"/>
                <a:ext cx="1934604" cy="20405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1" y="54965"/>
            <a:ext cx="2243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1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564233" cy="4942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5=</m:t>
                      </m:r>
                      <m:rad>
                        <m:radPr>
                          <m:degHide m:val="on"/>
                          <m:ctrl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kumimoji="0" lang="en-GB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564233" cy="4942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830208" y="6488668"/>
            <a:ext cx="13137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178EC3-01EC-4E46-9716-CCA3100FD6D3}"/>
                  </a:ext>
                </a:extLst>
              </p:cNvPr>
              <p:cNvSpPr/>
              <p:nvPr/>
            </p:nvSpPr>
            <p:spPr>
              <a:xfrm>
                <a:off x="5516828" y="871300"/>
                <a:ext cx="2172443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E3178EC3-01EC-4E46-9716-CCA3100FD6D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6828" y="871300"/>
                <a:ext cx="2172443" cy="58657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A70D79-1E26-4FE1-9B33-C2F1A0F61CA7}"/>
                  </a:ext>
                </a:extLst>
              </p:cNvPr>
              <p:cNvSpPr txBox="1"/>
              <p:nvPr/>
            </p:nvSpPr>
            <p:spPr>
              <a:xfrm>
                <a:off x="410848" y="2324527"/>
                <a:ext cx="256423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32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</a:rPr>
                  <a:t> 5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BA70D79-1E26-4FE1-9B33-C2F1A0F61C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2324527"/>
                <a:ext cx="2564233" cy="492443"/>
              </a:xfrm>
              <a:prstGeom prst="rect">
                <a:avLst/>
              </a:prstGeom>
              <a:blipFill>
                <a:blip r:embed="rId4"/>
                <a:stretch>
                  <a:fillRect t="-23457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D776E5-7182-4FDF-9AFC-59BC28E671A3}"/>
                  </a:ext>
                </a:extLst>
              </p:cNvPr>
              <p:cNvSpPr/>
              <p:nvPr/>
            </p:nvSpPr>
            <p:spPr>
              <a:xfrm>
                <a:off x="5336719" y="2277464"/>
                <a:ext cx="2172443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en-GB" sz="3200" dirty="0"/>
                        <m:t> </m:t>
                      </m:r>
                      <m:r>
                        <m:rPr>
                          <m:nor/>
                        </m:rPr>
                        <a:rPr lang="en-GB" sz="3200" b="0" i="0" dirty="0" smtClean="0"/>
                        <m:t>4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2D776E5-7182-4FDF-9AFC-59BC28E671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6719" y="2277464"/>
                <a:ext cx="2172443" cy="58657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1E3958-9908-4EAB-9E67-197668846163}"/>
                  </a:ext>
                </a:extLst>
              </p:cNvPr>
              <p:cNvSpPr txBox="1"/>
              <p:nvPr/>
            </p:nvSpPr>
            <p:spPr>
              <a:xfrm>
                <a:off x="309783" y="3786859"/>
                <a:ext cx="2564233" cy="5083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kumimoji="0" lang="en-GB" sz="3200" b="0" i="1" u="none" strike="noStrike" kern="1200" cap="none" spc="0" normalizeH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kumimoji="0" lang="en-GB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51E3958-9908-4EAB-9E67-197668846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783" y="3786859"/>
                <a:ext cx="2564233" cy="5083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73B67F1-0200-48AF-9B91-7A53607F6C93}"/>
                  </a:ext>
                </a:extLst>
              </p:cNvPr>
              <p:cNvSpPr/>
              <p:nvPr/>
            </p:nvSpPr>
            <p:spPr>
              <a:xfrm>
                <a:off x="5415763" y="3848766"/>
                <a:ext cx="2172443" cy="5865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rad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073B67F1-0200-48AF-9B91-7A53607F6C9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5763" y="3848766"/>
                <a:ext cx="2172443" cy="58657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0E2B4C0-C485-4F2C-9D25-1396754A5DD0}"/>
                  </a:ext>
                </a:extLst>
              </p:cNvPr>
              <p:cNvSpPr txBox="1"/>
              <p:nvPr/>
            </p:nvSpPr>
            <p:spPr>
              <a:xfrm>
                <a:off x="526322" y="5279934"/>
                <a:ext cx="2564233" cy="4924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</a:rPr>
                        <m:t>5=</m:t>
                      </m:r>
                      <m:sSup>
                        <m:sSupPr>
                          <m:ctrlP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kumimoji="0" lang="en-GB" sz="3200" b="0" i="1" u="none" strike="noStrike" kern="1200" cap="none" spc="0" normalizeH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GB" sz="3200" b="0" i="0" u="none" strike="noStrike" kern="1200" cap="none" spc="0" normalizeH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B0E2B4C0-C485-4F2C-9D25-1396754A5D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22" y="5279934"/>
                <a:ext cx="2564233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5687BD-3126-4D88-A42A-7757A9463ED1}"/>
                  </a:ext>
                </a:extLst>
              </p:cNvPr>
              <p:cNvSpPr/>
              <p:nvPr/>
            </p:nvSpPr>
            <p:spPr>
              <a:xfrm>
                <a:off x="5452193" y="5232871"/>
                <a:ext cx="217244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3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GB" sz="3200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3200" dirty="0"/>
              </a:p>
            </p:txBody>
          </p:sp>
        </mc:Choice>
        <mc:Fallback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485687BD-3126-4D88-A42A-7757A9463E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2193" y="5232871"/>
                <a:ext cx="2172443" cy="58477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94929" y="141543"/>
                <a:ext cx="3896247" cy="7506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   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2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14:m>
                  <m:oMath xmlns:m="http://schemas.openxmlformats.org/officeDocument/2006/math">
                    <m:r>
                      <a:rPr lang="en-GB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 −</m:t>
                    </m:r>
                    <m:r>
                      <a:rPr lang="en-GB" sz="3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r>
                  <a:rPr lang="en-GB" sz="3200" b="0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32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endParaRPr lang="en-GB" sz="32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endParaRPr lang="en-GB" sz="32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r>
                  <a:rPr lang="en-GB" sz="3200" b="0" dirty="0">
                    <a:solidFill>
                      <a:schemeClr val="tx1"/>
                    </a:solidFill>
                  </a:rPr>
                  <a:t>   </a:t>
                </a:r>
                <a14:m>
                  <m:oMath xmlns:m="http://schemas.openxmlformats.org/officeDocument/2006/math">
                    <m:r>
                      <a:rPr lang="en-GB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g>
                      <m:e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3200" i="1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endParaRPr lang="en-GB" sz="32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endParaRPr lang="en-GB" sz="320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r>
                  <a:rPr lang="en-GB" sz="3200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3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29" y="141543"/>
                <a:ext cx="3896247" cy="7506863"/>
              </a:xfrm>
              <a:prstGeom prst="rect">
                <a:avLst/>
              </a:prstGeom>
              <a:blipFill>
                <a:blip r:embed="rId2"/>
                <a:stretch>
                  <a:fillRect l="-4063" t="-1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/>
              <p:nvPr/>
            </p:nvSpPr>
            <p:spPr>
              <a:xfrm>
                <a:off x="4853298" y="141542"/>
                <a:ext cx="3896247" cy="7478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r>
                  <a:rPr lang="en-GB" sz="3200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8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−8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 startAt="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298" y="141542"/>
                <a:ext cx="3896247" cy="7478970"/>
              </a:xfrm>
              <a:prstGeom prst="rect">
                <a:avLst/>
              </a:prstGeom>
              <a:blipFill>
                <a:blip r:embed="rId3"/>
                <a:stretch>
                  <a:fillRect l="-4069" t="-1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4B980B6-4348-43D5-BD95-CC4ED5352F30}"/>
              </a:ext>
            </a:extLst>
          </p:cNvPr>
          <p:cNvSpPr txBox="1"/>
          <p:nvPr/>
        </p:nvSpPr>
        <p:spPr>
          <a:xfrm>
            <a:off x="7830208" y="6488668"/>
            <a:ext cx="13137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/>
              <p:nvPr/>
            </p:nvSpPr>
            <p:spPr>
              <a:xfrm>
                <a:off x="517781" y="157307"/>
                <a:ext cx="3896247" cy="7478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 </m:t>
                    </m:r>
                  </m:oMath>
                </a14:m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7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r>
                  <a:rPr lang="en-GB" sz="3200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</m:t>
                        </m:r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−7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−7 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7</a:t>
                </a: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 startAt="11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81" y="157307"/>
                <a:ext cx="3896247" cy="7478970"/>
              </a:xfrm>
              <a:prstGeom prst="rect">
                <a:avLst/>
              </a:prstGeom>
              <a:blipFill>
                <a:blip r:embed="rId2"/>
                <a:stretch>
                  <a:fillRect l="-4225" t="-1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74C6690-F1E2-48D3-92AD-CB3B95496F3C}"/>
                  </a:ext>
                </a:extLst>
              </p:cNvPr>
              <p:cNvSpPr/>
              <p:nvPr/>
            </p:nvSpPr>
            <p:spPr>
              <a:xfrm>
                <a:off x="5247753" y="114575"/>
                <a:ext cx="3896247" cy="7521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=  </m:t>
                    </m:r>
                  </m:oMath>
                </a14:m>
                <a:r>
                  <a:rPr kumimoji="0" lang="en-GB" sz="32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7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r>
                  <a:rPr lang="en-GB" sz="3200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16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r>
                  <a:rPr lang="en-GB" sz="3200" dirty="0">
                    <a:solidFill>
                      <a:schemeClr val="tx1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2=</m:t>
                    </m:r>
                    <m:rad>
                      <m:radPr>
                        <m:ctrl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r>
                  <a:rPr lang="en-GB" sz="3200" dirty="0">
                    <a:solidFill>
                      <a:schemeClr val="tx1"/>
                    </a:solidFill>
                  </a:rPr>
                  <a:t>      </a:t>
                </a:r>
                <a14:m>
                  <m:oMath xmlns:m="http://schemas.openxmlformats.org/officeDocument/2006/math">
                    <m:r>
                      <a:rPr lang="en-GB" sz="32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3200" dirty="0">
                    <a:solidFill>
                      <a:schemeClr val="tx1"/>
                    </a:solidFill>
                  </a:rPr>
                  <a:t> 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3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     </m:t>
                        </m:r>
                        <m:r>
                          <a:rPr lang="en-GB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3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  <a:p>
                <a:pPr marL="514350" lvl="0" indent="-514350">
                  <a:buClr>
                    <a:srgbClr val="007FFF"/>
                  </a:buClr>
                  <a:buFont typeface="+mj-lt"/>
                  <a:buAutoNum type="arabicPeriod" startAt="16"/>
                  <a:defRPr/>
                </a:pPr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74C6690-F1E2-48D3-92AD-CB3B95496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753" y="114575"/>
                <a:ext cx="3896247" cy="7521354"/>
              </a:xfrm>
              <a:prstGeom prst="rect">
                <a:avLst/>
              </a:prstGeom>
              <a:blipFill>
                <a:blip r:embed="rId3"/>
                <a:stretch>
                  <a:fillRect l="-4225" t="-12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6378CDF-A586-46C1-86DA-DDB9BD474156}"/>
              </a:ext>
            </a:extLst>
          </p:cNvPr>
          <p:cNvSpPr txBox="1"/>
          <p:nvPr/>
        </p:nvSpPr>
        <p:spPr>
          <a:xfrm>
            <a:off x="7830208" y="6488668"/>
            <a:ext cx="13137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MrBayew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835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/>
              <p:nvPr/>
            </p:nvSpPr>
            <p:spPr>
              <a:xfrm>
                <a:off x="294929" y="141543"/>
                <a:ext cx="3896247" cy="7506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  −</m:t>
                    </m:r>
                    <m:r>
                      <a:rPr kumimoji="0" lang="en-GB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ad>
                      <m:radPr>
                        <m:degHide m:val="on"/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/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ad>
                      <m:ra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ad>
                      <m:rad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deg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32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</a:t>
                </a:r>
                <a14:m>
                  <m:oMath xmlns:m="http://schemas.openxmlformats.org/officeDocument/2006/math">
                    <m:r>
                      <a:rPr kumimoji="0" lang="en-GB" sz="3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ad>
                      <m:rad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g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62114B2D-F4AF-4A70-AAB3-3006CE1C115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929" y="141543"/>
                <a:ext cx="3896247" cy="7506863"/>
              </a:xfrm>
              <a:prstGeom prst="rect">
                <a:avLst/>
              </a:prstGeom>
              <a:blipFill>
                <a:blip r:embed="rId2"/>
                <a:stretch>
                  <a:fillRect l="-4063" t="-10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/>
              <p:nvPr/>
            </p:nvSpPr>
            <p:spPr>
              <a:xfrm>
                <a:off x="4853298" y="141542"/>
                <a:ext cx="3896247" cy="7478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9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 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   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−8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3298" y="141542"/>
                <a:ext cx="3896247" cy="7478970"/>
              </a:xfrm>
              <a:prstGeom prst="rect">
                <a:avLst/>
              </a:prstGeom>
              <a:blipFill>
                <a:blip r:embed="rId3"/>
                <a:stretch>
                  <a:fillRect l="-4069" t="-1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4B980B6-4348-43D5-BD95-CC4ED5352F30}"/>
              </a:ext>
            </a:extLst>
          </p:cNvPr>
          <p:cNvSpPr txBox="1"/>
          <p:nvPr/>
        </p:nvSpPr>
        <p:spPr>
          <a:xfrm>
            <a:off x="7830208" y="6488668"/>
            <a:ext cx="13137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MrBayew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2F7229-EAAB-4277-B9AD-780C7AA7F6EE}"/>
                  </a:ext>
                </a:extLst>
              </p:cNvPr>
              <p:cNvSpPr txBox="1"/>
              <p:nvPr/>
            </p:nvSpPr>
            <p:spPr>
              <a:xfrm>
                <a:off x="3310759" y="141542"/>
                <a:ext cx="1148084" cy="67403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b="0" dirty="0">
                  <a:solidFill>
                    <a:srgbClr val="FF0000"/>
                  </a:solidFill>
                </a:endParaRPr>
              </a:p>
              <a:p>
                <a:endParaRPr lang="en-GB" b="0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8</a:t>
                </a: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=−8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</a:rPr>
                  <a:t>16</a:t>
                </a:r>
              </a:p>
              <a:p>
                <a:pPr algn="ctr"/>
                <a:endParaRPr lang="en-GB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C2F7229-EAAB-4277-B9AD-780C7AA7F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0759" y="141542"/>
                <a:ext cx="1148084" cy="674030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52D2-932E-4BE1-8210-2CCAAB5A7BEE}"/>
                  </a:ext>
                </a:extLst>
              </p:cNvPr>
              <p:cNvSpPr txBox="1"/>
              <p:nvPr/>
            </p:nvSpPr>
            <p:spPr>
              <a:xfrm>
                <a:off x="7474674" y="293942"/>
                <a:ext cx="1669326" cy="64959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b="0" dirty="0">
                    <a:solidFill>
                      <a:srgbClr val="FF0000"/>
                    </a:solidFill>
                  </a:rPr>
                  <a:t> 3, -3</a:t>
                </a: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b="0" dirty="0">
                  <a:solidFill>
                    <a:srgbClr val="FF0000"/>
                  </a:solidFill>
                </a:endParaRPr>
              </a:p>
              <a:p>
                <a:endParaRPr lang="en-GB" b="0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undefined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  <a:p>
                <a:pPr algn="ctr"/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1552D2-932E-4BE1-8210-2CCAAB5A7B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4674" y="293942"/>
                <a:ext cx="1669326" cy="6495945"/>
              </a:xfrm>
              <a:prstGeom prst="rect">
                <a:avLst/>
              </a:prstGeom>
              <a:blipFill>
                <a:blip r:embed="rId5"/>
                <a:stretch>
                  <a:fillRect t="-4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4942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/>
              <p:nvPr/>
            </p:nvSpPr>
            <p:spPr>
              <a:xfrm>
                <a:off x="517781" y="157307"/>
                <a:ext cx="3896247" cy="7478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3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 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6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−7 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   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7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−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1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ECC487C8-7528-4F29-8DCA-0921A01872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781" y="157307"/>
                <a:ext cx="3896247" cy="7478970"/>
              </a:xfrm>
              <a:prstGeom prst="rect">
                <a:avLst/>
              </a:prstGeom>
              <a:blipFill>
                <a:blip r:embed="rId2"/>
                <a:stretch>
                  <a:fillRect l="-4225" t="-12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74C6690-F1E2-48D3-92AD-CB3B95496F3C}"/>
                  </a:ext>
                </a:extLst>
              </p:cNvPr>
              <p:cNvSpPr/>
              <p:nvPr/>
            </p:nvSpPr>
            <p:spPr>
              <a:xfrm>
                <a:off x="5247753" y="114575"/>
                <a:ext cx="3896247" cy="75213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 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</a:t>
                </a: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16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2=</m:t>
                    </m:r>
                    <m:rad>
                      <m:ra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4</m:t>
                        </m:r>
                      </m:deg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    </a:t>
                </a: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 =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deg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</m:rad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14:m>
                  <m:oMath xmlns:m="http://schemas.openxmlformats.org/officeDocument/2006/math">
                    <m:sSup>
                      <m:sSup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        </m:t>
                        </m:r>
                        <m:r>
                          <a:rPr kumimoji="0" lang="en-GB" sz="3200" b="0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𝑥</m:t>
                        </m:r>
                      </m:e>
                      <m:sup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</m:t>
                        </m:r>
                      </m:sup>
                    </m:sSup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  <m:r>
                      <a:rPr kumimoji="0" lang="en-GB" sz="3200" b="0" i="1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2</m:t>
                    </m:r>
                  </m:oMath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514350" marR="0" lvl="0" indent="-51435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7FFF"/>
                  </a:buClr>
                  <a:buSzTx/>
                  <a:buFont typeface="+mj-lt"/>
                  <a:buAutoNum type="arabicPeriod" startAt="16"/>
                  <a:tabLst/>
                  <a:defRPr/>
                </a:pPr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74C6690-F1E2-48D3-92AD-CB3B95496F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7753" y="114575"/>
                <a:ext cx="3896247" cy="7521354"/>
              </a:xfrm>
              <a:prstGeom prst="rect">
                <a:avLst/>
              </a:prstGeom>
              <a:blipFill>
                <a:blip r:embed="rId3"/>
                <a:stretch>
                  <a:fillRect l="-4225" t="-12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C6378CDF-A586-46C1-86DA-DDB9BD474156}"/>
              </a:ext>
            </a:extLst>
          </p:cNvPr>
          <p:cNvSpPr txBox="1"/>
          <p:nvPr/>
        </p:nvSpPr>
        <p:spPr>
          <a:xfrm>
            <a:off x="7830208" y="6488668"/>
            <a:ext cx="131379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MrBayew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1164E3-5EE7-4AA4-8877-A6A307C1E2E3}"/>
                  </a:ext>
                </a:extLst>
              </p:cNvPr>
              <p:cNvSpPr txBox="1"/>
              <p:nvPr/>
            </p:nvSpPr>
            <p:spPr>
              <a:xfrm>
                <a:off x="3128215" y="156959"/>
                <a:ext cx="1702676" cy="66138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g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𝑛𝑑𝑒𝑓𝑖𝑛𝑒𝑑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g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−7</m:t>
                        </m:r>
                      </m:e>
                    </m:rad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𝑢𝑛𝑑𝑒𝑓𝑖𝑛𝑒𝑑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g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1164E3-5EE7-4AA4-8877-A6A307C1E2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8215" y="156959"/>
                <a:ext cx="1702676" cy="6613862"/>
              </a:xfrm>
              <a:prstGeom prst="rect">
                <a:avLst/>
              </a:prstGeom>
              <a:blipFill>
                <a:blip r:embed="rId4"/>
                <a:stretch>
                  <a:fillRect r="-3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9C9837-C1B3-4975-B0B5-A86D06EEF0AB}"/>
                  </a:ext>
                </a:extLst>
              </p:cNvPr>
              <p:cNvSpPr txBox="1"/>
              <p:nvPr/>
            </p:nvSpPr>
            <p:spPr>
              <a:xfrm>
                <a:off x="7441324" y="156959"/>
                <a:ext cx="1702676" cy="63164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g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ra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b="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</a:p>
              <a:p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0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2000" dirty="0">
                  <a:solidFill>
                    <a:srgbClr val="FF0000"/>
                  </a:solidFill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g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09C9837-C1B3-4975-B0B5-A86D06EEF0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1324" y="156959"/>
                <a:ext cx="1702676" cy="631647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6575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294</Words>
  <Application>Microsoft Office PowerPoint</Application>
  <PresentationFormat>On-screen Show (4:3)</PresentationFormat>
  <Paragraphs>218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Solving one-step equations with powers and roots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116</cp:revision>
  <dcterms:created xsi:type="dcterms:W3CDTF">2018-01-26T08:52:52Z</dcterms:created>
  <dcterms:modified xsi:type="dcterms:W3CDTF">2019-05-22T09:34:20Z</dcterms:modified>
</cp:coreProperties>
</file>