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89" r:id="rId2"/>
    <p:sldId id="294" r:id="rId3"/>
    <p:sldId id="295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9362" autoAdjust="0"/>
  </p:normalViewPr>
  <p:slideViewPr>
    <p:cSldViewPr snapToGrid="0">
      <p:cViewPr varScale="1">
        <p:scale>
          <a:sx n="114" d="100"/>
          <a:sy n="114" d="100"/>
        </p:scale>
        <p:origin x="156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5.png"/><Relationship Id="rId5" Type="http://schemas.openxmlformats.org/officeDocument/2006/relationships/image" Target="../media/image8.png"/><Relationship Id="rId10" Type="http://schemas.openxmlformats.org/officeDocument/2006/relationships/image" Target="../media/image14.png"/><Relationship Id="rId4" Type="http://schemas.openxmlformats.org/officeDocument/2006/relationships/image" Target="../media/image7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5.png"/><Relationship Id="rId5" Type="http://schemas.openxmlformats.org/officeDocument/2006/relationships/image" Target="../media/image8.png"/><Relationship Id="rId10" Type="http://schemas.openxmlformats.org/officeDocument/2006/relationships/image" Target="../media/image14.png"/><Relationship Id="rId4" Type="http://schemas.openxmlformats.org/officeDocument/2006/relationships/image" Target="../media/image7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Representing Inequalities: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Fill in the Gaps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766752" y="4314673"/>
                <a:ext cx="1310873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2400" b="0" i="0" dirty="0">
                  <a:solidFill>
                    <a:schemeClr val="bg1"/>
                  </a:solidFill>
                  <a:latin typeface="Calibri" panose="020F0502020204030204"/>
                  <a:ea typeface="Cambria Math" panose="02040503050406030204" pitchFamily="18" charset="0"/>
                </a:endParaRPr>
              </a:p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&lt;3</m:t>
                      </m:r>
                    </m:oMath>
                  </m:oMathPara>
                </a14:m>
                <a:endParaRPr lang="en-GB" sz="2400" b="0" i="0" dirty="0">
                  <a:solidFill>
                    <a:schemeClr val="bg1"/>
                  </a:solidFill>
                  <a:latin typeface="Calibri" panose="020F0502020204030204"/>
                  <a:ea typeface="Cambria Math" panose="02040503050406030204" pitchFamily="18" charset="0"/>
                </a:endParaRPr>
              </a:p>
              <a:p>
                <a:pPr lvl="0" algn="r"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ea typeface="Cambria Math" panose="02040503050406030204" pitchFamily="18" charset="0"/>
                  </a:rPr>
                  <a:t>-3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≤3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6752" y="4314673"/>
                <a:ext cx="1310873" cy="1107996"/>
              </a:xfrm>
              <a:prstGeom prst="rect">
                <a:avLst/>
              </a:prstGeom>
              <a:blipFill>
                <a:blip r:embed="rId7"/>
                <a:stretch>
                  <a:fillRect l="-13023" r="-7907"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94155932"/>
                  </p:ext>
                </p:extLst>
              </p:nvPr>
            </p:nvGraphicFramePr>
            <p:xfrm>
              <a:off x="174362" y="123015"/>
              <a:ext cx="8878199" cy="678043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81527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2732224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2732224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2732224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</a:tblGrid>
                  <a:tr h="58074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Q</a:t>
                          </a:r>
                          <a:endParaRPr lang="en-GB" sz="16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𝐼𝑛𝑒𝑞𝑢𝑎𝑙𝑖𝑡𝑦</m:t>
                                </m:r>
                              </m:oMath>
                            </m:oMathPara>
                          </a14:m>
                          <a:endParaRPr lang="en-GB" sz="16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Represent</a:t>
                          </a:r>
                          <a:r>
                            <a:rPr lang="en-GB" sz="1600" baseline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on a number line</a:t>
                          </a:r>
                          <a:endParaRPr lang="en-GB" sz="16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𝐼𝑛𝑡𝑒𝑔𝑒𝑟</m:t>
                                </m:r>
                                <m:r>
                                  <a:rPr lang="en-GB" sz="16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6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𝑠𝑜𝑙𝑢𝑡𝑖𝑜𝑛𝑠</m:t>
                                </m:r>
                              </m:oMath>
                            </m:oMathPara>
                          </a14:m>
                          <a:endParaRPr lang="en-GB" sz="16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504145"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  <a:endParaRPr lang="en-GB" sz="1600" b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&gt;3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=4, 5, 6….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504145"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  <a:endParaRPr lang="en-GB" sz="1600" b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=3, 4, 5...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504145"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  <a:endParaRPr lang="en-GB" sz="1600" b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≤−3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=−3,−4,−5</m:t>
                              </m:r>
                            </m:oMath>
                          </a14:m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…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504145"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  <a:endParaRPr lang="en-GB" sz="1600" b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−3≤</m:t>
                                </m:r>
                                <m:r>
                                  <a:rPr lang="en-GB" sz="16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=−3, −2, −1…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504145"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  <a:endParaRPr lang="en-GB" sz="1600" b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−1&gt;2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=4, 5, 6…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504145"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  <a:endParaRPr lang="en-GB" sz="1600" b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&lt;−3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=−4, −5, −6…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50414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</a:t>
                          </a:r>
                          <a:endParaRPr lang="en-GB" sz="1600" b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+5≤2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=−3, −4 −5…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  <a:tr h="504145"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</a:t>
                          </a:r>
                          <a:endParaRPr lang="en-GB" sz="1600" b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&gt;3 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𝑜𝑟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&lt;−1</m:t>
                              </m:r>
                            </m:oMath>
                          </a14:m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600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600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+8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=4, 5, 6 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𝑜𝑟</m:t>
                                </m:r>
                              </m:oMath>
                            </m:oMathPara>
                          </a14:m>
                          <a:endParaRPr lang="en-GB" sz="1600" b="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=−2, −3, −4…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84164297"/>
                      </a:ext>
                    </a:extLst>
                  </a:tr>
                  <a:tr h="504145"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</a:t>
                          </a:r>
                          <a:endParaRPr lang="en-GB" sz="1600" b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≥4 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𝑜𝑟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≤−1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=4, 5, 6…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𝑜𝑟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kumimoji="0" lang="en-GB" sz="16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=−1 −2, −3….</m:t>
                                </m:r>
                              </m:oMath>
                            </m:oMathPara>
                          </a14:m>
                          <a:endParaRPr kumimoji="0" lang="en-GB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50414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  <a:endParaRPr lang="en-GB" sz="1600" b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6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sz="16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sz="16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≤3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=−2, −1, 0, 1, 2, 3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853047392"/>
                      </a:ext>
                    </a:extLst>
                  </a:tr>
                  <a:tr h="50414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u="none" strike="noStrike" kern="1200" cap="none" spc="0" normalizeH="0" baseline="0" noProof="0" dirty="0">
                              <a:ln>
                                <a:noFill/>
                              </a:ln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</a:t>
                          </a:r>
                          <a:endParaRPr kumimoji="0" lang="en-GB" sz="16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≥1 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𝑎𝑛𝑑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&lt;3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=1, 2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497563866"/>
                      </a:ext>
                    </a:extLst>
                  </a:tr>
                  <a:tr h="50414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u="none" strike="noStrike" kern="1200" cap="none" spc="0" normalizeH="0" baseline="0" noProof="0" dirty="0">
                              <a:ln>
                                <a:noFill/>
                              </a:ln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</a:t>
                          </a:r>
                          <a:endParaRPr kumimoji="0" lang="en-GB" sz="16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&gt;9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kumimoji="0" lang="en-GB" sz="160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=4, 5, 6…</m:t>
                                </m:r>
                              </m:oMath>
                            </m:oMathPara>
                          </a14:m>
                          <a:endParaRPr kumimoji="0" lang="en-GB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8732616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94155932"/>
                  </p:ext>
                </p:extLst>
              </p:nvPr>
            </p:nvGraphicFramePr>
            <p:xfrm>
              <a:off x="174362" y="123015"/>
              <a:ext cx="8878199" cy="678043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81527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2732224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2732224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2732224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</a:tblGrid>
                  <a:tr h="58074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Q</a:t>
                          </a:r>
                          <a:endParaRPr lang="en-GB" sz="16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167" t="-1053" r="-200223" b="-107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Represent</a:t>
                          </a:r>
                          <a:r>
                            <a:rPr lang="en-GB" sz="1600" baseline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on a number line</a:t>
                          </a:r>
                          <a:endParaRPr lang="en-GB" sz="16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4944" t="-1053" r="-445" b="-10736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504145"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  <a:endParaRPr lang="en-GB" sz="1600" b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167" t="-115663" r="-200223" b="-11289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4944" t="-115663" r="-445" b="-112891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504145"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  <a:endParaRPr lang="en-GB" sz="1600" b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167" t="-215663" r="-200223" b="-10289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4944" t="-215663" r="-445" b="-102891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504145"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  <a:endParaRPr lang="en-GB" sz="1600" b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167" t="-315663" r="-200223" b="-9289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4944" t="-315663" r="-445" b="-92891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504145"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  <a:endParaRPr lang="en-GB" sz="1600" b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167" t="-420732" r="-200223" b="-8402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4944" t="-420732" r="-445" b="-8402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504145"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  <a:endParaRPr lang="en-GB" sz="1600" b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167" t="-514458" r="-200223" b="-7301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4944" t="-514458" r="-445" b="-73012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504145"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  <a:endParaRPr lang="en-GB" sz="1600" b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167" t="-614458" r="-200223" b="-6301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4944" t="-614458" r="-445" b="-63012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50414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</a:t>
                          </a:r>
                          <a:endParaRPr lang="en-GB" sz="1600" b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167" t="-714458" r="-200223" b="-5301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4944" t="-714458" r="-445" b="-53012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</a:t>
                          </a:r>
                          <a:endParaRPr lang="en-GB" sz="1600" b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167" t="-711579" r="-200223" b="-3631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446" t="-711579" r="-100670" b="-3631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4944" t="-711579" r="-445" b="-3631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84164297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</a:t>
                          </a:r>
                          <a:endParaRPr lang="en-GB" sz="1600" b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167" t="-811579" r="-200223" b="-2631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4944" t="-811579" r="-445" b="-2631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50414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  <a:endParaRPr lang="en-GB" sz="1600" b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167" t="-1056098" r="-200223" b="-204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4944" t="-1056098" r="-445" b="-2048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53047392"/>
                      </a:ext>
                    </a:extLst>
                  </a:tr>
                  <a:tr h="50414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u="none" strike="noStrike" kern="1200" cap="none" spc="0" normalizeH="0" baseline="0" noProof="0" dirty="0">
                              <a:ln>
                                <a:noFill/>
                              </a:ln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</a:t>
                          </a:r>
                          <a:endParaRPr kumimoji="0" lang="en-GB" sz="16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167" t="-1142169" r="-200223" b="-102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4944" t="-1142169" r="-445" b="-1024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7563866"/>
                      </a:ext>
                    </a:extLst>
                  </a:tr>
                  <a:tr h="50414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u="none" strike="noStrike" kern="1200" cap="none" spc="0" normalizeH="0" baseline="0" noProof="0" dirty="0">
                              <a:ln>
                                <a:noFill/>
                              </a:ln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</a:t>
                          </a:r>
                          <a:endParaRPr kumimoji="0" lang="en-GB" sz="16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167" t="-1242169" r="-200223" b="-2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4944" t="-1242169" r="-445" b="-24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73261677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59" name="Picture 5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9727" y="3241112"/>
            <a:ext cx="1730305" cy="477724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9742" y="4261019"/>
            <a:ext cx="1871882" cy="443492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 rotWithShape="1">
          <a:blip r:embed="rId5"/>
          <a:srcRect b="14597"/>
          <a:stretch/>
        </p:blipFill>
        <p:spPr>
          <a:xfrm>
            <a:off x="4190520" y="5920958"/>
            <a:ext cx="1648705" cy="458374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 rotWithShape="1">
          <a:blip r:embed="rId6"/>
          <a:srcRect r="1285"/>
          <a:stretch/>
        </p:blipFill>
        <p:spPr>
          <a:xfrm>
            <a:off x="4069671" y="1291589"/>
            <a:ext cx="1890405" cy="388679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90520" y="1767662"/>
            <a:ext cx="1817949" cy="434137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50574" y="2235180"/>
            <a:ext cx="1697840" cy="448715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10434" y="738468"/>
            <a:ext cx="1550539" cy="416563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295286" y="2758585"/>
            <a:ext cx="1524746" cy="409633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75898" y="3762643"/>
            <a:ext cx="1817949" cy="434137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64007" y="4865787"/>
            <a:ext cx="2101729" cy="499161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179429" y="5426332"/>
            <a:ext cx="1640603" cy="443082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03213" y="6435071"/>
            <a:ext cx="1550539" cy="416563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16FEE67D-9E66-4F16-9597-15D6821BFE58}"/>
              </a:ext>
            </a:extLst>
          </p:cNvPr>
          <p:cNvSpPr/>
          <p:nvPr/>
        </p:nvSpPr>
        <p:spPr>
          <a:xfrm>
            <a:off x="3825380" y="750520"/>
            <a:ext cx="2323750" cy="4165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5EAB27C-E24F-40DF-AFF6-9574A6994E7C}"/>
              </a:ext>
            </a:extLst>
          </p:cNvPr>
          <p:cNvSpPr/>
          <p:nvPr/>
        </p:nvSpPr>
        <p:spPr>
          <a:xfrm>
            <a:off x="6583049" y="738466"/>
            <a:ext cx="2323750" cy="4165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C3A5D40-6FDA-466F-87D7-3242D826A8FC}"/>
              </a:ext>
            </a:extLst>
          </p:cNvPr>
          <p:cNvSpPr/>
          <p:nvPr/>
        </p:nvSpPr>
        <p:spPr>
          <a:xfrm>
            <a:off x="1061521" y="1253011"/>
            <a:ext cx="2323750" cy="4165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157C58B-709A-467A-8F54-B913725CE5CF}"/>
              </a:ext>
            </a:extLst>
          </p:cNvPr>
          <p:cNvSpPr/>
          <p:nvPr/>
        </p:nvSpPr>
        <p:spPr>
          <a:xfrm>
            <a:off x="3888219" y="1766431"/>
            <a:ext cx="2323750" cy="4165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EF2DBD6-389B-4AD3-9022-7AE3E4A9BB80}"/>
              </a:ext>
            </a:extLst>
          </p:cNvPr>
          <p:cNvSpPr/>
          <p:nvPr/>
        </p:nvSpPr>
        <p:spPr>
          <a:xfrm>
            <a:off x="1181685" y="1754378"/>
            <a:ext cx="2323750" cy="4165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94D31E8-EAF6-497F-90D8-8E1EF70685AD}"/>
              </a:ext>
            </a:extLst>
          </p:cNvPr>
          <p:cNvSpPr/>
          <p:nvPr/>
        </p:nvSpPr>
        <p:spPr>
          <a:xfrm>
            <a:off x="3825380" y="2265098"/>
            <a:ext cx="2323750" cy="4165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6F45C26-D1EE-42D7-88B0-2F6F4B0FF3DA}"/>
              </a:ext>
            </a:extLst>
          </p:cNvPr>
          <p:cNvSpPr/>
          <p:nvPr/>
        </p:nvSpPr>
        <p:spPr>
          <a:xfrm>
            <a:off x="6583049" y="2253044"/>
            <a:ext cx="2323750" cy="4165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9FAAB0D-0A43-4678-811D-77944353CEE7}"/>
              </a:ext>
            </a:extLst>
          </p:cNvPr>
          <p:cNvSpPr/>
          <p:nvPr/>
        </p:nvSpPr>
        <p:spPr>
          <a:xfrm>
            <a:off x="3768055" y="2749631"/>
            <a:ext cx="2323750" cy="4165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C25EAE7-6366-4A39-A009-D9D6059E38A5}"/>
              </a:ext>
            </a:extLst>
          </p:cNvPr>
          <p:cNvSpPr/>
          <p:nvPr/>
        </p:nvSpPr>
        <p:spPr>
          <a:xfrm>
            <a:off x="6525724" y="2737577"/>
            <a:ext cx="2323750" cy="4165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F5CA748-7872-417C-B0B1-CA4FB491A764}"/>
              </a:ext>
            </a:extLst>
          </p:cNvPr>
          <p:cNvSpPr/>
          <p:nvPr/>
        </p:nvSpPr>
        <p:spPr>
          <a:xfrm>
            <a:off x="1072220" y="3259415"/>
            <a:ext cx="2323750" cy="4165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7F4B669-6D8D-4218-B740-AF45D5C11146}"/>
              </a:ext>
            </a:extLst>
          </p:cNvPr>
          <p:cNvSpPr/>
          <p:nvPr/>
        </p:nvSpPr>
        <p:spPr>
          <a:xfrm>
            <a:off x="6536423" y="3259414"/>
            <a:ext cx="2323750" cy="4165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62046AE-3499-4C59-A27F-6C6114849B35}"/>
              </a:ext>
            </a:extLst>
          </p:cNvPr>
          <p:cNvSpPr/>
          <p:nvPr/>
        </p:nvSpPr>
        <p:spPr>
          <a:xfrm>
            <a:off x="3684165" y="3755823"/>
            <a:ext cx="2323750" cy="4165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6F6427A-49C8-4BF3-84EB-0542CDA5EF16}"/>
              </a:ext>
            </a:extLst>
          </p:cNvPr>
          <p:cNvSpPr/>
          <p:nvPr/>
        </p:nvSpPr>
        <p:spPr>
          <a:xfrm>
            <a:off x="6441834" y="3743769"/>
            <a:ext cx="2323750" cy="4165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AAEE1A6-99BF-4D73-9099-667D4F2C1ADA}"/>
              </a:ext>
            </a:extLst>
          </p:cNvPr>
          <p:cNvSpPr/>
          <p:nvPr/>
        </p:nvSpPr>
        <p:spPr>
          <a:xfrm>
            <a:off x="1072220" y="4320956"/>
            <a:ext cx="2323750" cy="4165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441F7CD-8512-49A7-AE06-E50DEAE8ECD6}"/>
              </a:ext>
            </a:extLst>
          </p:cNvPr>
          <p:cNvSpPr/>
          <p:nvPr/>
        </p:nvSpPr>
        <p:spPr>
          <a:xfrm>
            <a:off x="6536423" y="4320955"/>
            <a:ext cx="2323750" cy="4165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DC258F2-F48D-4CCB-A8C6-6EDB4533E9FF}"/>
              </a:ext>
            </a:extLst>
          </p:cNvPr>
          <p:cNvSpPr/>
          <p:nvPr/>
        </p:nvSpPr>
        <p:spPr>
          <a:xfrm>
            <a:off x="3811751" y="4906631"/>
            <a:ext cx="2323750" cy="4165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BF5E14A-8928-4EE6-8B20-B611F0962209}"/>
              </a:ext>
            </a:extLst>
          </p:cNvPr>
          <p:cNvSpPr/>
          <p:nvPr/>
        </p:nvSpPr>
        <p:spPr>
          <a:xfrm>
            <a:off x="1105217" y="4894578"/>
            <a:ext cx="2323750" cy="4165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7FE26D3-B726-46CE-A427-96E5AA7DD7D1}"/>
              </a:ext>
            </a:extLst>
          </p:cNvPr>
          <p:cNvSpPr/>
          <p:nvPr/>
        </p:nvSpPr>
        <p:spPr>
          <a:xfrm>
            <a:off x="3888219" y="5466373"/>
            <a:ext cx="2323750" cy="4165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22D7065-F186-4290-A9C4-EC2870F276FB}"/>
              </a:ext>
            </a:extLst>
          </p:cNvPr>
          <p:cNvSpPr/>
          <p:nvPr/>
        </p:nvSpPr>
        <p:spPr>
          <a:xfrm>
            <a:off x="1590908" y="5424375"/>
            <a:ext cx="363727" cy="4165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4EF2B17-C51F-4644-847B-53620DC29294}"/>
              </a:ext>
            </a:extLst>
          </p:cNvPr>
          <p:cNvSpPr/>
          <p:nvPr/>
        </p:nvSpPr>
        <p:spPr>
          <a:xfrm>
            <a:off x="3778754" y="5937206"/>
            <a:ext cx="2323750" cy="4165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F7F669F-EBB9-4070-ABA5-6C6B30CB7C9C}"/>
              </a:ext>
            </a:extLst>
          </p:cNvPr>
          <p:cNvSpPr/>
          <p:nvPr/>
        </p:nvSpPr>
        <p:spPr>
          <a:xfrm>
            <a:off x="6536423" y="5925152"/>
            <a:ext cx="2323750" cy="4165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F7E35D0-2762-42DF-8198-F13FB9C3E502}"/>
              </a:ext>
            </a:extLst>
          </p:cNvPr>
          <p:cNvSpPr/>
          <p:nvPr/>
        </p:nvSpPr>
        <p:spPr>
          <a:xfrm>
            <a:off x="3888219" y="6467003"/>
            <a:ext cx="2323750" cy="4165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A0F6F56-012E-49CA-AF6E-5994E7918738}"/>
              </a:ext>
            </a:extLst>
          </p:cNvPr>
          <p:cNvSpPr/>
          <p:nvPr/>
        </p:nvSpPr>
        <p:spPr>
          <a:xfrm>
            <a:off x="6645888" y="6454949"/>
            <a:ext cx="2323750" cy="4165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89FD7D5-D11C-4AC0-9856-8973FB35E320}"/>
              </a:ext>
            </a:extLst>
          </p:cNvPr>
          <p:cNvSpPr/>
          <p:nvPr/>
        </p:nvSpPr>
        <p:spPr>
          <a:xfrm>
            <a:off x="2619126" y="5451973"/>
            <a:ext cx="363727" cy="4165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595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23" grpId="0" animBg="1"/>
      <p:bldP spid="25" grpId="0" animBg="1"/>
      <p:bldP spid="26" grpId="0" animBg="1"/>
      <p:bldP spid="28" grpId="0" animBg="1"/>
      <p:bldP spid="30" grpId="0" animBg="1"/>
      <p:bldP spid="31" grpId="0" animBg="1"/>
      <p:bldP spid="33" grpId="0" animBg="1"/>
      <p:bldP spid="35" grpId="0" animBg="1"/>
      <p:bldP spid="36" grpId="0" animBg="1"/>
      <p:bldP spid="37" grpId="0" animBg="1"/>
      <p:bldP spid="39" grpId="0" animBg="1"/>
      <p:bldP spid="41" grpId="0" animBg="1"/>
      <p:bldP spid="42" grpId="0" animBg="1"/>
      <p:bldP spid="43" grpId="0" animBg="1"/>
      <p:bldP spid="44" grpId="0" animBg="1"/>
      <p:bldP spid="46" grpId="0" animBg="1"/>
      <p:bldP spid="47" grpId="0" animBg="1"/>
      <p:bldP spid="49" grpId="0" animBg="1"/>
      <p:bldP spid="51" grpId="0" animBg="1"/>
      <p:bldP spid="52" grpId="0" animBg="1"/>
      <p:bldP spid="54" grpId="0" animBg="1"/>
      <p:bldP spid="5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174362" y="123015"/>
              <a:ext cx="8878199" cy="678043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81527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2732224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2732224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2732224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</a:tblGrid>
                  <a:tr h="58074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Q</a:t>
                          </a:r>
                          <a:endParaRPr lang="en-GB" sz="16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𝐼𝑛𝑒𝑞𝑢𝑎𝑙𝑖𝑡𝑦</m:t>
                                </m:r>
                              </m:oMath>
                            </m:oMathPara>
                          </a14:m>
                          <a:endParaRPr lang="en-GB" sz="16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Represent</a:t>
                          </a:r>
                          <a:r>
                            <a:rPr lang="en-GB" sz="1600" baseline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on a number line</a:t>
                          </a:r>
                          <a:endParaRPr lang="en-GB" sz="16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𝐼𝑛𝑡𝑒𝑔𝑒𝑟</m:t>
                                </m:r>
                                <m:r>
                                  <a:rPr lang="en-GB" sz="16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6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𝑠𝑜𝑙𝑢𝑡𝑖𝑜𝑛𝑠</m:t>
                                </m:r>
                              </m:oMath>
                            </m:oMathPara>
                          </a14:m>
                          <a:endParaRPr lang="en-GB" sz="16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504145"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  <a:endParaRPr lang="en-GB" sz="1600" b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&gt;3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=4, 5, 6….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504145"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  <a:endParaRPr lang="en-GB" sz="1600" b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=3, 4, 5...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504145"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  <a:endParaRPr lang="en-GB" sz="1600" b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≤−3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=−3,−4,−5</m:t>
                              </m:r>
                            </m:oMath>
                          </a14:m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…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504145"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  <a:endParaRPr lang="en-GB" sz="1600" b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−3≤</m:t>
                                </m:r>
                                <m:r>
                                  <a:rPr lang="en-GB" sz="16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=−3, −2, −1…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504145"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  <a:endParaRPr lang="en-GB" sz="1600" b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−1&gt;2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=4, 5, 6…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504145"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  <a:endParaRPr lang="en-GB" sz="1600" b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&lt;−3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=−4, −5, −6…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50414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</a:t>
                          </a:r>
                          <a:endParaRPr lang="en-GB" sz="1600" b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+5≤2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=−3, −4 −5…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  <a:tr h="504145"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</a:t>
                          </a:r>
                          <a:endParaRPr lang="en-GB" sz="1600" b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&gt;3 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𝑜𝑟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&lt;−1</m:t>
                              </m:r>
                            </m:oMath>
                          </a14:m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600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600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+8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=4, 5, 6 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𝑜𝑟</m:t>
                                </m:r>
                              </m:oMath>
                            </m:oMathPara>
                          </a14:m>
                          <a:endParaRPr lang="en-GB" sz="1600" b="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=−2, −3, −4…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84164297"/>
                      </a:ext>
                    </a:extLst>
                  </a:tr>
                  <a:tr h="504145"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</a:t>
                          </a:r>
                          <a:endParaRPr lang="en-GB" sz="1600" b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≥4 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𝑜𝑟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≤−1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=4, 5, 6…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𝑜𝑟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kumimoji="0" lang="en-GB" sz="16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=−1 −2, −3….</m:t>
                                </m:r>
                              </m:oMath>
                            </m:oMathPara>
                          </a14:m>
                          <a:endParaRPr kumimoji="0" lang="en-GB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50414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  <a:endParaRPr lang="en-GB" sz="1600" b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6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sz="16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sz="16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≤3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=−2, −1, 0, 1, 2, 3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853047392"/>
                      </a:ext>
                    </a:extLst>
                  </a:tr>
                  <a:tr h="50414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u="none" strike="noStrike" kern="1200" cap="none" spc="0" normalizeH="0" baseline="0" noProof="0" dirty="0">
                              <a:ln>
                                <a:noFill/>
                              </a:ln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</a:t>
                          </a:r>
                          <a:endParaRPr kumimoji="0" lang="en-GB" sz="16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≥1 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𝑎𝑛𝑑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&lt;3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=1, 2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497563866"/>
                      </a:ext>
                    </a:extLst>
                  </a:tr>
                  <a:tr h="50414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u="none" strike="noStrike" kern="1200" cap="none" spc="0" normalizeH="0" baseline="0" noProof="0" dirty="0">
                              <a:ln>
                                <a:noFill/>
                              </a:ln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</a:t>
                          </a:r>
                          <a:endParaRPr kumimoji="0" lang="en-GB" sz="16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&gt;9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kumimoji="0" lang="en-GB" sz="160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=4, 5, 6…</m:t>
                                </m:r>
                              </m:oMath>
                            </m:oMathPara>
                          </a14:m>
                          <a:endParaRPr kumimoji="0" lang="en-GB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8732616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94155932"/>
                  </p:ext>
                </p:extLst>
              </p:nvPr>
            </p:nvGraphicFramePr>
            <p:xfrm>
              <a:off x="174362" y="123015"/>
              <a:ext cx="8878199" cy="678043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81527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2732224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2732224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2732224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</a:tblGrid>
                  <a:tr h="58074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Q</a:t>
                          </a:r>
                          <a:endParaRPr lang="en-GB" sz="16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167" t="-1053" r="-200223" b="-107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Represent</a:t>
                          </a:r>
                          <a:r>
                            <a:rPr lang="en-GB" sz="1600" baseline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on a number line</a:t>
                          </a:r>
                          <a:endParaRPr lang="en-GB" sz="16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4944" t="-1053" r="-445" b="-10736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504145"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  <a:endParaRPr lang="en-GB" sz="1600" b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167" t="-115663" r="-200223" b="-11289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4944" t="-115663" r="-445" b="-112891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504145"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  <a:endParaRPr lang="en-GB" sz="1600" b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167" t="-215663" r="-200223" b="-10289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4944" t="-215663" r="-445" b="-102891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504145"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  <a:endParaRPr lang="en-GB" sz="1600" b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167" t="-315663" r="-200223" b="-9289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4944" t="-315663" r="-445" b="-92891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504145"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  <a:endParaRPr lang="en-GB" sz="1600" b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167" t="-420732" r="-200223" b="-8402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4944" t="-420732" r="-445" b="-8402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504145"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  <a:endParaRPr lang="en-GB" sz="1600" b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167" t="-514458" r="-200223" b="-7301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4944" t="-514458" r="-445" b="-73012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504145"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  <a:endParaRPr lang="en-GB" sz="1600" b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167" t="-614458" r="-200223" b="-6301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4944" t="-614458" r="-445" b="-63012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50414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</a:t>
                          </a:r>
                          <a:endParaRPr lang="en-GB" sz="1600" b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167" t="-714458" r="-200223" b="-5301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4944" t="-714458" r="-445" b="-53012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</a:t>
                          </a:r>
                          <a:endParaRPr lang="en-GB" sz="1600" b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167" t="-711579" r="-200223" b="-3631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446" t="-711579" r="-100670" b="-3631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4944" t="-711579" r="-445" b="-3631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84164297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</a:t>
                          </a:r>
                          <a:endParaRPr lang="en-GB" sz="1600" b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167" t="-811579" r="-200223" b="-2631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4944" t="-811579" r="-445" b="-2631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50414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  <a:endParaRPr lang="en-GB" sz="1600" b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167" t="-1056098" r="-200223" b="-204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4944" t="-1056098" r="-445" b="-2048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53047392"/>
                      </a:ext>
                    </a:extLst>
                  </a:tr>
                  <a:tr h="50414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u="none" strike="noStrike" kern="1200" cap="none" spc="0" normalizeH="0" baseline="0" noProof="0" dirty="0">
                              <a:ln>
                                <a:noFill/>
                              </a:ln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</a:t>
                          </a:r>
                          <a:endParaRPr kumimoji="0" lang="en-GB" sz="16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167" t="-1142169" r="-200223" b="-102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4944" t="-1142169" r="-445" b="-1024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7563866"/>
                      </a:ext>
                    </a:extLst>
                  </a:tr>
                  <a:tr h="50414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u="none" strike="noStrike" kern="1200" cap="none" spc="0" normalizeH="0" baseline="0" noProof="0" dirty="0">
                              <a:ln>
                                <a:noFill/>
                              </a:ln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</a:t>
                          </a:r>
                          <a:endParaRPr kumimoji="0" lang="en-GB" sz="16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167" t="-1242169" r="-200223" b="-2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4944" t="-1242169" r="-445" b="-24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73261677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59" name="Picture 5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9727" y="3241112"/>
            <a:ext cx="1730305" cy="477724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9742" y="4261019"/>
            <a:ext cx="1871882" cy="443492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 rotWithShape="1">
          <a:blip r:embed="rId5"/>
          <a:srcRect b="14597"/>
          <a:stretch/>
        </p:blipFill>
        <p:spPr>
          <a:xfrm>
            <a:off x="4190520" y="5920958"/>
            <a:ext cx="1648705" cy="458374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 rotWithShape="1">
          <a:blip r:embed="rId6"/>
          <a:srcRect r="1285"/>
          <a:stretch/>
        </p:blipFill>
        <p:spPr>
          <a:xfrm>
            <a:off x="4069671" y="1291589"/>
            <a:ext cx="1890405" cy="388679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90520" y="1767662"/>
            <a:ext cx="1817949" cy="434137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50574" y="2235180"/>
            <a:ext cx="1697840" cy="448715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10434" y="738468"/>
            <a:ext cx="1550539" cy="416563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295286" y="2758585"/>
            <a:ext cx="1524746" cy="409633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75898" y="3762643"/>
            <a:ext cx="1817949" cy="434137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64007" y="4865787"/>
            <a:ext cx="2101729" cy="499161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179429" y="5426332"/>
            <a:ext cx="1640603" cy="443082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03213" y="6435071"/>
            <a:ext cx="1550539" cy="41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311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457</Words>
  <Application>Microsoft Office PowerPoint</Application>
  <PresentationFormat>On-screen Show (4:3)</PresentationFormat>
  <Paragraphs>97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 Theme</vt:lpstr>
      <vt:lpstr>Representing Inequalities: Fill in the Gaps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124</cp:revision>
  <dcterms:created xsi:type="dcterms:W3CDTF">2018-01-26T08:52:52Z</dcterms:created>
  <dcterms:modified xsi:type="dcterms:W3CDTF">2019-05-20T07:59:40Z</dcterms:modified>
</cp:coreProperties>
</file>