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  <p:sldMasterId id="2147483708" r:id="rId2"/>
  </p:sldMasterIdLst>
  <p:notesMasterIdLst>
    <p:notesMasterId r:id="rId9"/>
  </p:notesMasterIdLst>
  <p:sldIdLst>
    <p:sldId id="298" r:id="rId3"/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94E998-E6D3-43D0-BA65-C933745B218E}" type="datetimeFigureOut">
              <a:rPr lang="en-GB" smtClean="0"/>
              <a:t>04/05/2019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F71BD-B64D-4104-8303-AB16D2DE2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06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225E8698-F8BF-40CA-B9E6-71EEEB351D1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96AA82EA-3E28-49D1-8BF8-9FCF637C7CA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6E79E4FF-54FF-4B9C-A491-D148C108DC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7FD579-FCCF-460F-902A-B46DDEEB87D3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10FC-9B76-4167-B9D6-E2F09912F7D6}" type="datetimeFigureOut">
              <a:rPr lang="en-GB" smtClean="0"/>
              <a:t>04/05/2019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17BE-66E8-4E8A-8FE8-3CDBDF1B3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616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10FC-9B76-4167-B9D6-E2F09912F7D6}" type="datetimeFigureOut">
              <a:rPr lang="en-GB" smtClean="0"/>
              <a:t>04/05/2019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17BE-66E8-4E8A-8FE8-3CDBDF1B3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963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10FC-9B76-4167-B9D6-E2F09912F7D6}" type="datetimeFigureOut">
              <a:rPr lang="en-GB" smtClean="0"/>
              <a:t>04/05/2019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17BE-66E8-4E8A-8FE8-3CDBDF1B3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680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610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A34AF-5C14-414F-B78E-4039FCAC9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E4C7F-1794-45CC-A19A-81F7AFA2343B}" type="datetimeFigureOut">
              <a:rPr lang="en-GB"/>
              <a:pPr>
                <a:defRPr/>
              </a:pPr>
              <a:t>04/05/2019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00E0B-5D49-429E-9479-64DAA9D95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2EFFA-3DF3-40B9-AECF-D18149DED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765F1C-322C-4EE1-84AB-C8D5EE37B83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3402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E0FF2-CD45-417C-8A40-072BCF22E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D9FF4-9C48-4148-93A7-2306F8EE5339}" type="datetimeFigureOut">
              <a:rPr lang="en-GB"/>
              <a:pPr>
                <a:defRPr/>
              </a:pPr>
              <a:t>04/05/2019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F7D57-F4E6-4563-AC51-29AE8E50F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A39D74-7CB5-4923-8486-8D05E41FF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C3441-6B3C-4328-99B3-5C7FFC842A4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42899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FB1F8-EF90-4313-9468-5DFFA05C9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B8097-8AA0-4C4D-8055-E19005B56DB8}" type="datetimeFigureOut">
              <a:rPr lang="en-GB"/>
              <a:pPr>
                <a:defRPr/>
              </a:pPr>
              <a:t>04/05/2019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452A80-5925-4026-98A4-4B5CB16A0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D75A66-5306-4848-BB14-F4E765E8C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91A46-4D62-4748-A81E-244AFB49672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53815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2A7BC57-9CAA-4A52-A45A-1054C67EC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8ABEE-CADF-4464-B8BD-EA15DF5D76EF}" type="datetimeFigureOut">
              <a:rPr lang="en-GB"/>
              <a:pPr>
                <a:defRPr/>
              </a:pPr>
              <a:t>04/05/2019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DBBE37B-67B6-4511-9839-F08987BDD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0233072-711F-4FA6-8C65-171D868F0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BB59D-AF84-4ECC-9193-A40D104AB4F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05784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6AE03BC-0089-420C-A1DF-9D292DE91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A551C-1D9E-4E8E-8AA7-B79540363A7B}" type="datetimeFigureOut">
              <a:rPr lang="en-GB"/>
              <a:pPr>
                <a:defRPr/>
              </a:pPr>
              <a:t>04/05/2019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A8C5E98-208A-4BA3-9CC1-703FF8764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E405C18-0E33-4C27-9302-80AD66D82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56086-A90C-4144-B429-3C83BC11E79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00925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2717D1A-CDD6-4406-8C2E-7AA94BCBA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A9A10-4C94-4420-B750-8220A6E16A66}" type="datetimeFigureOut">
              <a:rPr lang="en-GB"/>
              <a:pPr>
                <a:defRPr/>
              </a:pPr>
              <a:t>04/05/2019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E183EF2-A600-4DC6-A525-DA57A4BB6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DF44C90-9C16-48F0-8A16-B5DBAE74B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1F69A-18BB-4F6C-B056-8B6F55632BD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32539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986EBBD-2926-4FC3-8DC7-74C0F08CF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AB942-9B5E-4D33-B930-93C10491ABC8}" type="datetimeFigureOut">
              <a:rPr lang="en-GB"/>
              <a:pPr>
                <a:defRPr/>
              </a:pPr>
              <a:t>04/05/2019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47004DB-B647-43F6-A77A-06B2EC41A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DCD6CCA-4692-4802-8F2E-88A2B030F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393D9-1DCF-43D5-B3C2-59BC9EFABB4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653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10FC-9B76-4167-B9D6-E2F09912F7D6}" type="datetimeFigureOut">
              <a:rPr lang="en-GB" smtClean="0"/>
              <a:t>04/05/2019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17BE-66E8-4E8A-8FE8-3CDBDF1B3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9362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A90000D-FAF6-4617-8247-EF06B28E8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32616-D9D3-4E12-8FFC-E78A74E56FC8}" type="datetimeFigureOut">
              <a:rPr lang="en-GB"/>
              <a:pPr>
                <a:defRPr/>
              </a:pPr>
              <a:t>04/05/2019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A2AADB-B125-4632-9091-3B45383B5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C9426FB-11BB-4B3D-8165-F6EFE6BA3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36D21-6B80-422D-A91F-EE51633B2B6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2007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59957FB-81BB-4030-B7C4-49E91A114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97BE0-DFEE-49F5-9214-5FA29CBCD001}" type="datetimeFigureOut">
              <a:rPr lang="en-GB"/>
              <a:pPr>
                <a:defRPr/>
              </a:pPr>
              <a:t>04/05/2019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02E4BAC-5F0C-47DA-AF67-4521D0BF9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6D1EB56-4F6E-4B93-99ED-206C79E45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28A3D-3FD1-4632-AB25-608EC727119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09262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C14F5-7AD8-414A-B867-076630A61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12AF5-6A1C-4060-9C5E-2F37784897A1}" type="datetimeFigureOut">
              <a:rPr lang="en-GB"/>
              <a:pPr>
                <a:defRPr/>
              </a:pPr>
              <a:t>04/05/2019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D70F9-37AD-4F48-ACE0-0FBFEA677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70C9E-047A-4210-8F25-6569157BE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E6ED9-852A-4C3F-8F80-6763925486E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555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8DF63-13C9-46A5-BA10-4DAF3FF47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70062-6C55-4E15-B213-146F148324D5}" type="datetimeFigureOut">
              <a:rPr lang="en-GB"/>
              <a:pPr>
                <a:defRPr/>
              </a:pPr>
              <a:t>04/05/2019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51B3D-08E5-4C21-A447-66D641085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F03C5-F280-4CD8-8ACE-F60B6BB5E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8D003F-FE0E-4F92-8B57-E64561BDC87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5332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10FC-9B76-4167-B9D6-E2F09912F7D6}" type="datetimeFigureOut">
              <a:rPr lang="en-GB" smtClean="0"/>
              <a:t>04/05/2019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17BE-66E8-4E8A-8FE8-3CDBDF1B3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521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10FC-9B76-4167-B9D6-E2F09912F7D6}" type="datetimeFigureOut">
              <a:rPr lang="en-GB" smtClean="0"/>
              <a:t>04/05/2019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17BE-66E8-4E8A-8FE8-3CDBDF1B3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26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10FC-9B76-4167-B9D6-E2F09912F7D6}" type="datetimeFigureOut">
              <a:rPr lang="en-GB" smtClean="0"/>
              <a:t>04/05/2019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17BE-66E8-4E8A-8FE8-3CDBDF1B3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25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10FC-9B76-4167-B9D6-E2F09912F7D6}" type="datetimeFigureOut">
              <a:rPr lang="en-GB" smtClean="0"/>
              <a:t>04/05/2019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17BE-66E8-4E8A-8FE8-3CDBDF1B3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288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10FC-9B76-4167-B9D6-E2F09912F7D6}" type="datetimeFigureOut">
              <a:rPr lang="en-GB" smtClean="0"/>
              <a:t>04/05/2019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17BE-66E8-4E8A-8FE8-3CDBDF1B3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889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10FC-9B76-4167-B9D6-E2F09912F7D6}" type="datetimeFigureOut">
              <a:rPr lang="en-GB" smtClean="0"/>
              <a:t>04/05/2019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17BE-66E8-4E8A-8FE8-3CDBDF1B3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269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10FC-9B76-4167-B9D6-E2F09912F7D6}" type="datetimeFigureOut">
              <a:rPr lang="en-GB" smtClean="0"/>
              <a:t>04/05/2019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17BE-66E8-4E8A-8FE8-3CDBDF1B3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842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A10FC-9B76-4167-B9D6-E2F09912F7D6}" type="datetimeFigureOut">
              <a:rPr lang="en-GB" smtClean="0"/>
              <a:t>04/05/2019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717BE-66E8-4E8A-8FE8-3CDBDF1B3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504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E3FFB79-3606-4BAA-833F-933AB6AC121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8DB8EC5-3935-488E-83F1-5A76887F935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1ABC2-0F87-40F7-A45D-797F98A48B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0850D2-1462-40A4-A918-41B9239FE20B}" type="datetimeFigureOut">
              <a:rPr lang="en-GB"/>
              <a:pPr>
                <a:defRPr/>
              </a:pPr>
              <a:t>04/05/2019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BC5E6-27FA-48CF-B403-665F8F08C8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AEFEA-F320-4B7D-B16A-D30A01403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36EF512-A71A-4CC0-95A9-6690949FABA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814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4C6FC-3E9C-4230-B5BE-7EFDAA2F5B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0175"/>
            <a:ext cx="9144000" cy="13858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altLang="en-US" sz="4400" b="1" dirty="0">
                <a:solidFill>
                  <a:schemeClr val="bg1"/>
                </a:solidFill>
              </a:rPr>
              <a:t>Similar triangles:</a:t>
            </a:r>
            <a:br>
              <a:rPr lang="en-GB" altLang="en-US" sz="4400" b="1" dirty="0">
                <a:solidFill>
                  <a:schemeClr val="bg1"/>
                </a:solidFill>
              </a:rPr>
            </a:br>
            <a:r>
              <a:rPr lang="en-GB" altLang="en-US" sz="4400" b="1" dirty="0">
                <a:solidFill>
                  <a:schemeClr val="bg1"/>
                </a:solidFill>
              </a:rPr>
              <a:t>Missing sides with other triangles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2052" name="Picture 11">
            <a:extLst>
              <a:ext uri="{FF2B5EF4-FFF2-40B4-BE49-F238E27FC236}">
                <a16:creationId xmlns:a16="http://schemas.microsoft.com/office/drawing/2014/main" id="{DFDB4506-FA5A-4728-924A-FE8DF8974A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938" y="2600325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92F69F5-AE89-4BCD-A2F1-976D1DD9F2D8}"/>
              </a:ext>
            </a:extLst>
          </p:cNvPr>
          <p:cNvSpPr txBox="1">
            <a:spLocks/>
          </p:cNvSpPr>
          <p:nvPr/>
        </p:nvSpPr>
        <p:spPr>
          <a:xfrm>
            <a:off x="615950" y="1868488"/>
            <a:ext cx="1130300" cy="74295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DD070BC-F624-44BE-BD01-64B7B85BBC93}"/>
              </a:ext>
            </a:extLst>
          </p:cNvPr>
          <p:cNvSpPr txBox="1">
            <a:spLocks/>
          </p:cNvSpPr>
          <p:nvPr/>
        </p:nvSpPr>
        <p:spPr>
          <a:xfrm>
            <a:off x="2654300" y="2043113"/>
            <a:ext cx="1292225" cy="393700"/>
          </a:xfrm>
          <a:prstGeom prst="rect">
            <a:avLst/>
          </a:prstGeom>
        </p:spPr>
        <p:txBody>
          <a:bodyPr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E0451EB8-808C-486F-8BCE-5D231DB02337}"/>
              </a:ext>
            </a:extLst>
          </p:cNvPr>
          <p:cNvSpPr txBox="1">
            <a:spLocks/>
          </p:cNvSpPr>
          <p:nvPr/>
        </p:nvSpPr>
        <p:spPr>
          <a:xfrm>
            <a:off x="4854575" y="2043113"/>
            <a:ext cx="1384300" cy="39370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2056" name="Picture 15">
            <a:extLst>
              <a:ext uri="{FF2B5EF4-FFF2-40B4-BE49-F238E27FC236}">
                <a16:creationId xmlns:a16="http://schemas.microsoft.com/office/drawing/2014/main" id="{4BC62465-3569-430B-AB14-464416D12C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25606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7">
            <a:extLst>
              <a:ext uri="{FF2B5EF4-FFF2-40B4-BE49-F238E27FC236}">
                <a16:creationId xmlns:a16="http://schemas.microsoft.com/office/drawing/2014/main" id="{5CDA2DCD-FA89-4091-AC63-3D2F9D3E0C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413" y="255428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EB9D52C-9B8F-4298-857D-DA2A8F1EFF30}"/>
              </a:ext>
            </a:extLst>
          </p:cNvPr>
          <p:cNvSpPr txBox="1">
            <a:spLocks/>
          </p:cNvSpPr>
          <p:nvPr/>
        </p:nvSpPr>
        <p:spPr>
          <a:xfrm>
            <a:off x="7146925" y="1847850"/>
            <a:ext cx="1384300" cy="785813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2059" name="Picture 18">
            <a:extLst>
              <a:ext uri="{FF2B5EF4-FFF2-40B4-BE49-F238E27FC236}">
                <a16:creationId xmlns:a16="http://schemas.microsoft.com/office/drawing/2014/main" id="{2D9CD544-497F-4895-9552-26EE7025D28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025" y="2643188"/>
            <a:ext cx="1622425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TextBox 19">
            <a:extLst>
              <a:ext uri="{FF2B5EF4-FFF2-40B4-BE49-F238E27FC236}">
                <a16:creationId xmlns:a16="http://schemas.microsoft.com/office/drawing/2014/main" id="{E864358F-4ADD-433B-9F5F-394EBFF44035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314590" y="6173522"/>
            <a:ext cx="999068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Practice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CB5D6B-5826-4781-A7D5-1D3D69CBA84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66737" y="3709743"/>
            <a:ext cx="6610525" cy="215931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158" b="1406"/>
          <a:stretch/>
        </p:blipFill>
        <p:spPr>
          <a:xfrm>
            <a:off x="4728752" y="1510072"/>
            <a:ext cx="3905250" cy="27280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7579" y="1573070"/>
            <a:ext cx="3124200" cy="2676525"/>
          </a:xfrm>
          <a:prstGeom prst="rect">
            <a:avLst/>
          </a:prstGeom>
        </p:spPr>
      </p:pic>
      <p:sp>
        <p:nvSpPr>
          <p:cNvPr id="6" name="Title 5"/>
          <p:cNvSpPr txBox="1">
            <a:spLocks/>
          </p:cNvSpPr>
          <p:nvPr/>
        </p:nvSpPr>
        <p:spPr>
          <a:xfrm>
            <a:off x="179512" y="130622"/>
            <a:ext cx="6984776" cy="684000"/>
          </a:xfrm>
          <a:prstGeom prst="roundRect">
            <a:avLst>
              <a:gd name="adj" fmla="val 27459"/>
            </a:avLst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Similar triangles within other shapes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666129" y="954741"/>
            <a:ext cx="0" cy="571500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6165" y="1465729"/>
            <a:ext cx="8234082" cy="2689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42431" y="954741"/>
            <a:ext cx="1241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Example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20371" y="986616"/>
            <a:ext cx="13462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Your turn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66144" y="5256356"/>
            <a:ext cx="473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x2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6223144" y="4789714"/>
            <a:ext cx="570882" cy="744596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04118" y="4835978"/>
            <a:ext cx="473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x2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04118" y="6396335"/>
            <a:ext cx="1606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5x2 = 10cm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274859" y="229847"/>
            <a:ext cx="186914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Triangles not drawn to scale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41363" y="2579831"/>
            <a:ext cx="452368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600" dirty="0"/>
              <a:t>6m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632012" y="5049652"/>
            <a:ext cx="1183073" cy="1423443"/>
            <a:chOff x="632012" y="5049652"/>
            <a:chExt cx="1183073" cy="1423443"/>
          </a:xfrm>
        </p:grpSpPr>
        <p:sp>
          <p:nvSpPr>
            <p:cNvPr id="19" name="Freeform 18"/>
            <p:cNvSpPr/>
            <p:nvPr/>
          </p:nvSpPr>
          <p:spPr>
            <a:xfrm>
              <a:off x="632012" y="5049652"/>
              <a:ext cx="943428" cy="1059543"/>
            </a:xfrm>
            <a:custGeom>
              <a:avLst/>
              <a:gdLst>
                <a:gd name="connsiteX0" fmla="*/ 435428 w 943428"/>
                <a:gd name="connsiteY0" fmla="*/ 0 h 1059543"/>
                <a:gd name="connsiteX1" fmla="*/ 0 w 943428"/>
                <a:gd name="connsiteY1" fmla="*/ 1059543 h 1059543"/>
                <a:gd name="connsiteX2" fmla="*/ 943428 w 943428"/>
                <a:gd name="connsiteY2" fmla="*/ 1059543 h 1059543"/>
                <a:gd name="connsiteX3" fmla="*/ 435428 w 943428"/>
                <a:gd name="connsiteY3" fmla="*/ 0 h 105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3428" h="1059543">
                  <a:moveTo>
                    <a:pt x="435428" y="0"/>
                  </a:moveTo>
                  <a:lnTo>
                    <a:pt x="0" y="1059543"/>
                  </a:lnTo>
                  <a:lnTo>
                    <a:pt x="943428" y="1059543"/>
                  </a:lnTo>
                  <a:lnTo>
                    <a:pt x="435428" y="0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362717" y="5240869"/>
              <a:ext cx="45236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3m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77542" y="6134541"/>
              <a:ext cx="6078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7.5m</a:t>
              </a:r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 flipV="1">
            <a:off x="1945133" y="5196237"/>
            <a:ext cx="794674" cy="100674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2194969" y="4303130"/>
            <a:ext cx="2191657" cy="2458284"/>
            <a:chOff x="2194969" y="4303130"/>
            <a:chExt cx="2191657" cy="2458284"/>
          </a:xfrm>
        </p:grpSpPr>
        <p:sp>
          <p:nvSpPr>
            <p:cNvPr id="24" name="Freeform 23"/>
            <p:cNvSpPr/>
            <p:nvPr/>
          </p:nvSpPr>
          <p:spPr>
            <a:xfrm>
              <a:off x="2194969" y="4303130"/>
              <a:ext cx="2191657" cy="2423886"/>
            </a:xfrm>
            <a:custGeom>
              <a:avLst/>
              <a:gdLst>
                <a:gd name="connsiteX0" fmla="*/ 1016000 w 2191657"/>
                <a:gd name="connsiteY0" fmla="*/ 0 h 2423886"/>
                <a:gd name="connsiteX1" fmla="*/ 0 w 2191657"/>
                <a:gd name="connsiteY1" fmla="*/ 2423886 h 2423886"/>
                <a:gd name="connsiteX2" fmla="*/ 2191657 w 2191657"/>
                <a:gd name="connsiteY2" fmla="*/ 2394857 h 2423886"/>
                <a:gd name="connsiteX3" fmla="*/ 1016000 w 2191657"/>
                <a:gd name="connsiteY3" fmla="*/ 0 h 2423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1657" h="2423886">
                  <a:moveTo>
                    <a:pt x="1016000" y="0"/>
                  </a:moveTo>
                  <a:lnTo>
                    <a:pt x="0" y="2423886"/>
                  </a:lnTo>
                  <a:lnTo>
                    <a:pt x="2191657" y="2394857"/>
                  </a:lnTo>
                  <a:lnTo>
                    <a:pt x="1016000" y="0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03717" y="5127634"/>
              <a:ext cx="45236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6m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181885" y="6422860"/>
              <a:ext cx="27283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x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2515514" y="6157116"/>
            <a:ext cx="170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7.5x2 = 15m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06279" y="2514980"/>
            <a:ext cx="503911" cy="338554"/>
          </a:xfrm>
          <a:prstGeom prst="rect">
            <a:avLst/>
          </a:prstGeom>
          <a:solidFill>
            <a:schemeClr val="bg1"/>
          </a:solidFill>
        </p:spPr>
        <p:txBody>
          <a:bodyPr wrap="none" lIns="36000" rIns="36000" rtlCol="0">
            <a:spAutoFit/>
          </a:bodyPr>
          <a:lstStyle/>
          <a:p>
            <a:r>
              <a:rPr lang="en-GB" sz="1600" dirty="0"/>
              <a:t>8mm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6862273" y="4789714"/>
            <a:ext cx="1837974" cy="990974"/>
            <a:chOff x="6862273" y="4789714"/>
            <a:chExt cx="1837974" cy="990974"/>
          </a:xfrm>
        </p:grpSpPr>
        <p:sp>
          <p:nvSpPr>
            <p:cNvPr id="30" name="Right Triangle 29"/>
            <p:cNvSpPr/>
            <p:nvPr/>
          </p:nvSpPr>
          <p:spPr>
            <a:xfrm>
              <a:off x="7148295" y="4789714"/>
              <a:ext cx="1551952" cy="697474"/>
            </a:xfrm>
            <a:prstGeom prst="rtTriangl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TextBox 30"/>
            <p:cNvSpPr txBox="1"/>
            <p:nvPr/>
          </p:nvSpPr>
          <p:spPr>
            <a:xfrm rot="16200000">
              <a:off x="6733428" y="5073126"/>
              <a:ext cx="503911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tIns="0" rIns="36000" bIns="0" rtlCol="0">
              <a:spAutoFit/>
            </a:bodyPr>
            <a:lstStyle/>
            <a:p>
              <a:r>
                <a:rPr lang="en-GB" sz="1600" dirty="0"/>
                <a:t>4mm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540525" y="5534467"/>
              <a:ext cx="503911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tIns="0" rIns="36000" bIns="0" rtlCol="0">
              <a:spAutoFit/>
            </a:bodyPr>
            <a:lstStyle/>
            <a:p>
              <a:r>
                <a:rPr lang="en-GB" sz="1600" dirty="0"/>
                <a:t>5mm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879175" y="5138453"/>
            <a:ext cx="3097014" cy="1579510"/>
            <a:chOff x="6980570" y="4789714"/>
            <a:chExt cx="1719677" cy="882288"/>
          </a:xfrm>
        </p:grpSpPr>
        <p:sp>
          <p:nvSpPr>
            <p:cNvPr id="34" name="Right Triangle 33"/>
            <p:cNvSpPr/>
            <p:nvPr/>
          </p:nvSpPr>
          <p:spPr>
            <a:xfrm>
              <a:off x="7148295" y="4789714"/>
              <a:ext cx="1551952" cy="697474"/>
            </a:xfrm>
            <a:prstGeom prst="rtTriangl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TextBox 34"/>
            <p:cNvSpPr txBox="1"/>
            <p:nvPr/>
          </p:nvSpPr>
          <p:spPr>
            <a:xfrm rot="16200000">
              <a:off x="6908192" y="5073247"/>
              <a:ext cx="281476" cy="13671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tIns="0" rIns="36000" bIns="0" rtlCol="0">
              <a:spAutoFit/>
            </a:bodyPr>
            <a:lstStyle/>
            <a:p>
              <a:r>
                <a:rPr lang="en-GB" sz="1600" dirty="0"/>
                <a:t>8mm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540525" y="5534467"/>
              <a:ext cx="89326" cy="13753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tIns="0" rIns="36000" bIns="0" rtlCol="0">
              <a:spAutoFit/>
            </a:bodyPr>
            <a:lstStyle/>
            <a:p>
              <a:r>
                <a:rPr lang="en-GB" sz="1600" dirty="0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980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9512" y="130622"/>
            <a:ext cx="6974324" cy="635860"/>
          </a:xfrm>
          <a:prstGeom prst="roundRect">
            <a:avLst>
              <a:gd name="adj" fmla="val 27459"/>
            </a:avLst>
          </a:prstGeom>
        </p:spPr>
        <p:txBody>
          <a:bodyPr>
            <a:normAutofit fontScale="4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Intelligent Practice – Find the length of every missing side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74859" y="229847"/>
            <a:ext cx="186914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Triangles not drawn to scale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4514" y="856930"/>
            <a:ext cx="8731247" cy="2862090"/>
            <a:chOff x="14514" y="856930"/>
            <a:chExt cx="8731247" cy="286209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/>
            <a:srcRect t="2158" b="1406"/>
            <a:stretch/>
          </p:blipFill>
          <p:spPr>
            <a:xfrm>
              <a:off x="145140" y="856930"/>
              <a:ext cx="3905250" cy="2728099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4514" y="1872343"/>
              <a:ext cx="608106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rtlCol="0">
              <a:spAutoFit/>
            </a:bodyPr>
            <a:lstStyle/>
            <a:p>
              <a:r>
                <a:rPr lang="en-GB" sz="1600" dirty="0"/>
                <a:t>12mm</a:t>
              </a: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/>
            <a:srcRect t="2158" b="1406"/>
            <a:stretch/>
          </p:blipFill>
          <p:spPr>
            <a:xfrm>
              <a:off x="4840511" y="856930"/>
              <a:ext cx="3905250" cy="2728099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6793136" y="3380466"/>
              <a:ext cx="608106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rtlCol="0">
              <a:spAutoFit/>
            </a:bodyPr>
            <a:lstStyle/>
            <a:p>
              <a:r>
                <a:rPr lang="en-GB" sz="1600" dirty="0"/>
                <a:t>20mm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847764" y="1872343"/>
              <a:ext cx="43200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rtlCol="0">
              <a:spAutoFit/>
            </a:bodyPr>
            <a:lstStyle/>
            <a:p>
              <a:r>
                <a:rPr lang="en-GB" sz="1600" dirty="0"/>
                <a:t>x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18567" y="3883158"/>
            <a:ext cx="8543308" cy="2892237"/>
            <a:chOff x="318567" y="3883158"/>
            <a:chExt cx="8543308" cy="2892237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2"/>
            <a:srcRect t="2158" b="1406"/>
            <a:stretch/>
          </p:blipFill>
          <p:spPr>
            <a:xfrm>
              <a:off x="333825" y="3883158"/>
              <a:ext cx="3905250" cy="2728099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2097765" y="6363151"/>
              <a:ext cx="608106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rtlCol="0">
              <a:spAutoFit/>
            </a:bodyPr>
            <a:lstStyle/>
            <a:p>
              <a:r>
                <a:rPr lang="en-GB" sz="1600" dirty="0"/>
                <a:t>10mm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54450" y="5152571"/>
              <a:ext cx="569436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rIns="36000" rtlCol="0">
              <a:spAutoFit/>
            </a:bodyPr>
            <a:lstStyle/>
            <a:p>
              <a:r>
                <a:rPr lang="en-GB" sz="1600" dirty="0"/>
                <a:t>x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2"/>
            <a:srcRect t="2158" b="1406"/>
            <a:stretch/>
          </p:blipFill>
          <p:spPr>
            <a:xfrm>
              <a:off x="4956625" y="3883158"/>
              <a:ext cx="3905250" cy="2728099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6477250" y="5152571"/>
              <a:ext cx="569436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rIns="36000" rtlCol="0">
              <a:spAutoFit/>
            </a:bodyPr>
            <a:lstStyle/>
            <a:p>
              <a:r>
                <a:rPr lang="en-GB" sz="1600" dirty="0"/>
                <a:t>x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18567" y="4908653"/>
              <a:ext cx="503911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rtlCol="0">
              <a:spAutoFit/>
            </a:bodyPr>
            <a:lstStyle/>
            <a:p>
              <a:r>
                <a:rPr lang="en-GB" sz="1600" dirty="0"/>
                <a:t>6mm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894714" y="4908653"/>
              <a:ext cx="503911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rtlCol="0">
              <a:spAutoFit/>
            </a:bodyPr>
            <a:lstStyle/>
            <a:p>
              <a:r>
                <a:rPr lang="en-GB" sz="1600" dirty="0"/>
                <a:t>6mm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279764" y="6363151"/>
              <a:ext cx="3582111" cy="412244"/>
            </a:xfrm>
            <a:prstGeom prst="rect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5515429" y="6242556"/>
              <a:ext cx="812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669873" y="6323827"/>
              <a:ext cx="608106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rtlCol="0">
              <a:spAutoFit/>
            </a:bodyPr>
            <a:lstStyle/>
            <a:p>
              <a:r>
                <a:rPr lang="en-GB" sz="1600" dirty="0"/>
                <a:t>12mm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327892" y="6108565"/>
              <a:ext cx="503911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rtlCol="0">
              <a:spAutoFit/>
            </a:bodyPr>
            <a:lstStyle/>
            <a:p>
              <a:r>
                <a:rPr lang="en-GB" sz="1600" dirty="0"/>
                <a:t>6mm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21DD8374-0FCF-4FF8-B338-2EF0AB0F700D}"/>
              </a:ext>
            </a:extLst>
          </p:cNvPr>
          <p:cNvSpPr txBox="1"/>
          <p:nvPr/>
        </p:nvSpPr>
        <p:spPr>
          <a:xfrm>
            <a:off x="79827" y="856930"/>
            <a:ext cx="381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1.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F5AB350-219E-4D3B-B9C2-DCAADDA31E57}"/>
              </a:ext>
            </a:extLst>
          </p:cNvPr>
          <p:cNvSpPr txBox="1"/>
          <p:nvPr/>
        </p:nvSpPr>
        <p:spPr>
          <a:xfrm>
            <a:off x="4838712" y="805598"/>
            <a:ext cx="381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2.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5B5FF53-7A63-4D52-BB23-7BAD512D628D}"/>
              </a:ext>
            </a:extLst>
          </p:cNvPr>
          <p:cNvSpPr txBox="1"/>
          <p:nvPr/>
        </p:nvSpPr>
        <p:spPr>
          <a:xfrm>
            <a:off x="112086" y="3875287"/>
            <a:ext cx="381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3.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5963FD1-8492-4D47-8253-96F6ED6B98AD}"/>
              </a:ext>
            </a:extLst>
          </p:cNvPr>
          <p:cNvSpPr txBox="1"/>
          <p:nvPr/>
        </p:nvSpPr>
        <p:spPr>
          <a:xfrm>
            <a:off x="4810359" y="3855417"/>
            <a:ext cx="381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4.</a:t>
            </a:r>
          </a:p>
        </p:txBody>
      </p:sp>
    </p:spTree>
    <p:extLst>
      <p:ext uri="{BB962C8B-B14F-4D97-AF65-F5344CB8AC3E}">
        <p14:creationId xmlns:p14="http://schemas.microsoft.com/office/powerpoint/2010/main" val="4281962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9512" y="130622"/>
            <a:ext cx="6974324" cy="635860"/>
          </a:xfrm>
          <a:prstGeom prst="roundRect">
            <a:avLst>
              <a:gd name="adj" fmla="val 27459"/>
            </a:avLst>
          </a:prstGeom>
        </p:spPr>
        <p:txBody>
          <a:bodyPr>
            <a:normAutofit fontScale="4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Intelligent Practice – Find the length of every missing side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74859" y="229847"/>
            <a:ext cx="186914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Triangles not drawn to scale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922244"/>
            <a:ext cx="8309073" cy="2892237"/>
            <a:chOff x="0" y="922244"/>
            <a:chExt cx="8309073" cy="289223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/>
            <a:srcRect t="2158" b="1406"/>
            <a:stretch/>
          </p:blipFill>
          <p:spPr>
            <a:xfrm>
              <a:off x="61911" y="922244"/>
              <a:ext cx="3905250" cy="2728099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582536" y="2191657"/>
              <a:ext cx="569436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rIns="36000" rtlCol="0">
              <a:spAutoFit/>
            </a:bodyPr>
            <a:lstStyle/>
            <a:p>
              <a:r>
                <a:rPr lang="en-GB" sz="1600" dirty="0"/>
                <a:t>x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0" y="1947739"/>
              <a:ext cx="503911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rtlCol="0">
              <a:spAutoFit/>
            </a:bodyPr>
            <a:lstStyle/>
            <a:p>
              <a:r>
                <a:rPr lang="en-GB" sz="1600" dirty="0"/>
                <a:t>6mm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85050" y="3402237"/>
              <a:ext cx="3582111" cy="412244"/>
            </a:xfrm>
            <a:prstGeom prst="rect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620715" y="3281642"/>
              <a:ext cx="812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396285" y="3197256"/>
              <a:ext cx="608106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rtlCol="0">
              <a:spAutoFit/>
            </a:bodyPr>
            <a:lstStyle/>
            <a:p>
              <a:r>
                <a:rPr lang="en-GB" sz="1600" dirty="0"/>
                <a:t>12mm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75159" y="3320338"/>
              <a:ext cx="503911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rtlCol="0">
              <a:spAutoFit/>
            </a:bodyPr>
            <a:lstStyle/>
            <a:p>
              <a:r>
                <a:rPr lang="en-GB" sz="1600" dirty="0"/>
                <a:t>6mm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>
                          <a14:foregroundMark x1="19820" y1="22917" x2="54955" y2="86458"/>
                          <a14:foregroundMark x1="29429" y1="90278" x2="18919" y2="2778"/>
                          <a14:foregroundMark x1="12312" y1="19444" x2="95195" y2="92361"/>
                          <a14:foregroundMark x1="85586" y1="72222" x2="9309" y2="2778"/>
                          <a14:foregroundMark x1="10511" y1="11806" x2="31231" y2="94792"/>
                          <a14:foregroundMark x1="20721" y1="87500" x2="96697" y2="87500"/>
                          <a14:foregroundMark x1="20120" y1="64236" x2="76877" y2="63889"/>
                          <a14:foregroundMark x1="10511" y1="1736" x2="99399" y2="91667"/>
                          <a14:foregroundMark x1="27928" y1="95486" x2="11411" y2="347"/>
                          <a14:foregroundMark x1="81381" y1="70486" x2="95796" y2="88542"/>
                          <a14:backgroundMark x1="73273" y1="56250" x2="99399" y2="49306"/>
                          <a14:backgroundMark x1="70571" y1="55208" x2="98498" y2="54861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5137248" y="922244"/>
              <a:ext cx="3171825" cy="274320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5367793" y="2858702"/>
              <a:ext cx="503911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rtlCol="0">
              <a:spAutoFit/>
            </a:bodyPr>
            <a:lstStyle/>
            <a:p>
              <a:r>
                <a:rPr lang="en-GB" sz="1600" dirty="0"/>
                <a:t>3mm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137248" y="1853103"/>
              <a:ext cx="503911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rtlCol="0">
              <a:spAutoFit/>
            </a:bodyPr>
            <a:lstStyle/>
            <a:p>
              <a:r>
                <a:rPr lang="en-GB" sz="1600" dirty="0"/>
                <a:t>6mm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588316" y="1576528"/>
              <a:ext cx="61200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rtlCol="0">
              <a:spAutoFit/>
            </a:bodyPr>
            <a:lstStyle/>
            <a:p>
              <a:r>
                <a:rPr lang="en-GB" sz="1600" dirty="0"/>
                <a:t>8mm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A8A44F46-E33D-4BF0-9CBD-A3D99BB67E6C}"/>
              </a:ext>
            </a:extLst>
          </p:cNvPr>
          <p:cNvSpPr txBox="1"/>
          <p:nvPr/>
        </p:nvSpPr>
        <p:spPr>
          <a:xfrm>
            <a:off x="4838712" y="805598"/>
            <a:ext cx="381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6.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44164AC-9581-423E-A701-DD0AD84F6F8E}"/>
              </a:ext>
            </a:extLst>
          </p:cNvPr>
          <p:cNvSpPr txBox="1"/>
          <p:nvPr/>
        </p:nvSpPr>
        <p:spPr>
          <a:xfrm>
            <a:off x="122344" y="770456"/>
            <a:ext cx="381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5.</a:t>
            </a:r>
          </a:p>
        </p:txBody>
      </p:sp>
    </p:spTree>
    <p:extLst>
      <p:ext uri="{BB962C8B-B14F-4D97-AF65-F5344CB8AC3E}">
        <p14:creationId xmlns:p14="http://schemas.microsoft.com/office/powerpoint/2010/main" val="285393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9512" y="130622"/>
            <a:ext cx="6974324" cy="635860"/>
          </a:xfrm>
          <a:prstGeom prst="roundRect">
            <a:avLst>
              <a:gd name="adj" fmla="val 27459"/>
            </a:avLst>
          </a:prstGeom>
        </p:spPr>
        <p:txBody>
          <a:bodyPr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Practice – Find the length of every missing side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7274859" y="229847"/>
            <a:ext cx="186914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Triangles not drawn to scale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4514" y="856930"/>
            <a:ext cx="8731247" cy="2862090"/>
            <a:chOff x="14514" y="856930"/>
            <a:chExt cx="8731247" cy="286209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/>
            <a:srcRect t="2158" b="1406"/>
            <a:stretch/>
          </p:blipFill>
          <p:spPr>
            <a:xfrm>
              <a:off x="145140" y="856930"/>
              <a:ext cx="3905250" cy="2728099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4514" y="1872343"/>
              <a:ext cx="608106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rtlCol="0">
              <a:spAutoFit/>
            </a:bodyPr>
            <a:lstStyle/>
            <a:p>
              <a:r>
                <a:rPr lang="en-GB" sz="1600" dirty="0"/>
                <a:t>12mm</a:t>
              </a: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/>
            <a:srcRect t="2158" b="1406"/>
            <a:stretch/>
          </p:blipFill>
          <p:spPr>
            <a:xfrm>
              <a:off x="4840511" y="856930"/>
              <a:ext cx="3905250" cy="2728099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6793136" y="3380466"/>
              <a:ext cx="608106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rtlCol="0">
              <a:spAutoFit/>
            </a:bodyPr>
            <a:lstStyle/>
            <a:p>
              <a:r>
                <a:rPr lang="en-GB" sz="1600" dirty="0"/>
                <a:t>20mm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847764" y="1872343"/>
              <a:ext cx="43200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rtlCol="0">
              <a:spAutoFit/>
            </a:bodyPr>
            <a:lstStyle/>
            <a:p>
              <a:r>
                <a:rPr lang="en-GB" sz="1600" dirty="0"/>
                <a:t>x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18567" y="3883158"/>
            <a:ext cx="8543308" cy="2892237"/>
            <a:chOff x="318567" y="3883158"/>
            <a:chExt cx="8543308" cy="2892237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2"/>
            <a:srcRect t="2158" b="1406"/>
            <a:stretch/>
          </p:blipFill>
          <p:spPr>
            <a:xfrm>
              <a:off x="333825" y="3883158"/>
              <a:ext cx="3905250" cy="2728099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2097765" y="6363151"/>
              <a:ext cx="608106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rtlCol="0">
              <a:spAutoFit/>
            </a:bodyPr>
            <a:lstStyle/>
            <a:p>
              <a:r>
                <a:rPr lang="en-GB" sz="1600" dirty="0"/>
                <a:t>10mm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54450" y="5152571"/>
              <a:ext cx="569436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rIns="36000" rtlCol="0">
              <a:spAutoFit/>
            </a:bodyPr>
            <a:lstStyle/>
            <a:p>
              <a:r>
                <a:rPr lang="en-GB" sz="1600" dirty="0"/>
                <a:t>x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2"/>
            <a:srcRect t="2158" b="1406"/>
            <a:stretch/>
          </p:blipFill>
          <p:spPr>
            <a:xfrm>
              <a:off x="4956625" y="3883158"/>
              <a:ext cx="3905250" cy="2728099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6477250" y="5152571"/>
              <a:ext cx="569436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rIns="36000" rtlCol="0">
              <a:spAutoFit/>
            </a:bodyPr>
            <a:lstStyle/>
            <a:p>
              <a:r>
                <a:rPr lang="en-GB" sz="1600" dirty="0"/>
                <a:t>x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18567" y="4908653"/>
              <a:ext cx="503911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rtlCol="0">
              <a:spAutoFit/>
            </a:bodyPr>
            <a:lstStyle/>
            <a:p>
              <a:r>
                <a:rPr lang="en-GB" sz="1600" dirty="0"/>
                <a:t>6mm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894714" y="4908653"/>
              <a:ext cx="503911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rtlCol="0">
              <a:spAutoFit/>
            </a:bodyPr>
            <a:lstStyle/>
            <a:p>
              <a:r>
                <a:rPr lang="en-GB" sz="1600" dirty="0"/>
                <a:t>6mm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279764" y="6363151"/>
              <a:ext cx="3582111" cy="412244"/>
            </a:xfrm>
            <a:prstGeom prst="rect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5515429" y="6242556"/>
              <a:ext cx="812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669873" y="6323827"/>
              <a:ext cx="608106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rtlCol="0">
              <a:spAutoFit/>
            </a:bodyPr>
            <a:lstStyle/>
            <a:p>
              <a:r>
                <a:rPr lang="en-GB" sz="1600" dirty="0"/>
                <a:t>12mm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327892" y="6108565"/>
              <a:ext cx="503911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rtlCol="0">
              <a:spAutoFit/>
            </a:bodyPr>
            <a:lstStyle/>
            <a:p>
              <a:r>
                <a:rPr lang="en-GB" sz="1600" dirty="0"/>
                <a:t>6mm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097765" y="1175657"/>
            <a:ext cx="1691902" cy="2789269"/>
            <a:chOff x="2097765" y="1175657"/>
            <a:chExt cx="1691902" cy="2789269"/>
          </a:xfrm>
        </p:grpSpPr>
        <p:sp>
          <p:nvSpPr>
            <p:cNvPr id="23" name="TextBox 22"/>
            <p:cNvSpPr txBox="1"/>
            <p:nvPr/>
          </p:nvSpPr>
          <p:spPr>
            <a:xfrm>
              <a:off x="2097765" y="1175657"/>
              <a:ext cx="4732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>
                  <a:solidFill>
                    <a:srgbClr val="FF0000"/>
                  </a:solidFill>
                </a:rPr>
                <a:t>x3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205579" y="3503261"/>
              <a:ext cx="15840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>
                  <a:solidFill>
                    <a:srgbClr val="FF0000"/>
                  </a:solidFill>
                </a:rPr>
                <a:t>5x3=15mm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814398" y="1382689"/>
            <a:ext cx="3765449" cy="627070"/>
            <a:chOff x="-1194478" y="1175657"/>
            <a:chExt cx="3765449" cy="627070"/>
          </a:xfrm>
        </p:grpSpPr>
        <p:sp>
          <p:nvSpPr>
            <p:cNvPr id="26" name="TextBox 25"/>
            <p:cNvSpPr txBox="1"/>
            <p:nvPr/>
          </p:nvSpPr>
          <p:spPr>
            <a:xfrm>
              <a:off x="2097765" y="1175657"/>
              <a:ext cx="4732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>
                  <a:solidFill>
                    <a:srgbClr val="FF0000"/>
                  </a:solidFill>
                </a:rPr>
                <a:t>x4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-1194478" y="1341062"/>
              <a:ext cx="15840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>
                  <a:solidFill>
                    <a:srgbClr val="FF0000"/>
                  </a:solidFill>
                </a:rPr>
                <a:t>4x4=16mm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778927" y="4975015"/>
            <a:ext cx="2309376" cy="714348"/>
            <a:chOff x="261595" y="1175657"/>
            <a:chExt cx="2309376" cy="714348"/>
          </a:xfrm>
        </p:grpSpPr>
        <p:sp>
          <p:nvSpPr>
            <p:cNvPr id="29" name="TextBox 28"/>
            <p:cNvSpPr txBox="1"/>
            <p:nvPr/>
          </p:nvSpPr>
          <p:spPr>
            <a:xfrm>
              <a:off x="2097765" y="1175657"/>
              <a:ext cx="4732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>
                  <a:solidFill>
                    <a:srgbClr val="FF0000"/>
                  </a:solidFill>
                </a:rPr>
                <a:t>x2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61595" y="1520673"/>
              <a:ext cx="11352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6÷2=3mm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314597" y="4324347"/>
            <a:ext cx="1302552" cy="1490114"/>
            <a:chOff x="1268419" y="1175657"/>
            <a:chExt cx="1302552" cy="1490114"/>
          </a:xfrm>
        </p:grpSpPr>
        <p:sp>
          <p:nvSpPr>
            <p:cNvPr id="32" name="TextBox 31"/>
            <p:cNvSpPr txBox="1"/>
            <p:nvPr/>
          </p:nvSpPr>
          <p:spPr>
            <a:xfrm>
              <a:off x="2097765" y="1175657"/>
              <a:ext cx="4732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>
                  <a:solidFill>
                    <a:srgbClr val="FF0000"/>
                  </a:solidFill>
                </a:rPr>
                <a:t>x3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268419" y="2296439"/>
              <a:ext cx="11352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6÷3=2mm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F6FA40E8-FDBC-4DDA-96F0-44A977801B40}"/>
              </a:ext>
            </a:extLst>
          </p:cNvPr>
          <p:cNvSpPr txBox="1"/>
          <p:nvPr/>
        </p:nvSpPr>
        <p:spPr>
          <a:xfrm>
            <a:off x="79827" y="856930"/>
            <a:ext cx="381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1.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608D41A-424A-4B6E-97D4-AE38EA0C2BB9}"/>
              </a:ext>
            </a:extLst>
          </p:cNvPr>
          <p:cNvSpPr txBox="1"/>
          <p:nvPr/>
        </p:nvSpPr>
        <p:spPr>
          <a:xfrm>
            <a:off x="4838712" y="805598"/>
            <a:ext cx="381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2.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1E1E8AB-1806-4689-BEE8-BEBEC2E5761C}"/>
              </a:ext>
            </a:extLst>
          </p:cNvPr>
          <p:cNvSpPr txBox="1"/>
          <p:nvPr/>
        </p:nvSpPr>
        <p:spPr>
          <a:xfrm>
            <a:off x="112086" y="3875287"/>
            <a:ext cx="381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3.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33340C9-92AA-441D-B075-78E70611B004}"/>
              </a:ext>
            </a:extLst>
          </p:cNvPr>
          <p:cNvSpPr txBox="1"/>
          <p:nvPr/>
        </p:nvSpPr>
        <p:spPr>
          <a:xfrm>
            <a:off x="4810359" y="3855417"/>
            <a:ext cx="381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4.</a:t>
            </a:r>
          </a:p>
        </p:txBody>
      </p:sp>
    </p:spTree>
    <p:extLst>
      <p:ext uri="{BB962C8B-B14F-4D97-AF65-F5344CB8AC3E}">
        <p14:creationId xmlns:p14="http://schemas.microsoft.com/office/powerpoint/2010/main" val="26706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9512" y="130622"/>
            <a:ext cx="6974324" cy="635860"/>
          </a:xfrm>
          <a:prstGeom prst="roundRect">
            <a:avLst>
              <a:gd name="adj" fmla="val 27459"/>
            </a:avLst>
          </a:prstGeom>
        </p:spPr>
        <p:txBody>
          <a:bodyPr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Practice – Find the length of every missing side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7274859" y="229847"/>
            <a:ext cx="186914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Triangles not drawn to scale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922244"/>
            <a:ext cx="8309073" cy="2892237"/>
            <a:chOff x="0" y="922244"/>
            <a:chExt cx="8309073" cy="289223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/>
            <a:srcRect t="2158" b="1406"/>
            <a:stretch/>
          </p:blipFill>
          <p:spPr>
            <a:xfrm>
              <a:off x="61911" y="922244"/>
              <a:ext cx="3905250" cy="2728099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582536" y="2191657"/>
              <a:ext cx="569436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rIns="36000" rtlCol="0">
              <a:spAutoFit/>
            </a:bodyPr>
            <a:lstStyle/>
            <a:p>
              <a:r>
                <a:rPr lang="en-GB" sz="1600" dirty="0"/>
                <a:t>x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0" y="1947739"/>
              <a:ext cx="503911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rtlCol="0">
              <a:spAutoFit/>
            </a:bodyPr>
            <a:lstStyle/>
            <a:p>
              <a:r>
                <a:rPr lang="en-GB" sz="1600" dirty="0"/>
                <a:t>6mm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85050" y="3402237"/>
              <a:ext cx="3582111" cy="412244"/>
            </a:xfrm>
            <a:prstGeom prst="rect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620715" y="3281642"/>
              <a:ext cx="812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396285" y="3197256"/>
              <a:ext cx="608106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rtlCol="0">
              <a:spAutoFit/>
            </a:bodyPr>
            <a:lstStyle/>
            <a:p>
              <a:r>
                <a:rPr lang="en-GB" sz="1600" dirty="0"/>
                <a:t>12mm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75159" y="3320338"/>
              <a:ext cx="503911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rtlCol="0">
              <a:spAutoFit/>
            </a:bodyPr>
            <a:lstStyle/>
            <a:p>
              <a:r>
                <a:rPr lang="en-GB" sz="1600" dirty="0"/>
                <a:t>6mm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>
                          <a14:foregroundMark x1="19820" y1="22917" x2="54955" y2="86458"/>
                          <a14:foregroundMark x1="29429" y1="90278" x2="18919" y2="2778"/>
                          <a14:foregroundMark x1="12312" y1="19444" x2="95195" y2="92361"/>
                          <a14:foregroundMark x1="85586" y1="72222" x2="9309" y2="2778"/>
                          <a14:foregroundMark x1="10511" y1="11806" x2="31231" y2="94792"/>
                          <a14:foregroundMark x1="20721" y1="87500" x2="96697" y2="87500"/>
                          <a14:foregroundMark x1="20120" y1="64236" x2="76877" y2="63889"/>
                          <a14:foregroundMark x1="10511" y1="1736" x2="99399" y2="91667"/>
                          <a14:foregroundMark x1="27928" y1="95486" x2="11411" y2="347"/>
                          <a14:foregroundMark x1="81381" y1="70486" x2="95796" y2="88542"/>
                          <a14:backgroundMark x1="73273" y1="56250" x2="99399" y2="49306"/>
                          <a14:backgroundMark x1="70571" y1="55208" x2="98498" y2="54861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5137248" y="922244"/>
              <a:ext cx="3171825" cy="274320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5367793" y="2858702"/>
              <a:ext cx="503911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rtlCol="0">
              <a:spAutoFit/>
            </a:bodyPr>
            <a:lstStyle/>
            <a:p>
              <a:r>
                <a:rPr lang="en-GB" sz="1600" dirty="0"/>
                <a:t>3mm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137248" y="1853103"/>
              <a:ext cx="503911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rtlCol="0">
              <a:spAutoFit/>
            </a:bodyPr>
            <a:lstStyle/>
            <a:p>
              <a:r>
                <a:rPr lang="en-GB" sz="1600" dirty="0"/>
                <a:t>6mm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588316" y="1576528"/>
              <a:ext cx="61200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rtlCol="0">
              <a:spAutoFit/>
            </a:bodyPr>
            <a:lstStyle/>
            <a:p>
              <a:r>
                <a:rPr lang="en-GB" sz="1600" dirty="0"/>
                <a:t>8mm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442215" y="1598592"/>
            <a:ext cx="1686963" cy="1302034"/>
            <a:chOff x="-1194478" y="500693"/>
            <a:chExt cx="1686963" cy="1302034"/>
          </a:xfrm>
        </p:grpSpPr>
        <p:sp>
          <p:nvSpPr>
            <p:cNvPr id="17" name="TextBox 16"/>
            <p:cNvSpPr txBox="1"/>
            <p:nvPr/>
          </p:nvSpPr>
          <p:spPr>
            <a:xfrm>
              <a:off x="-240408" y="500693"/>
              <a:ext cx="7328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>
                  <a:solidFill>
                    <a:srgbClr val="FF0000"/>
                  </a:solidFill>
                </a:rPr>
                <a:t>x1.5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-1194478" y="1341062"/>
              <a:ext cx="16818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>
                  <a:solidFill>
                    <a:srgbClr val="FF0000"/>
                  </a:solidFill>
                </a:rPr>
                <a:t>6÷1.5=4mm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981734" y="814622"/>
            <a:ext cx="2104335" cy="2425565"/>
            <a:chOff x="699072" y="1175657"/>
            <a:chExt cx="2104335" cy="2425565"/>
          </a:xfrm>
        </p:grpSpPr>
        <p:sp>
          <p:nvSpPr>
            <p:cNvPr id="20" name="TextBox 19"/>
            <p:cNvSpPr txBox="1"/>
            <p:nvPr/>
          </p:nvSpPr>
          <p:spPr>
            <a:xfrm>
              <a:off x="2097765" y="1175657"/>
              <a:ext cx="7056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>
                  <a:solidFill>
                    <a:srgbClr val="FF0000"/>
                  </a:solidFill>
                </a:rPr>
                <a:t>x1.5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99072" y="3231890"/>
              <a:ext cx="13099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6÷1.5=4mm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7554442" y="2254295"/>
            <a:ext cx="1410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8x1.5=12mm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603334" y="2628352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12-8 = 4mm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668C47A-B47B-4CE6-9573-B7E058E5FA42}"/>
              </a:ext>
            </a:extLst>
          </p:cNvPr>
          <p:cNvSpPr txBox="1"/>
          <p:nvPr/>
        </p:nvSpPr>
        <p:spPr>
          <a:xfrm>
            <a:off x="4838712" y="805598"/>
            <a:ext cx="381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6.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4DF8FAA-E785-4666-8C77-4F4FA1DF7633}"/>
              </a:ext>
            </a:extLst>
          </p:cNvPr>
          <p:cNvSpPr txBox="1"/>
          <p:nvPr/>
        </p:nvSpPr>
        <p:spPr>
          <a:xfrm>
            <a:off x="122344" y="770456"/>
            <a:ext cx="381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5.</a:t>
            </a:r>
          </a:p>
        </p:txBody>
      </p:sp>
    </p:spTree>
    <p:extLst>
      <p:ext uri="{BB962C8B-B14F-4D97-AF65-F5344CB8AC3E}">
        <p14:creationId xmlns:p14="http://schemas.microsoft.com/office/powerpoint/2010/main" val="815168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174</Words>
  <Application>Microsoft Office PowerPoint</Application>
  <PresentationFormat>On-screen Show (4:3)</PresentationFormat>
  <Paragraphs>94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1_Office Theme</vt:lpstr>
      <vt:lpstr>Similar triangles: Missing sides with other triangles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BFS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Aldridge</dc:creator>
  <cp:lastModifiedBy>Craig Barton</cp:lastModifiedBy>
  <cp:revision>4</cp:revision>
  <dcterms:created xsi:type="dcterms:W3CDTF">2019-05-03T09:23:22Z</dcterms:created>
  <dcterms:modified xsi:type="dcterms:W3CDTF">2019-05-04T12:19:47Z</dcterms:modified>
</cp:coreProperties>
</file>