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0BF66-B9F9-48C8-B4EA-69CE8F49F5EF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804DC-7EE1-475E-9AFF-567C8CF47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90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6AD5A4A8-DECA-41BF-AB78-54D11F462CA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4DB22C0-B50D-49F1-B6E7-588C27B7F4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8F9DC2-C8BD-4DC8-BF21-E1ECC69FA2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7C1B24-D1B6-4AF5-AB1A-75445E9312DA}" type="slidenum">
              <a:rPr lang="en-GB" altLang="en-US">
                <a:solidFill>
                  <a:srgbClr val="000000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655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B248982D-6889-4F0F-BB37-9BB8992953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A083DCBD-8834-44EC-8C75-3A745BC446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dirty="0"/>
              <a:t>Pause after worked example to ask whether we need to do the “Your turn”.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/>
              <a:t>If not, alter</a:t>
            </a:r>
            <a:r>
              <a:rPr lang="en-GB" altLang="en-US" baseline="0" dirty="0"/>
              <a:t> it to ‘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Rotate triangle ABC 180⁰ clockwise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about (3,1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DA685A18-71A2-4291-95A9-C41B6C3F60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F3CEFF-E910-4525-8A16-5D1227EF29A3}" type="slidenum">
              <a:rPr lang="en-GB" altLang="en-US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531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6AA09-EAF9-4FE9-90FB-D6E197AF4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A0790-406F-4FA2-904F-6601CCCB01E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A3C97-BC51-4391-9B88-798422115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4B415-C187-474B-84E4-D28706E0F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37000-A46B-4247-B406-9C5FD4DFCB2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0082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AD06F-EE65-4795-A5A7-903621CFC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4FD7B-2C9D-4FD1-B38A-983DB843013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AC727-A5BF-402C-BC40-33CBFFF4B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01C02-C843-4E91-B792-45475B6F4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B8EAF-3C71-4227-AA84-680561B327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503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BAA5B-8E49-4C11-A2E5-FD33DEDF6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8298B-6BB9-4822-9CB6-9352C0FF0F4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EA226-3E94-4D00-9E85-24C51621F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FA28D-3303-4CB8-B706-8CBF12A52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06014-8275-4416-B15A-6FBBB3F248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5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044C3-A96A-473F-8218-7E638B170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58B9D-2517-419E-9E28-DBEB97F00E4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9C6AB-4734-4473-A3FD-1CC566469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CF49-AB55-40C2-924C-5DD1283E2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B8163-6A6C-4C9A-A934-EABB41BA06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635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19148-F651-4A51-8076-22C98819C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371AD-AD9A-4A65-B3D3-E80BBF08B66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6A268-CD39-4A44-9A19-0CFC578CC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42C11-8867-4BA2-9691-C3FCA1FAF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C9AB8-02F4-4F4A-BD30-98264E5DEA7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6278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5A73EF3-F715-40ED-A37F-E684D18D1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3FD44-EA1A-4A6E-A3A8-8DC92767514B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6146A4B-0E30-4197-B466-ACEA5CE87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31AB8E3-C6B5-4634-A6C9-601E2B4C2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16276-F29A-40AB-9D13-12AE47BC5D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7242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775F326-90D3-4610-9EE1-1342A45B8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0B619-9D0F-4DBC-A795-619ADC31E400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A97D219-F240-4D09-8A01-085692DF1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A335B17-D164-4911-B223-00091F91B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7C1F9-F224-4717-B31C-8982FB5775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650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0A90BD8-E792-46CD-9A52-AD7B2B71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79FB8-AA64-4299-9BC0-474EF1FD493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F7454B2-BCD0-41AA-86F0-90FDCB79B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1FCCB43-49B3-4010-8AD0-5AA14AA3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476A6A-0850-4F82-8385-3BF7A7B74BC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094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2109E81-BA22-4D64-A95B-DD0F0CBBB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1F4A0-EB02-4ED2-946B-46923C0D12C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0523E79-C868-4F7A-97D1-BA98D8FFC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D2495F2-34DA-405A-89F2-390F21791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A6C5F-6264-4127-A5B1-0BE896634E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573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786DCBB-D16B-48BC-AF23-E57DAAF8C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017FD-1CEC-469D-A127-7B1D337353B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9CC2C4D-53D0-4290-8969-63864C984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8F757AF-082C-4120-A032-DACD5E861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D5465-FBB0-4949-868E-4678FDCF657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583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9DB7F9-0061-420F-BE01-295B42900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635B8-71A1-4607-A375-F4E22B368BF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849E72-05F5-4351-A79A-281F94363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B4B602-B525-45A5-869A-913BD98A6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BBDFA-6895-4862-A577-608AD57F42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8076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9917D91-B9A5-4D1F-A36C-1AF3C8C506C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9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32B37C5-D197-439B-93FE-E79D08F39D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DA177-B643-4E05-B175-124A46068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A7489A6D-3072-46BA-BDA5-86BACD1FB6EB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19/06/2019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48EF0-AA33-4194-8D64-615916462E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0722A-08C1-4BFF-8E83-0C2930297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6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457200"/>
            <a:fld id="{F6B67C6A-643C-4F24-A3BC-30586FE49997}" type="slidenum">
              <a:rPr lang="en-GB" altLang="en-US"/>
              <a:pPr defTabSz="457200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231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90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50" name="Title 1">
                <a:extLst>
                  <a:ext uri="{FF2B5EF4-FFF2-40B4-BE49-F238E27FC236}">
                    <a16:creationId xmlns:a16="http://schemas.microsoft.com/office/drawing/2014/main" id="{CAE488B7-565F-404C-A5B4-64742BC38040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3" y="6"/>
                <a:ext cx="9515058" cy="1387475"/>
              </a:xfrm>
            </p:spPr>
            <p:txBody>
              <a:bodyPr/>
              <a:lstStyle/>
              <a:p>
                <a:r>
                  <a:rPr lang="en-GB" altLang="en-US" sz="4400" b="1" dirty="0">
                    <a:solidFill>
                      <a:schemeClr val="bg1"/>
                    </a:solidFill>
                  </a:rPr>
                  <a:t>Transformations: </a:t>
                </a:r>
                <a:br>
                  <a:rPr lang="en-GB" altLang="en-US" sz="4400" b="1" dirty="0">
                    <a:solidFill>
                      <a:schemeClr val="bg1"/>
                    </a:solidFill>
                  </a:rPr>
                </a:br>
                <a:r>
                  <a:rPr lang="en-GB" altLang="en-US" sz="4000" b="1" dirty="0">
                    <a:solidFill>
                      <a:schemeClr val="bg1"/>
                    </a:solidFill>
                  </a:rPr>
                  <a:t>Rotating a shape 180</a:t>
                </a:r>
                <a14:m>
                  <m:oMath xmlns:m="http://schemas.openxmlformats.org/officeDocument/2006/math">
                    <m:r>
                      <a:rPr lang="en-GB" altLang="en-US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° </m:t>
                    </m:r>
                  </m:oMath>
                </a14:m>
                <a:r>
                  <a:rPr lang="en-GB" altLang="en-US" sz="4000" b="1" dirty="0">
                    <a:solidFill>
                      <a:schemeClr val="bg1"/>
                    </a:solidFill>
                  </a:rPr>
                  <a:t>about a point  </a:t>
                </a:r>
                <a14:m>
                  <m:oMath xmlns:m="http://schemas.openxmlformats.org/officeDocument/2006/math">
                    <m:r>
                      <a:rPr lang="en-GB" altLang="en-US" sz="4000" b="1" i="1" smtClean="0">
                        <a:solidFill>
                          <a:schemeClr val="bg1"/>
                        </a:solidFill>
                        <a:latin typeface="Cambria Math"/>
                      </a:rPr>
                      <m:t>(</m:t>
                    </m:r>
                    <m:r>
                      <a:rPr lang="en-GB" altLang="en-US" sz="4000" b="1" i="1" smtClean="0">
                        <a:solidFill>
                          <a:schemeClr val="bg1"/>
                        </a:solidFill>
                        <a:latin typeface="Cambria Math"/>
                      </a:rPr>
                      <m:t>𝒙</m:t>
                    </m:r>
                    <m:r>
                      <a:rPr lang="en-GB" altLang="en-US" sz="4000" b="1" i="1" smtClean="0">
                        <a:solidFill>
                          <a:schemeClr val="bg1"/>
                        </a:solidFill>
                        <a:latin typeface="Cambria Math"/>
                      </a:rPr>
                      <m:t>,</m:t>
                    </m:r>
                    <m:r>
                      <a:rPr lang="en-GB" altLang="en-US" sz="4000" b="1" i="1" smtClean="0">
                        <a:solidFill>
                          <a:schemeClr val="bg1"/>
                        </a:solidFill>
                        <a:latin typeface="Cambria Math"/>
                      </a:rPr>
                      <m:t>𝒚</m:t>
                    </m:r>
                    <m:r>
                      <a:rPr lang="en-GB" altLang="en-US" sz="4000" b="1" i="1" smtClean="0">
                        <a:solidFill>
                          <a:schemeClr val="bg1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GB" altLang="en-US" sz="4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50" name="Title 1">
                <a:extLst>
                  <a:ext uri="{FF2B5EF4-FFF2-40B4-BE49-F238E27FC236}">
                    <a16:creationId xmlns="" xmlns:a16="http://schemas.microsoft.com/office/drawing/2014/main" id="{CAE488B7-565F-404C-A5B4-64742BC380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" y="6"/>
                <a:ext cx="9515058" cy="1387475"/>
              </a:xfrm>
              <a:blipFill rotWithShape="1">
                <a:blip r:embed="rId3"/>
                <a:stretch>
                  <a:fillRect t="-3070" b="-188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2" name="Picture 11">
            <a:extLst>
              <a:ext uri="{FF2B5EF4-FFF2-40B4-BE49-F238E27FC236}">
                <a16:creationId xmlns:a16="http://schemas.microsoft.com/office/drawing/2014/main" id="{5C87BB7A-C978-4902-805F-0966B6868C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8" y="260032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D26EB53D-E791-4E4A-8DF9-F681C8693934}"/>
              </a:ext>
            </a:extLst>
          </p:cNvPr>
          <p:cNvSpPr txBox="1">
            <a:spLocks/>
          </p:cNvSpPr>
          <p:nvPr/>
        </p:nvSpPr>
        <p:spPr>
          <a:xfrm>
            <a:off x="615952" y="1868488"/>
            <a:ext cx="1130300" cy="74295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Silent </a:t>
            </a:r>
          </a:p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7116F95-6A71-4AE1-8C7B-7C6CF61262E3}"/>
              </a:ext>
            </a:extLst>
          </p:cNvPr>
          <p:cNvSpPr txBox="1">
            <a:spLocks/>
          </p:cNvSpPr>
          <p:nvPr/>
        </p:nvSpPr>
        <p:spPr>
          <a:xfrm>
            <a:off x="2654303" y="2043113"/>
            <a:ext cx="1292225" cy="393700"/>
          </a:xfrm>
          <a:prstGeom prst="rect">
            <a:avLst/>
          </a:prstGeom>
        </p:spPr>
        <p:txBody>
          <a:bodyPr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701A738-BA74-45FE-8542-6E690C2FABF7}"/>
              </a:ext>
            </a:extLst>
          </p:cNvPr>
          <p:cNvSpPr txBox="1">
            <a:spLocks/>
          </p:cNvSpPr>
          <p:nvPr/>
        </p:nvSpPr>
        <p:spPr>
          <a:xfrm>
            <a:off x="4854576" y="2043113"/>
            <a:ext cx="1384300" cy="3937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Your Turn</a:t>
            </a:r>
          </a:p>
        </p:txBody>
      </p:sp>
      <p:pic>
        <p:nvPicPr>
          <p:cNvPr id="2056" name="Picture 15">
            <a:extLst>
              <a:ext uri="{FF2B5EF4-FFF2-40B4-BE49-F238E27FC236}">
                <a16:creationId xmlns:a16="http://schemas.microsoft.com/office/drawing/2014/main" id="{D608B224-686E-4783-BCCE-94AFC920D4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25606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7">
            <a:extLst>
              <a:ext uri="{FF2B5EF4-FFF2-40B4-BE49-F238E27FC236}">
                <a16:creationId xmlns:a16="http://schemas.microsoft.com/office/drawing/2014/main" id="{16718760-B73E-4265-BAB7-B724E30538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25542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701B8E5-0936-4D41-AC57-0136863EA1A2}"/>
              </a:ext>
            </a:extLst>
          </p:cNvPr>
          <p:cNvSpPr txBox="1">
            <a:spLocks/>
          </p:cNvSpPr>
          <p:nvPr/>
        </p:nvSpPr>
        <p:spPr>
          <a:xfrm>
            <a:off x="7146927" y="1847856"/>
            <a:ext cx="1384300" cy="785813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Intelligent </a:t>
            </a:r>
            <a:br>
              <a:rPr lang="en-GB" sz="2400" dirty="0">
                <a:solidFill>
                  <a:prstClr val="white"/>
                </a:solidFill>
              </a:rPr>
            </a:br>
            <a:r>
              <a:rPr lang="en-GB" sz="2400" dirty="0">
                <a:solidFill>
                  <a:prstClr val="white"/>
                </a:solidFill>
              </a:rPr>
              <a:t>Practice</a:t>
            </a:r>
          </a:p>
        </p:txBody>
      </p:sp>
      <p:pic>
        <p:nvPicPr>
          <p:cNvPr id="2059" name="Picture 18">
            <a:extLst>
              <a:ext uri="{FF2B5EF4-FFF2-40B4-BE49-F238E27FC236}">
                <a16:creationId xmlns:a16="http://schemas.microsoft.com/office/drawing/2014/main" id="{FBD908F3-B0F4-49B0-A997-BAE1444CED6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8" y="2643188"/>
            <a:ext cx="16224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TextBox 19">
            <a:extLst>
              <a:ext uri="{FF2B5EF4-FFF2-40B4-BE49-F238E27FC236}">
                <a16:creationId xmlns:a16="http://schemas.microsoft.com/office/drawing/2014/main" id="{8C5C0DF1-58B0-473D-A5CC-6FD83C1E3537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412750" y="6075644"/>
            <a:ext cx="1195387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dirty="0">
                <a:solidFill>
                  <a:srgbClr val="007FFF"/>
                </a:solidFill>
                <a:cs typeface="Arial" panose="020B0604020202020204" pitchFamily="34" charset="0"/>
              </a:rPr>
              <a:t>  Practice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309" y="3707168"/>
            <a:ext cx="2465387" cy="2426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2327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6C61843-F4E4-4AED-A478-75BE7754CCB8}"/>
              </a:ext>
            </a:extLst>
          </p:cNvPr>
          <p:cNvCxnSpPr/>
          <p:nvPr/>
        </p:nvCxnSpPr>
        <p:spPr>
          <a:xfrm>
            <a:off x="4500563" y="0"/>
            <a:ext cx="0" cy="69580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D92EB61-18F5-4C01-87A6-93259B963F28}"/>
              </a:ext>
            </a:extLst>
          </p:cNvPr>
          <p:cNvCxnSpPr/>
          <p:nvPr/>
        </p:nvCxnSpPr>
        <p:spPr>
          <a:xfrm>
            <a:off x="0" y="66833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xtBox 7">
            <a:extLst>
              <a:ext uri="{FF2B5EF4-FFF2-40B4-BE49-F238E27FC236}">
                <a16:creationId xmlns:a16="http://schemas.microsoft.com/office/drawing/2014/main" id="{36B930D9-52A9-4B21-84B8-9A9F489FD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15894"/>
            <a:ext cx="3457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1800">
                <a:solidFill>
                  <a:prstClr val="black"/>
                </a:solidFill>
                <a:cs typeface="Arial" panose="020B0604020202020204" pitchFamily="34" charset="0"/>
              </a:rPr>
              <a:t>Worked Example</a:t>
            </a:r>
          </a:p>
        </p:txBody>
      </p:sp>
      <p:sp>
        <p:nvSpPr>
          <p:cNvPr id="3077" name="TextBox 8">
            <a:extLst>
              <a:ext uri="{FF2B5EF4-FFF2-40B4-BE49-F238E27FC236}">
                <a16:creationId xmlns:a16="http://schemas.microsoft.com/office/drawing/2014/main" id="{E9DBAFA5-AD3C-4D4D-B745-8DB9014E5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5" y="130175"/>
            <a:ext cx="345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1800">
                <a:solidFill>
                  <a:prstClr val="black"/>
                </a:solidFill>
                <a:cs typeface="Arial" panose="020B0604020202020204" pitchFamily="34" charset="0"/>
              </a:rPr>
              <a:t>Your turn</a:t>
            </a:r>
          </a:p>
        </p:txBody>
      </p:sp>
      <p:sp>
        <p:nvSpPr>
          <p:cNvPr id="3079" name="TextBox 5">
            <a:extLst>
              <a:ext uri="{FF2B5EF4-FFF2-40B4-BE49-F238E27FC236}">
                <a16:creationId xmlns:a16="http://schemas.microsoft.com/office/drawing/2014/main" id="{94A10158-74EC-46F3-9F8D-404F04BA0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846" y="4533900"/>
            <a:ext cx="37768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Rotate triangle ABC 180⁰ about (2,1)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50281" y="1696279"/>
            <a:ext cx="477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42988" y="2101911"/>
            <a:ext cx="477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10175" y="1719328"/>
            <a:ext cx="477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67984" y="2983180"/>
            <a:ext cx="477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B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44" y="1096858"/>
            <a:ext cx="3169961" cy="3219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5">
            <a:extLst>
              <a:ext uri="{FF2B5EF4-FFF2-40B4-BE49-F238E27FC236}">
                <a16:creationId xmlns:a16="http://schemas.microsoft.com/office/drawing/2014/main" id="{94A10158-74EC-46F3-9F8D-404F04BA0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8921" y="4593845"/>
            <a:ext cx="36157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Rotate triangle ABC 180⁰ about (3,1)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843" y="1125145"/>
            <a:ext cx="2881942" cy="316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6458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" y="2620969"/>
            <a:ext cx="391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180⁰ about (1,2)</a:t>
            </a:r>
          </a:p>
        </p:txBody>
      </p:sp>
      <p:sp>
        <p:nvSpPr>
          <p:cNvPr id="5124" name="TextBox 3">
            <a:extLst>
              <a:ext uri="{FF2B5EF4-FFF2-40B4-BE49-F238E27FC236}">
                <a16:creationId xmlns:a16="http://schemas.microsoft.com/office/drawing/2014/main" id="{31DD49AB-928A-4D77-B1BA-897A74196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>
                <a:solidFill>
                  <a:prstClr val="black"/>
                </a:solidFill>
                <a:cs typeface="Arial" panose="020B0604020202020204" pitchFamily="34" charset="0"/>
              </a:rPr>
              <a:t>1)</a:t>
            </a:r>
          </a:p>
        </p:txBody>
      </p:sp>
      <p:sp>
        <p:nvSpPr>
          <p:cNvPr id="5126" name="TextBox 15">
            <a:extLst>
              <a:ext uri="{FF2B5EF4-FFF2-40B4-BE49-F238E27FC236}">
                <a16:creationId xmlns:a16="http://schemas.microsoft.com/office/drawing/2014/main" id="{AC8F9E6F-E8F4-49A3-BA3B-A7755086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327660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>
                <a:solidFill>
                  <a:prstClr val="black"/>
                </a:solidFill>
                <a:cs typeface="Arial" panose="020B0604020202020204" pitchFamily="34" charset="0"/>
              </a:rPr>
              <a:t>2)</a:t>
            </a:r>
          </a:p>
        </p:txBody>
      </p:sp>
      <p:sp>
        <p:nvSpPr>
          <p:cNvPr id="5128" name="TextBox 18">
            <a:extLst>
              <a:ext uri="{FF2B5EF4-FFF2-40B4-BE49-F238E27FC236}">
                <a16:creationId xmlns:a16="http://schemas.microsoft.com/office/drawing/2014/main" id="{F627B83D-8805-48ED-BF78-1043F649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1602" y="34925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>
                <a:solidFill>
                  <a:prstClr val="black"/>
                </a:solidFill>
                <a:cs typeface="Arial" panose="020B0604020202020204" pitchFamily="34" charset="0"/>
              </a:rPr>
              <a:t>3)</a:t>
            </a:r>
          </a:p>
        </p:txBody>
      </p:sp>
      <p:sp>
        <p:nvSpPr>
          <p:cNvPr id="5130" name="TextBox 21">
            <a:extLst>
              <a:ext uri="{FF2B5EF4-FFF2-40B4-BE49-F238E27FC236}">
                <a16:creationId xmlns:a16="http://schemas.microsoft.com/office/drawing/2014/main" id="{04F05CC9-D402-47F6-B317-81BE77A67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951" y="327660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>
                <a:solidFill>
                  <a:prstClr val="black"/>
                </a:solidFill>
                <a:cs typeface="Arial" panose="020B0604020202020204" pitchFamily="34" charset="0"/>
              </a:rPr>
              <a:t>4)</a:t>
            </a:r>
          </a:p>
        </p:txBody>
      </p:sp>
      <p:sp>
        <p:nvSpPr>
          <p:cNvPr id="21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812" y="5870813"/>
            <a:ext cx="391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180⁰ about (2,2)</a:t>
            </a:r>
          </a:p>
        </p:txBody>
      </p:sp>
      <p:sp>
        <p:nvSpPr>
          <p:cNvPr id="18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0416" y="2567425"/>
            <a:ext cx="391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180⁰ about (3,3)</a:t>
            </a: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367" y="177858"/>
            <a:ext cx="2510535" cy="241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9143" y="5732313"/>
            <a:ext cx="391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180⁰ about (4,4)</a:t>
            </a:r>
          </a:p>
        </p:txBody>
      </p:sp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043" y="3377453"/>
            <a:ext cx="2477759" cy="2389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1" y="206563"/>
            <a:ext cx="2391629" cy="2414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17" y="3323425"/>
            <a:ext cx="2487613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5556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" y="2620969"/>
            <a:ext cx="391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180⁰ about (2,-1)</a:t>
            </a:r>
          </a:p>
        </p:txBody>
      </p:sp>
      <p:sp>
        <p:nvSpPr>
          <p:cNvPr id="5124" name="TextBox 3">
            <a:extLst>
              <a:ext uri="{FF2B5EF4-FFF2-40B4-BE49-F238E27FC236}">
                <a16:creationId xmlns:a16="http://schemas.microsoft.com/office/drawing/2014/main" id="{31DD49AB-928A-4D77-B1BA-897A74196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5)</a:t>
            </a:r>
          </a:p>
        </p:txBody>
      </p:sp>
      <p:sp>
        <p:nvSpPr>
          <p:cNvPr id="5126" name="TextBox 15">
            <a:extLst>
              <a:ext uri="{FF2B5EF4-FFF2-40B4-BE49-F238E27FC236}">
                <a16:creationId xmlns:a16="http://schemas.microsoft.com/office/drawing/2014/main" id="{AC8F9E6F-E8F4-49A3-BA3B-A7755086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3276600"/>
            <a:ext cx="5300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6)</a:t>
            </a:r>
          </a:p>
        </p:txBody>
      </p:sp>
      <p:sp>
        <p:nvSpPr>
          <p:cNvPr id="5128" name="TextBox 18">
            <a:extLst>
              <a:ext uri="{FF2B5EF4-FFF2-40B4-BE49-F238E27FC236}">
                <a16:creationId xmlns:a16="http://schemas.microsoft.com/office/drawing/2014/main" id="{F627B83D-8805-48ED-BF78-1043F649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951" y="34925"/>
            <a:ext cx="5270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7)</a:t>
            </a:r>
          </a:p>
        </p:txBody>
      </p:sp>
      <p:sp>
        <p:nvSpPr>
          <p:cNvPr id="5130" name="TextBox 21">
            <a:extLst>
              <a:ext uri="{FF2B5EF4-FFF2-40B4-BE49-F238E27FC236}">
                <a16:creationId xmlns:a16="http://schemas.microsoft.com/office/drawing/2014/main" id="{04F05CC9-D402-47F6-B317-81BE77A67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7357" y="3276600"/>
            <a:ext cx="4999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8)</a:t>
            </a:r>
          </a:p>
        </p:txBody>
      </p:sp>
      <p:sp>
        <p:nvSpPr>
          <p:cNvPr id="21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167" y="5754756"/>
            <a:ext cx="391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180⁰ about (1,-1)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1" y="123791"/>
            <a:ext cx="2517633" cy="2491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67" y="3267300"/>
            <a:ext cx="2517039" cy="2461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1767" y="2669071"/>
            <a:ext cx="391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180⁰ about 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(3,1</a:t>
            </a:r>
            <a:r>
              <a:rPr lang="en-GB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9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2719" y="5728310"/>
            <a:ext cx="391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180⁰ about 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(3,2)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059" y="123791"/>
            <a:ext cx="2362199" cy="2464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059" y="3202122"/>
            <a:ext cx="2477794" cy="252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1737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" y="2620969"/>
            <a:ext cx="391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180⁰ about (1,2)</a:t>
            </a:r>
          </a:p>
        </p:txBody>
      </p:sp>
      <p:sp>
        <p:nvSpPr>
          <p:cNvPr id="5124" name="TextBox 3">
            <a:extLst>
              <a:ext uri="{FF2B5EF4-FFF2-40B4-BE49-F238E27FC236}">
                <a16:creationId xmlns:a16="http://schemas.microsoft.com/office/drawing/2014/main" id="{31DD49AB-928A-4D77-B1BA-897A74196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>
                <a:solidFill>
                  <a:prstClr val="black"/>
                </a:solidFill>
                <a:cs typeface="Arial" panose="020B0604020202020204" pitchFamily="34" charset="0"/>
              </a:rPr>
              <a:t>1)</a:t>
            </a:r>
          </a:p>
        </p:txBody>
      </p:sp>
      <p:sp>
        <p:nvSpPr>
          <p:cNvPr id="5126" name="TextBox 15">
            <a:extLst>
              <a:ext uri="{FF2B5EF4-FFF2-40B4-BE49-F238E27FC236}">
                <a16:creationId xmlns:a16="http://schemas.microsoft.com/office/drawing/2014/main" id="{AC8F9E6F-E8F4-49A3-BA3B-A7755086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327660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>
                <a:solidFill>
                  <a:prstClr val="black"/>
                </a:solidFill>
                <a:cs typeface="Arial" panose="020B0604020202020204" pitchFamily="34" charset="0"/>
              </a:rPr>
              <a:t>2)</a:t>
            </a:r>
          </a:p>
        </p:txBody>
      </p:sp>
      <p:sp>
        <p:nvSpPr>
          <p:cNvPr id="5128" name="TextBox 18">
            <a:extLst>
              <a:ext uri="{FF2B5EF4-FFF2-40B4-BE49-F238E27FC236}">
                <a16:creationId xmlns:a16="http://schemas.microsoft.com/office/drawing/2014/main" id="{F627B83D-8805-48ED-BF78-1043F649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1602" y="34925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>
                <a:solidFill>
                  <a:prstClr val="black"/>
                </a:solidFill>
                <a:cs typeface="Arial" panose="020B0604020202020204" pitchFamily="34" charset="0"/>
              </a:rPr>
              <a:t>3)</a:t>
            </a:r>
          </a:p>
        </p:txBody>
      </p:sp>
      <p:sp>
        <p:nvSpPr>
          <p:cNvPr id="5130" name="TextBox 21">
            <a:extLst>
              <a:ext uri="{FF2B5EF4-FFF2-40B4-BE49-F238E27FC236}">
                <a16:creationId xmlns:a16="http://schemas.microsoft.com/office/drawing/2014/main" id="{04F05CC9-D402-47F6-B317-81BE77A67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951" y="327660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>
                <a:solidFill>
                  <a:prstClr val="black"/>
                </a:solidFill>
                <a:cs typeface="Arial" panose="020B0604020202020204" pitchFamily="34" charset="0"/>
              </a:rPr>
              <a:t>4)</a:t>
            </a:r>
          </a:p>
        </p:txBody>
      </p:sp>
      <p:sp>
        <p:nvSpPr>
          <p:cNvPr id="21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812" y="5870813"/>
            <a:ext cx="391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180⁰ about (2,2)</a:t>
            </a:r>
          </a:p>
        </p:txBody>
      </p:sp>
      <p:sp>
        <p:nvSpPr>
          <p:cNvPr id="18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0416" y="2567425"/>
            <a:ext cx="391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180⁰ about (3,3)</a:t>
            </a:r>
          </a:p>
        </p:txBody>
      </p:sp>
      <p:sp>
        <p:nvSpPr>
          <p:cNvPr id="23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1009" y="5854625"/>
            <a:ext cx="391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180⁰ about (4,4)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647" y="177858"/>
            <a:ext cx="14319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1" y="128359"/>
            <a:ext cx="2547937" cy="24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48" y="3276600"/>
            <a:ext cx="2453945" cy="255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137884"/>
            <a:ext cx="2343150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3209575"/>
            <a:ext cx="2407340" cy="262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8268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" y="2620969"/>
            <a:ext cx="391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180⁰ about (2,-1)</a:t>
            </a:r>
          </a:p>
        </p:txBody>
      </p:sp>
      <p:sp>
        <p:nvSpPr>
          <p:cNvPr id="5124" name="TextBox 3">
            <a:extLst>
              <a:ext uri="{FF2B5EF4-FFF2-40B4-BE49-F238E27FC236}">
                <a16:creationId xmlns:a16="http://schemas.microsoft.com/office/drawing/2014/main" id="{31DD49AB-928A-4D77-B1BA-897A74196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5)</a:t>
            </a:r>
          </a:p>
        </p:txBody>
      </p:sp>
      <p:sp>
        <p:nvSpPr>
          <p:cNvPr id="5126" name="TextBox 15">
            <a:extLst>
              <a:ext uri="{FF2B5EF4-FFF2-40B4-BE49-F238E27FC236}">
                <a16:creationId xmlns:a16="http://schemas.microsoft.com/office/drawing/2014/main" id="{AC8F9E6F-E8F4-49A3-BA3B-A7755086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3276600"/>
            <a:ext cx="5300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6)</a:t>
            </a:r>
          </a:p>
        </p:txBody>
      </p:sp>
      <p:sp>
        <p:nvSpPr>
          <p:cNvPr id="5128" name="TextBox 18">
            <a:extLst>
              <a:ext uri="{FF2B5EF4-FFF2-40B4-BE49-F238E27FC236}">
                <a16:creationId xmlns:a16="http://schemas.microsoft.com/office/drawing/2014/main" id="{F627B83D-8805-48ED-BF78-1043F649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951" y="34925"/>
            <a:ext cx="5270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7)</a:t>
            </a:r>
          </a:p>
        </p:txBody>
      </p:sp>
      <p:sp>
        <p:nvSpPr>
          <p:cNvPr id="5130" name="TextBox 21">
            <a:extLst>
              <a:ext uri="{FF2B5EF4-FFF2-40B4-BE49-F238E27FC236}">
                <a16:creationId xmlns:a16="http://schemas.microsoft.com/office/drawing/2014/main" id="{04F05CC9-D402-47F6-B317-81BE77A67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7357" y="3276600"/>
            <a:ext cx="4999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8)</a:t>
            </a:r>
          </a:p>
        </p:txBody>
      </p:sp>
      <p:sp>
        <p:nvSpPr>
          <p:cNvPr id="21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167" y="6138059"/>
            <a:ext cx="391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180⁰ about (1,-1)</a:t>
            </a:r>
          </a:p>
        </p:txBody>
      </p:sp>
      <p:sp>
        <p:nvSpPr>
          <p:cNvPr id="18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1767" y="2669071"/>
            <a:ext cx="391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180⁰ about (3,1)</a:t>
            </a:r>
          </a:p>
        </p:txBody>
      </p:sp>
      <p:sp>
        <p:nvSpPr>
          <p:cNvPr id="19" name="TextBox 2">
            <a:extLst>
              <a:ext uri="{FF2B5EF4-FFF2-40B4-BE49-F238E27FC236}">
                <a16:creationId xmlns:a16="http://schemas.microsoft.com/office/drawing/2014/main" id="{58AA9BC8-BEE1-4386-BEC2-A8F527C7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2719" y="6124088"/>
            <a:ext cx="391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Rotate triangle ABC 180⁰ about (3,2)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404" y="123791"/>
            <a:ext cx="14319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87" y="170192"/>
            <a:ext cx="2243069" cy="2421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1" y="3462046"/>
            <a:ext cx="2357388" cy="2488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258" y="3623775"/>
            <a:ext cx="2424113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018" y="108431"/>
            <a:ext cx="2344297" cy="2445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952386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255</Words>
  <Application>Microsoft Office PowerPoint</Application>
  <PresentationFormat>On-screen Show (4:3)</PresentationFormat>
  <Paragraphs>51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2_Office Theme</vt:lpstr>
      <vt:lpstr>Transformations:  Rotating a shape 180° about a point  (x,y)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Stephenson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Transformations:  Rotating a shape 180° about a point  (x,y)</dc:title>
  <dc:creator>Darren Scott</dc:creator>
  <cp:lastModifiedBy>Craig Barton</cp:lastModifiedBy>
  <cp:revision>2</cp:revision>
  <dcterms:created xsi:type="dcterms:W3CDTF">2019-06-18T08:48:05Z</dcterms:created>
  <dcterms:modified xsi:type="dcterms:W3CDTF">2019-06-19T08:32:16Z</dcterms:modified>
</cp:coreProperties>
</file>