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9" r:id="rId2"/>
    <p:sldId id="292" r:id="rId3"/>
    <p:sldId id="294" r:id="rId4"/>
    <p:sldId id="29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3" autoAdjust="0"/>
    <p:restoredTop sz="89329" autoAdjust="0"/>
  </p:normalViewPr>
  <p:slideViewPr>
    <p:cSldViewPr snapToGrid="0">
      <p:cViewPr varScale="1">
        <p:scale>
          <a:sx n="101" d="100"/>
          <a:sy n="101" d="100"/>
        </p:scale>
        <p:origin x="200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18/06/2019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18/06/2019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9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Using de </a:t>
            </a:r>
            <a:r>
              <a:rPr lang="en-GB" sz="4400" b="1" dirty="0" err="1" smtClean="0">
                <a:solidFill>
                  <a:schemeClr val="bg1"/>
                </a:solidFill>
              </a:rPr>
              <a:t>Moivre’s</a:t>
            </a:r>
            <a:r>
              <a:rPr lang="en-GB" sz="4400" b="1" dirty="0" smtClean="0">
                <a:solidFill>
                  <a:schemeClr val="bg1"/>
                </a:solidFill>
              </a:rPr>
              <a:t> Theorem:</a:t>
            </a:r>
            <a:br>
              <a:rPr lang="en-GB" sz="4400" b="1" dirty="0" smtClean="0">
                <a:solidFill>
                  <a:schemeClr val="bg1"/>
                </a:solidFill>
              </a:rPr>
            </a:br>
            <a:r>
              <a:rPr lang="en-GB" sz="4400" b="1" dirty="0" smtClean="0">
                <a:solidFill>
                  <a:schemeClr val="bg1"/>
                </a:solidFill>
              </a:rPr>
              <a:t>Indices to coefficient form</a:t>
            </a:r>
            <a:endParaRPr lang="en-GB" sz="4400" b="1" dirty="0">
              <a:solidFill>
                <a:schemeClr val="bg1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xmlns="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xmlns="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xmlns="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xmlns="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xmlns="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3899199" y="3870057"/>
                <a:ext cx="97379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:r>
                  <a:rPr kumimoji="0" lang="en-GB" sz="2400" b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cos</a:t>
                </a:r>
                <a:r>
                  <a:rPr kumimoji="0" lang="en-GB" sz="2400" b="0" u="none" strike="noStrike" kern="1200" cap="none" spc="0" normalizeH="0" baseline="3000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3</a:t>
                </a:r>
                <a:r>
                  <a:rPr kumimoji="0" lang="en-GB" sz="2400" b="0" u="none" strike="noStrike" kern="1200" cap="none" spc="0" normalizeH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θ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 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9199" y="3870057"/>
                <a:ext cx="973793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18868" t="-143333" r="-16352" b="-17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xmlns="" id="{FD00BA58-2814-44CF-924D-7EBD0D372846}"/>
                  </a:ext>
                </a:extLst>
              </p:cNvPr>
              <p:cNvSpPr txBox="1"/>
              <p:nvPr/>
            </p:nvSpPr>
            <p:spPr>
              <a:xfrm>
                <a:off x="3938244" y="4574102"/>
                <a:ext cx="91691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:r>
                  <a:rPr kumimoji="0" lang="en-GB" sz="2400" b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sin</a:t>
                </a:r>
                <a:r>
                  <a:rPr kumimoji="0" lang="en-GB" sz="2400" b="0" u="none" strike="noStrike" kern="1200" cap="none" spc="0" normalizeH="0" baseline="3000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3</a:t>
                </a:r>
                <a:r>
                  <a:rPr kumimoji="0" lang="en-GB" sz="2400" b="0" u="none" strike="noStrike" kern="1200" cap="none" spc="0" normalizeH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θ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 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D00BA58-2814-44CF-924D-7EBD0D3728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8244" y="4574102"/>
                <a:ext cx="916918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19333" t="-140984" r="-17333" b="-1754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xmlns="" id="{11EF4503-BE2A-426D-845B-C49D6835B979}"/>
                  </a:ext>
                </a:extLst>
              </p:cNvPr>
              <p:cNvSpPr txBox="1"/>
              <p:nvPr/>
            </p:nvSpPr>
            <p:spPr>
              <a:xfrm>
                <a:off x="3920414" y="5278147"/>
                <a:ext cx="91691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:r>
                  <a:rPr kumimoji="0" lang="en-GB" sz="2400" b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sin</a:t>
                </a:r>
                <a:r>
                  <a:rPr kumimoji="0" lang="en-GB" sz="2400" b="0" u="none" strike="noStrike" kern="1200" cap="none" spc="0" normalizeH="0" baseline="3000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5</a:t>
                </a:r>
                <a:r>
                  <a:rPr kumimoji="0" lang="en-GB" sz="2400" b="0" u="none" strike="noStrike" kern="1200" cap="none" spc="0" normalizeH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θ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 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11EF4503-BE2A-426D-845B-C49D6835B9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0414" y="5278147"/>
                <a:ext cx="916918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19205" t="-143333" r="-16556" b="-17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xmlns:a14="http://schemas.microsoft.com/office/drawing/2010/main" xmlns:mc="http://schemas.openxmlformats.org/markup-compatibility/2006" xmlns="" id="{8460B414-114B-4C8A-A820-7B5C5C59B80C}"/>
              </a:ext>
            </a:extLst>
          </p:cNvPr>
          <p:cNvSpPr txBox="1"/>
          <p:nvPr/>
        </p:nvSpPr>
        <p:spPr>
          <a:xfrm>
            <a:off x="360048" y="809393"/>
            <a:ext cx="952184" cy="98488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cos</a:t>
            </a:r>
            <a:r>
              <a:rPr kumimoji="0" lang="en-GB" sz="3200" b="0" i="1" u="none" strike="noStrike" kern="1200" cap="none" spc="0" normalizeH="0" baseline="30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3</a:t>
            </a:r>
            <a:r>
              <a:rPr kumimoji="0" lang="en-GB" sz="3200" b="0" i="1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θ</a:t>
            </a:r>
            <a:endParaRPr kumimoji="0" lang="en-GB" sz="32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charset="0"/>
              <a:ea typeface="Cambria Math" charset="0"/>
              <a:cs typeface="Cambria Math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charset="0"/>
              <a:ea typeface="Cambria Math" charset="0"/>
              <a:cs typeface="Cambria Math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:a14="http://schemas.microsoft.com/office/drawing/2010/main" xmlns:mc="http://schemas.openxmlformats.org/markup-compatibility/2006" xmlns="" id="{8460B414-114B-4C8A-A820-7B5C5C59B80C}"/>
              </a:ext>
            </a:extLst>
          </p:cNvPr>
          <p:cNvSpPr txBox="1"/>
          <p:nvPr/>
        </p:nvSpPr>
        <p:spPr>
          <a:xfrm>
            <a:off x="4758067" y="809392"/>
            <a:ext cx="952184" cy="98488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cos</a:t>
            </a:r>
            <a:r>
              <a:rPr lang="en-GB" sz="3200" i="1" baseline="30000" dirty="0">
                <a:latin typeface="Cambria Math" charset="0"/>
                <a:ea typeface="Cambria Math" charset="0"/>
                <a:cs typeface="Cambria Math" charset="0"/>
              </a:rPr>
              <a:t>5</a:t>
            </a:r>
            <a:r>
              <a:rPr kumimoji="0" lang="en-GB" sz="3200" b="0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θ</a:t>
            </a:r>
            <a:endParaRPr kumimoji="0" lang="en-GB" sz="32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charset="0"/>
              <a:ea typeface="Cambria Math" charset="0"/>
              <a:cs typeface="Cambria Math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charset="0"/>
              <a:ea typeface="Cambria Math" charset="0"/>
              <a:cs typeface="Cambria Math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:a14="http://schemas.microsoft.com/office/drawing/2010/main" xmlns:mc="http://schemas.openxmlformats.org/markup-compatibility/2006" xmlns="" id="{62114B2D-F4AF-4A70-AAB3-3006CE1C1153}"/>
              </a:ext>
            </a:extLst>
          </p:cNvPr>
          <p:cNvSpPr/>
          <p:nvPr/>
        </p:nvSpPr>
        <p:spPr>
          <a:xfrm>
            <a:off x="160980" y="141544"/>
            <a:ext cx="3896247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sz="2000" b="0" u="none" strike="noStrike" kern="1200" cap="none" spc="0" normalizeH="0" baseline="0" noProof="0" dirty="0" smtClean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cos</a:t>
            </a:r>
            <a:r>
              <a:rPr kumimoji="0" lang="en-GB" sz="2000" b="0" u="none" strike="noStrike" kern="1200" cap="none" spc="0" normalizeH="0" baseline="30000" noProof="0" dirty="0" smtClean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4</a:t>
            </a:r>
            <a:r>
              <a:rPr kumimoji="0" lang="en-GB" sz="2000" b="0" u="none" strike="noStrike" kern="1200" cap="none" spc="0" normalizeH="0" noProof="0" dirty="0" smtClean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mbria Math" charset="0"/>
                <a:ea typeface="Cambria Math" charset="0"/>
                <a:cs typeface="Cambria Math" charset="0"/>
              </a:rPr>
              <a:t>θ = 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GB" sz="2000" dirty="0">
              <a:solidFill>
                <a:srgbClr val="007FFF"/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GB" sz="2000" dirty="0" smtClean="0">
              <a:solidFill>
                <a:srgbClr val="007FFF"/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2000" dirty="0">
                <a:solidFill>
                  <a:srgbClr val="007FFF"/>
                </a:solidFill>
                <a:latin typeface="Cambria Math" charset="0"/>
                <a:ea typeface="Cambria Math" charset="0"/>
                <a:cs typeface="Cambria Math" charset="0"/>
              </a:rPr>
              <a:t>s</a:t>
            </a:r>
            <a:r>
              <a:rPr lang="en-GB" sz="2000" dirty="0" smtClean="0">
                <a:solidFill>
                  <a:srgbClr val="007FFF"/>
                </a:solidFill>
                <a:latin typeface="Cambria Math" charset="0"/>
                <a:ea typeface="Cambria Math" charset="0"/>
                <a:cs typeface="Cambria Math" charset="0"/>
              </a:rPr>
              <a:t>in</a:t>
            </a:r>
            <a:r>
              <a:rPr lang="en-GB" sz="2000" baseline="30000" dirty="0" smtClean="0">
                <a:solidFill>
                  <a:srgbClr val="007FFF"/>
                </a:solidFill>
                <a:latin typeface="Cambria Math" charset="0"/>
                <a:ea typeface="Cambria Math" charset="0"/>
                <a:cs typeface="Cambria Math" charset="0"/>
              </a:rPr>
              <a:t>4</a:t>
            </a:r>
            <a:r>
              <a:rPr lang="en-GB" sz="2000" dirty="0" smtClean="0">
                <a:solidFill>
                  <a:srgbClr val="007FFF"/>
                </a:solidFill>
                <a:latin typeface="Cambria Math" charset="0"/>
                <a:ea typeface="Cambria Math" charset="0"/>
                <a:cs typeface="Cambria Math" charset="0"/>
              </a:rPr>
              <a:t>θ =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GB" sz="2000" dirty="0">
              <a:solidFill>
                <a:srgbClr val="007FFF"/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GB" sz="2000" dirty="0" smtClean="0">
              <a:solidFill>
                <a:srgbClr val="007FFF"/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2000" dirty="0" smtClean="0">
                <a:solidFill>
                  <a:srgbClr val="007FFF"/>
                </a:solidFill>
                <a:latin typeface="Cambria Math" charset="0"/>
                <a:ea typeface="Cambria Math" charset="0"/>
                <a:cs typeface="Cambria Math" charset="0"/>
              </a:rPr>
              <a:t>sin</a:t>
            </a:r>
            <a:r>
              <a:rPr lang="en-GB" sz="2000" baseline="30000" dirty="0" smtClean="0">
                <a:solidFill>
                  <a:srgbClr val="007FFF"/>
                </a:solidFill>
                <a:latin typeface="Cambria Math" charset="0"/>
                <a:ea typeface="Cambria Math" charset="0"/>
                <a:cs typeface="Cambria Math" charset="0"/>
              </a:rPr>
              <a:t>6</a:t>
            </a:r>
            <a:r>
              <a:rPr lang="en-GB" sz="2000" dirty="0" smtClean="0">
                <a:solidFill>
                  <a:srgbClr val="007FFF"/>
                </a:solidFill>
                <a:latin typeface="Cambria Math" charset="0"/>
                <a:ea typeface="Cambria Math" charset="0"/>
                <a:cs typeface="Cambria Math" charset="0"/>
              </a:rPr>
              <a:t>θ = 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GB" sz="2000" dirty="0">
              <a:solidFill>
                <a:srgbClr val="007FFF"/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GB" sz="2000" dirty="0" smtClean="0">
              <a:solidFill>
                <a:srgbClr val="007FFF"/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2000" dirty="0">
                <a:solidFill>
                  <a:srgbClr val="007FFF"/>
                </a:solidFill>
                <a:latin typeface="Cambria Math" charset="0"/>
                <a:ea typeface="Cambria Math" charset="0"/>
                <a:cs typeface="Cambria Math" charset="0"/>
              </a:rPr>
              <a:t>s</a:t>
            </a:r>
            <a:r>
              <a:rPr lang="en-GB" sz="2000" dirty="0" smtClean="0">
                <a:solidFill>
                  <a:srgbClr val="007FFF"/>
                </a:solidFill>
                <a:latin typeface="Cambria Math" charset="0"/>
                <a:ea typeface="Cambria Math" charset="0"/>
                <a:cs typeface="Cambria Math" charset="0"/>
              </a:rPr>
              <a:t>in</a:t>
            </a:r>
            <a:r>
              <a:rPr lang="en-GB" sz="2000" baseline="30000" dirty="0" smtClean="0">
                <a:solidFill>
                  <a:srgbClr val="007FFF"/>
                </a:solidFill>
                <a:latin typeface="Cambria Math" charset="0"/>
                <a:ea typeface="Cambria Math" charset="0"/>
                <a:cs typeface="Cambria Math" charset="0"/>
              </a:rPr>
              <a:t>3</a:t>
            </a:r>
            <a:r>
              <a:rPr lang="en-GB" sz="2000" dirty="0" smtClean="0">
                <a:solidFill>
                  <a:srgbClr val="007FFF"/>
                </a:solidFill>
                <a:latin typeface="Cambria Math" charset="0"/>
                <a:ea typeface="Cambria Math" charset="0"/>
                <a:cs typeface="Cambria Math" charset="0"/>
              </a:rPr>
              <a:t>θ = 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GB" sz="2000" dirty="0">
              <a:solidFill>
                <a:srgbClr val="007FFF"/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GB" sz="2000" dirty="0" smtClean="0">
              <a:solidFill>
                <a:srgbClr val="007FFF"/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2000" dirty="0">
                <a:solidFill>
                  <a:srgbClr val="007FFF"/>
                </a:solidFill>
                <a:latin typeface="Cambria Math" charset="0"/>
                <a:ea typeface="Cambria Math" charset="0"/>
                <a:cs typeface="Cambria Math" charset="0"/>
              </a:rPr>
              <a:t>s</a:t>
            </a:r>
            <a:r>
              <a:rPr lang="en-GB" sz="2000" dirty="0" smtClean="0">
                <a:solidFill>
                  <a:srgbClr val="007FFF"/>
                </a:solidFill>
                <a:latin typeface="Cambria Math" charset="0"/>
                <a:ea typeface="Cambria Math" charset="0"/>
                <a:cs typeface="Cambria Math" charset="0"/>
              </a:rPr>
              <a:t>in</a:t>
            </a:r>
            <a:r>
              <a:rPr lang="en-GB" sz="2000" baseline="30000" dirty="0" smtClean="0">
                <a:solidFill>
                  <a:srgbClr val="007FFF"/>
                </a:solidFill>
                <a:latin typeface="Cambria Math" charset="0"/>
                <a:ea typeface="Cambria Math" charset="0"/>
                <a:cs typeface="Cambria Math" charset="0"/>
              </a:rPr>
              <a:t>5</a:t>
            </a:r>
            <a:r>
              <a:rPr lang="en-GB" sz="2000" dirty="0" smtClean="0">
                <a:solidFill>
                  <a:srgbClr val="007FFF"/>
                </a:solidFill>
                <a:latin typeface="Cambria Math" charset="0"/>
                <a:ea typeface="Cambria Math" charset="0"/>
                <a:cs typeface="Cambria Math" charset="0"/>
              </a:rPr>
              <a:t>θ = </a:t>
            </a:r>
            <a:endParaRPr lang="en-GB" sz="2000" dirty="0">
              <a:solidFill>
                <a:srgbClr val="007FFF"/>
              </a:solidFill>
              <a:latin typeface="Cambria Math" charset="0"/>
              <a:ea typeface="Cambria Math" charset="0"/>
              <a:cs typeface="Cambria Math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xmlns="" id="{62114B2D-F4AF-4A70-AAB3-3006CE1C1153}"/>
                  </a:ext>
                </a:extLst>
              </p:cNvPr>
              <p:cNvSpPr/>
              <p:nvPr/>
            </p:nvSpPr>
            <p:spPr>
              <a:xfrm>
                <a:off x="160980" y="141544"/>
                <a:ext cx="6709720" cy="47686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r>
                  <a:rPr kumimoji="0" lang="en-GB" sz="2000" b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mbria Math" charset="0"/>
                    <a:ea typeface="Cambria Math" charset="0"/>
                    <a:cs typeface="Cambria Math" charset="0"/>
                  </a:rPr>
                  <a:t>cos</a:t>
                </a:r>
                <a:r>
                  <a:rPr kumimoji="0" lang="en-GB" sz="2000" b="0" u="none" strike="noStrike" kern="1200" cap="none" spc="0" normalizeH="0" baseline="30000" noProof="0" dirty="0" smtClean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mbria Math" charset="0"/>
                    <a:ea typeface="Cambria Math" charset="0"/>
                    <a:cs typeface="Cambria Math" charset="0"/>
                  </a:rPr>
                  <a:t>4</a:t>
                </a:r>
                <a:r>
                  <a:rPr kumimoji="0" lang="en-GB" sz="2000" b="0" u="none" strike="noStrike" kern="1200" cap="none" spc="0" normalizeH="0" noProof="0" dirty="0" smtClean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mbria Math" charset="0"/>
                    <a:ea typeface="Cambria Math" charset="0"/>
                    <a:cs typeface="Cambria Math" charset="0"/>
                  </a:rPr>
                  <a:t>θ </a:t>
                </a:r>
                <a:r>
                  <a:rPr kumimoji="0" lang="en-GB" sz="2000" b="0" u="none" strike="noStrike" kern="1200" cap="none" spc="0" normalizeH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mbria Math" charset="0"/>
                    <a:ea typeface="Cambria Math" charset="0"/>
                    <a:cs typeface="Cambria Math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mr-IN" sz="20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fPr>
                      <m:num>
                        <m:r>
                          <a:rPr kumimoji="0" lang="en-US" sz="20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1</m:t>
                        </m:r>
                      </m:num>
                      <m:den>
                        <m:r>
                          <a:rPr kumimoji="0" lang="en-US" sz="20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8</m:t>
                        </m:r>
                      </m:den>
                    </m:f>
                    <m:r>
                      <a:rPr kumimoji="0" lang="en-US" sz="2000" b="0" i="1" u="none" strike="noStrike" kern="1200" cap="none" spc="0" normalizeH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charset="0"/>
                        <a:ea typeface="Cambria Math" charset="0"/>
                        <a:cs typeface="Cambria Math" charset="0"/>
                      </a:rPr>
                      <m:t>𝑐𝑜𝑠</m:t>
                    </m:r>
                    <m:r>
                      <a:rPr kumimoji="0" lang="en-US" sz="2000" b="0" i="1" u="none" strike="noStrike" kern="1200" cap="none" spc="0" normalizeH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charset="0"/>
                        <a:ea typeface="Cambria Math" charset="0"/>
                        <a:cs typeface="Cambria Math" charset="0"/>
                      </a:rPr>
                      <m:t>4</m:t>
                    </m:r>
                    <m:r>
                      <a:rPr kumimoji="0" lang="en-US" sz="2000" b="0" i="1" u="none" strike="noStrike" kern="1200" cap="none" spc="0" normalizeH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charset="0"/>
                        <a:ea typeface="Cambria Math" charset="0"/>
                        <a:cs typeface="Cambria Math" charset="0"/>
                      </a:rPr>
                      <m:t>𝜃</m:t>
                    </m:r>
                    <m:r>
                      <a:rPr kumimoji="0" lang="en-US" sz="2000" b="0" i="1" u="none" strike="noStrike" kern="1200" cap="none" spc="0" normalizeH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charset="0"/>
                        <a:ea typeface="Cambria Math" charset="0"/>
                        <a:cs typeface="Cambria Math" charset="0"/>
                      </a:rPr>
                      <m:t>+ </m:t>
                    </m:r>
                    <m:f>
                      <m:fPr>
                        <m:ctrlPr>
                          <a:rPr kumimoji="0" lang="mr-IN" sz="20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fPr>
                      <m:num>
                        <m:r>
                          <a:rPr kumimoji="0" lang="en-US" sz="20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1</m:t>
                        </m:r>
                      </m:num>
                      <m:den>
                        <m:r>
                          <a:rPr kumimoji="0" lang="en-US" sz="20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2</m:t>
                        </m:r>
                      </m:den>
                    </m:f>
                    <m:r>
                      <a:rPr kumimoji="0" lang="en-US" sz="2000" b="0" i="1" u="none" strike="noStrike" kern="1200" cap="none" spc="0" normalizeH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charset="0"/>
                        <a:ea typeface="Cambria Math" charset="0"/>
                        <a:cs typeface="Cambria Math" charset="0"/>
                      </a:rPr>
                      <m:t>𝑐𝑜𝑠</m:t>
                    </m:r>
                    <m:r>
                      <a:rPr kumimoji="0" lang="en-US" sz="2000" b="0" i="1" u="none" strike="noStrike" kern="1200" cap="none" spc="0" normalizeH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charset="0"/>
                        <a:ea typeface="Cambria Math" charset="0"/>
                        <a:cs typeface="Cambria Math" charset="0"/>
                      </a:rPr>
                      <m:t>2</m:t>
                    </m:r>
                    <m:r>
                      <a:rPr kumimoji="0" lang="en-US" sz="2000" b="0" i="1" u="none" strike="noStrike" kern="1200" cap="none" spc="0" normalizeH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charset="0"/>
                        <a:ea typeface="Cambria Math" charset="0"/>
                        <a:cs typeface="Cambria Math" charset="0"/>
                      </a:rPr>
                      <m:t>𝜃</m:t>
                    </m:r>
                    <m:r>
                      <a:rPr kumimoji="0" lang="en-US" sz="2000" b="0" i="1" u="none" strike="noStrike" kern="1200" cap="none" spc="0" normalizeH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charset="0"/>
                        <a:ea typeface="Cambria Math" charset="0"/>
                        <a:cs typeface="Cambria Math" charset="0"/>
                      </a:rPr>
                      <m:t>+ </m:t>
                    </m:r>
                    <m:f>
                      <m:fPr>
                        <m:ctrlPr>
                          <a:rPr kumimoji="0" lang="mr-IN" sz="20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fPr>
                      <m:num>
                        <m:r>
                          <a:rPr kumimoji="0" lang="en-US" sz="20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3</m:t>
                        </m:r>
                      </m:num>
                      <m:den>
                        <m:r>
                          <a:rPr kumimoji="0" lang="en-US" sz="20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kumimoji="0" lang="en-GB" sz="2000" b="0" u="none" strike="noStrike" kern="1200" cap="none" spc="0" normalizeH="0" noProof="0" dirty="0" smtClean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mbria Math" charset="0"/>
                    <a:ea typeface="Cambria Math" charset="0"/>
                    <a:cs typeface="Cambria Math" charset="0"/>
                  </a:rPr>
                  <a:t> </a:t>
                </a:r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endParaRPr lang="en-GB" sz="2000" dirty="0">
                  <a:solidFill>
                    <a:srgbClr val="007FFF"/>
                  </a:solidFill>
                  <a:latin typeface="Cambria Math" charset="0"/>
                  <a:ea typeface="Cambria Math" charset="0"/>
                  <a:cs typeface="Cambria Math" charset="0"/>
                </a:endParaRPr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endParaRPr lang="en-GB" sz="2000" dirty="0" smtClean="0">
                  <a:solidFill>
                    <a:srgbClr val="007FFF"/>
                  </a:solidFill>
                  <a:latin typeface="Cambria Math" charset="0"/>
                  <a:ea typeface="Cambria Math" charset="0"/>
                  <a:cs typeface="Cambria Math" charset="0"/>
                </a:endParaRPr>
              </a:p>
              <a:p>
                <a:pPr marL="457200" lvl="0" indent="-457200">
                  <a:buFontTx/>
                  <a:buAutoNum type="arabicPeriod"/>
                  <a:defRPr/>
                </a:pPr>
                <a:r>
                  <a:rPr lang="en-GB" sz="2000" dirty="0">
                    <a:solidFill>
                      <a:srgbClr val="007FFF"/>
                    </a:solidFill>
                    <a:latin typeface="Cambria Math" charset="0"/>
                    <a:ea typeface="Cambria Math" charset="0"/>
                    <a:cs typeface="Cambria Math" charset="0"/>
                  </a:rPr>
                  <a:t>s</a:t>
                </a:r>
                <a:r>
                  <a:rPr lang="en-GB" sz="2000" dirty="0" smtClean="0">
                    <a:solidFill>
                      <a:srgbClr val="007FFF"/>
                    </a:solidFill>
                    <a:latin typeface="Cambria Math" charset="0"/>
                    <a:ea typeface="Cambria Math" charset="0"/>
                    <a:cs typeface="Cambria Math" charset="0"/>
                  </a:rPr>
                  <a:t>in</a:t>
                </a:r>
                <a:r>
                  <a:rPr lang="en-GB" sz="2000" baseline="30000" dirty="0" smtClean="0">
                    <a:solidFill>
                      <a:srgbClr val="007FFF"/>
                    </a:solidFill>
                    <a:latin typeface="Cambria Math" charset="0"/>
                    <a:ea typeface="Cambria Math" charset="0"/>
                    <a:cs typeface="Cambria Math" charset="0"/>
                  </a:rPr>
                  <a:t>4</a:t>
                </a:r>
                <a:r>
                  <a:rPr lang="en-GB" sz="2000" dirty="0" smtClean="0">
                    <a:solidFill>
                      <a:srgbClr val="007FFF"/>
                    </a:solidFill>
                    <a:latin typeface="Cambria Math" charset="0"/>
                    <a:ea typeface="Cambria Math" charset="0"/>
                    <a:cs typeface="Cambria Math" charset="0"/>
                  </a:rPr>
                  <a:t>θ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000" dirty="0">
                        <a:solidFill>
                          <a:srgbClr val="FF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= </m:t>
                    </m:r>
                    <m:f>
                      <m:fPr>
                        <m:ctrlPr>
                          <a:rPr lang="mr-IN" sz="20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8</m:t>
                        </m:r>
                      </m:den>
                    </m:f>
                    <m:r>
                      <a:rPr lang="en-US" sz="2000" i="1">
                        <a:solidFill>
                          <a:srgbClr val="FF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𝑐𝑜𝑠</m:t>
                    </m:r>
                    <m:r>
                      <a:rPr lang="en-US" sz="2000" i="1">
                        <a:solidFill>
                          <a:srgbClr val="FF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4</m:t>
                    </m:r>
                    <m:r>
                      <a:rPr lang="en-US" sz="2000" i="1">
                        <a:solidFill>
                          <a:srgbClr val="FF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𝜃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−</m:t>
                    </m:r>
                    <m:r>
                      <a:rPr lang="en-US" sz="2000" i="1">
                        <a:solidFill>
                          <a:srgbClr val="FF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  <m:f>
                      <m:fPr>
                        <m:ctrlPr>
                          <a:rPr lang="mr-IN" sz="20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2</m:t>
                        </m:r>
                      </m:den>
                    </m:f>
                    <m:r>
                      <a:rPr lang="en-US" sz="2000" i="1">
                        <a:solidFill>
                          <a:srgbClr val="FF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𝑐𝑜𝑠</m:t>
                    </m:r>
                    <m:r>
                      <a:rPr lang="en-US" sz="2000" i="1">
                        <a:solidFill>
                          <a:srgbClr val="FF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2</m:t>
                    </m:r>
                    <m:r>
                      <a:rPr lang="en-US" sz="2000" i="1">
                        <a:solidFill>
                          <a:srgbClr val="FF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𝜃</m:t>
                    </m:r>
                    <m:r>
                      <a:rPr lang="en-US" sz="2000" i="1">
                        <a:solidFill>
                          <a:srgbClr val="FF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+ </m:t>
                    </m:r>
                    <m:f>
                      <m:fPr>
                        <m:ctrlPr>
                          <a:rPr lang="mr-IN" sz="20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3</m:t>
                        </m:r>
                      </m:num>
                      <m:den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8</m:t>
                        </m:r>
                      </m:den>
                    </m:f>
                  </m:oMath>
                </a14:m>
                <a:endParaRPr lang="en-GB" sz="2000" dirty="0" smtClean="0">
                  <a:solidFill>
                    <a:srgbClr val="007FFF"/>
                  </a:solidFill>
                  <a:latin typeface="Cambria Math" charset="0"/>
                  <a:ea typeface="Cambria Math" charset="0"/>
                  <a:cs typeface="Cambria Math" charset="0"/>
                </a:endParaRPr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endParaRPr lang="en-GB" sz="2000" dirty="0">
                  <a:solidFill>
                    <a:srgbClr val="007FFF"/>
                  </a:solidFill>
                  <a:latin typeface="Cambria Math" charset="0"/>
                  <a:ea typeface="Cambria Math" charset="0"/>
                  <a:cs typeface="Cambria Math" charset="0"/>
                </a:endParaRPr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endParaRPr lang="en-GB" sz="2000" dirty="0" smtClean="0">
                  <a:solidFill>
                    <a:srgbClr val="007FFF"/>
                  </a:solidFill>
                  <a:latin typeface="Cambria Math" charset="0"/>
                  <a:ea typeface="Cambria Math" charset="0"/>
                  <a:cs typeface="Cambria Math" charset="0"/>
                </a:endParaRPr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r>
                  <a:rPr lang="en-GB" sz="2000" dirty="0" smtClean="0">
                    <a:solidFill>
                      <a:srgbClr val="007FFF"/>
                    </a:solidFill>
                    <a:latin typeface="Cambria Math" charset="0"/>
                    <a:ea typeface="Cambria Math" charset="0"/>
                    <a:cs typeface="Cambria Math" charset="0"/>
                  </a:rPr>
                  <a:t>sin</a:t>
                </a:r>
                <a:r>
                  <a:rPr lang="en-GB" sz="2000" baseline="30000" dirty="0" smtClean="0">
                    <a:solidFill>
                      <a:srgbClr val="007FFF"/>
                    </a:solidFill>
                    <a:latin typeface="Cambria Math" charset="0"/>
                    <a:ea typeface="Cambria Math" charset="0"/>
                    <a:cs typeface="Cambria Math" charset="0"/>
                  </a:rPr>
                  <a:t>6</a:t>
                </a:r>
                <a:r>
                  <a:rPr lang="en-GB" sz="2000" dirty="0" smtClean="0">
                    <a:solidFill>
                      <a:srgbClr val="007FFF"/>
                    </a:solidFill>
                    <a:latin typeface="Cambria Math" charset="0"/>
                    <a:ea typeface="Cambria Math" charset="0"/>
                    <a:cs typeface="Cambria Math" charset="0"/>
                  </a:rPr>
                  <a:t>θ </a:t>
                </a:r>
                <a:r>
                  <a:rPr lang="en-GB" sz="2000" dirty="0" smtClean="0">
                    <a:solidFill>
                      <a:srgbClr val="FF0000"/>
                    </a:solidFill>
                    <a:latin typeface="Cambria Math" charset="0"/>
                    <a:ea typeface="Cambria Math" charset="0"/>
                    <a:cs typeface="Cambria Math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−</m:t>
                    </m:r>
                    <m:f>
                      <m:fPr>
                        <m:ctrlPr>
                          <a:rPr lang="mr-IN" sz="2000" b="0" i="1" smtClean="0">
                            <a:solidFill>
                              <a:srgbClr val="FF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32</m:t>
                        </m:r>
                      </m:den>
                    </m:f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𝑐𝑜𝑠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6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𝜃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+ </m:t>
                    </m:r>
                    <m:f>
                      <m:fPr>
                        <m:ctrlPr>
                          <a:rPr lang="mr-IN" sz="2000" b="0" i="1" smtClean="0">
                            <a:solidFill>
                              <a:srgbClr val="FF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3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16</m:t>
                        </m:r>
                      </m:den>
                    </m:f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𝑐𝑜𝑠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4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𝜃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 − </m:t>
                    </m:r>
                    <m:f>
                      <m:fPr>
                        <m:ctrlPr>
                          <a:rPr lang="mr-IN" sz="2000" b="0" i="1" smtClean="0">
                            <a:solidFill>
                              <a:srgbClr val="FF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15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32</m:t>
                        </m:r>
                      </m:den>
                    </m:f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𝑐𝑜𝑠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2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𝜃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+ </m:t>
                    </m:r>
                    <m:f>
                      <m:fPr>
                        <m:ctrlPr>
                          <a:rPr lang="mr-IN" sz="2000" b="0" i="1" smtClean="0">
                            <a:solidFill>
                              <a:srgbClr val="FF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5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16</m:t>
                        </m:r>
                      </m:den>
                    </m:f>
                  </m:oMath>
                </a14:m>
                <a:endParaRPr lang="en-GB" sz="2000" dirty="0" smtClean="0">
                  <a:solidFill>
                    <a:srgbClr val="007FFF"/>
                  </a:solidFill>
                  <a:latin typeface="Cambria Math" charset="0"/>
                  <a:ea typeface="Cambria Math" charset="0"/>
                  <a:cs typeface="Cambria Math" charset="0"/>
                </a:endParaRPr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endParaRPr lang="en-GB" sz="2000" dirty="0">
                  <a:solidFill>
                    <a:srgbClr val="007FFF"/>
                  </a:solidFill>
                  <a:latin typeface="Cambria Math" charset="0"/>
                  <a:ea typeface="Cambria Math" charset="0"/>
                  <a:cs typeface="Cambria Math" charset="0"/>
                </a:endParaRPr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endParaRPr lang="en-GB" sz="2000" dirty="0" smtClean="0">
                  <a:solidFill>
                    <a:srgbClr val="007FFF"/>
                  </a:solidFill>
                  <a:latin typeface="Cambria Math" charset="0"/>
                  <a:ea typeface="Cambria Math" charset="0"/>
                  <a:cs typeface="Cambria Math" charset="0"/>
                </a:endParaRPr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r>
                  <a:rPr lang="en-GB" sz="2000" dirty="0">
                    <a:solidFill>
                      <a:srgbClr val="007FFF"/>
                    </a:solidFill>
                    <a:latin typeface="Cambria Math" charset="0"/>
                    <a:ea typeface="Cambria Math" charset="0"/>
                    <a:cs typeface="Cambria Math" charset="0"/>
                  </a:rPr>
                  <a:t>s</a:t>
                </a:r>
                <a:r>
                  <a:rPr lang="en-GB" sz="2000" dirty="0" smtClean="0">
                    <a:solidFill>
                      <a:srgbClr val="007FFF"/>
                    </a:solidFill>
                    <a:latin typeface="Cambria Math" charset="0"/>
                    <a:ea typeface="Cambria Math" charset="0"/>
                    <a:cs typeface="Cambria Math" charset="0"/>
                  </a:rPr>
                  <a:t>in</a:t>
                </a:r>
                <a:r>
                  <a:rPr lang="en-GB" sz="2000" baseline="30000" dirty="0" smtClean="0">
                    <a:solidFill>
                      <a:srgbClr val="007FFF"/>
                    </a:solidFill>
                    <a:latin typeface="Cambria Math" charset="0"/>
                    <a:ea typeface="Cambria Math" charset="0"/>
                    <a:cs typeface="Cambria Math" charset="0"/>
                  </a:rPr>
                  <a:t>3</a:t>
                </a:r>
                <a:r>
                  <a:rPr lang="en-GB" sz="2000" dirty="0" smtClean="0">
                    <a:solidFill>
                      <a:srgbClr val="007FFF"/>
                    </a:solidFill>
                    <a:latin typeface="Cambria Math" charset="0"/>
                    <a:ea typeface="Cambria Math" charset="0"/>
                    <a:cs typeface="Cambria Math" charset="0"/>
                  </a:rPr>
                  <a:t>θ </a:t>
                </a:r>
                <a:r>
                  <a:rPr lang="en-GB" sz="2000" dirty="0" smtClean="0">
                    <a:solidFill>
                      <a:srgbClr val="FF0000"/>
                    </a:solidFill>
                    <a:latin typeface="Cambria Math" charset="0"/>
                    <a:ea typeface="Cambria Math" charset="0"/>
                    <a:cs typeface="Cambria Math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−</m:t>
                    </m:r>
                    <m:f>
                      <m:fPr>
                        <m:ctrlPr>
                          <a:rPr lang="mr-IN" sz="2000" b="0" i="1" smtClean="0">
                            <a:solidFill>
                              <a:srgbClr val="FF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4</m:t>
                        </m:r>
                      </m:den>
                    </m:f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𝑠𝑖𝑛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3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𝜃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+ </m:t>
                    </m:r>
                    <m:f>
                      <m:fPr>
                        <m:ctrlPr>
                          <a:rPr lang="mr-IN" sz="2000" b="0" i="1" smtClean="0">
                            <a:solidFill>
                              <a:srgbClr val="FF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3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4</m:t>
                        </m:r>
                      </m:den>
                    </m:f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𝑠𝑖𝑛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𝜃</m:t>
                    </m:r>
                  </m:oMath>
                </a14:m>
                <a:endParaRPr lang="en-GB" sz="2000" dirty="0" smtClean="0">
                  <a:solidFill>
                    <a:srgbClr val="007FFF"/>
                  </a:solidFill>
                  <a:latin typeface="Cambria Math" charset="0"/>
                  <a:ea typeface="Cambria Math" charset="0"/>
                  <a:cs typeface="Cambria Math" charset="0"/>
                </a:endParaRPr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endParaRPr lang="en-GB" sz="2000" dirty="0">
                  <a:solidFill>
                    <a:srgbClr val="007FFF"/>
                  </a:solidFill>
                  <a:latin typeface="Cambria Math" charset="0"/>
                  <a:ea typeface="Cambria Math" charset="0"/>
                  <a:cs typeface="Cambria Math" charset="0"/>
                </a:endParaRPr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endParaRPr lang="en-GB" sz="2000" dirty="0" smtClean="0">
                  <a:solidFill>
                    <a:srgbClr val="007FFF"/>
                  </a:solidFill>
                  <a:latin typeface="Cambria Math" charset="0"/>
                  <a:ea typeface="Cambria Math" charset="0"/>
                  <a:cs typeface="Cambria Math" charset="0"/>
                </a:endParaRPr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r>
                  <a:rPr lang="en-GB" sz="2000" dirty="0">
                    <a:solidFill>
                      <a:srgbClr val="007FFF"/>
                    </a:solidFill>
                    <a:latin typeface="Cambria Math" charset="0"/>
                    <a:ea typeface="Cambria Math" charset="0"/>
                    <a:cs typeface="Cambria Math" charset="0"/>
                  </a:rPr>
                  <a:t>s</a:t>
                </a:r>
                <a:r>
                  <a:rPr lang="en-GB" sz="2000" dirty="0" smtClean="0">
                    <a:solidFill>
                      <a:srgbClr val="007FFF"/>
                    </a:solidFill>
                    <a:latin typeface="Cambria Math" charset="0"/>
                    <a:ea typeface="Cambria Math" charset="0"/>
                    <a:cs typeface="Cambria Math" charset="0"/>
                  </a:rPr>
                  <a:t>in</a:t>
                </a:r>
                <a:r>
                  <a:rPr lang="en-GB" sz="2000" baseline="30000" dirty="0" smtClean="0">
                    <a:solidFill>
                      <a:srgbClr val="007FFF"/>
                    </a:solidFill>
                    <a:latin typeface="Cambria Math" charset="0"/>
                    <a:ea typeface="Cambria Math" charset="0"/>
                    <a:cs typeface="Cambria Math" charset="0"/>
                  </a:rPr>
                  <a:t>5</a:t>
                </a:r>
                <a:r>
                  <a:rPr lang="en-GB" sz="2000" dirty="0" smtClean="0">
                    <a:solidFill>
                      <a:srgbClr val="007FFF"/>
                    </a:solidFill>
                    <a:latin typeface="Cambria Math" charset="0"/>
                    <a:ea typeface="Cambria Math" charset="0"/>
                    <a:cs typeface="Cambria Math" charset="0"/>
                  </a:rPr>
                  <a:t>θ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= </m:t>
                    </m:r>
                    <m:f>
                      <m:fPr>
                        <m:ctrlPr>
                          <a:rPr lang="mr-IN" sz="2000" b="0" i="1" smtClean="0">
                            <a:solidFill>
                              <a:srgbClr val="FF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16</m:t>
                        </m:r>
                      </m:den>
                    </m:f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𝑠𝑖𝑛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5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𝜃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 − </m:t>
                    </m:r>
                    <m:f>
                      <m:fPr>
                        <m:ctrlPr>
                          <a:rPr lang="mr-IN" sz="2000" b="0" i="1" smtClean="0">
                            <a:solidFill>
                              <a:srgbClr val="FF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5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16</m:t>
                        </m:r>
                      </m:den>
                    </m:f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𝑠𝑖𝑛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3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𝜃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+ </m:t>
                    </m:r>
                    <m:f>
                      <m:fPr>
                        <m:ctrlPr>
                          <a:rPr lang="mr-IN" sz="2000" b="0" i="1" smtClean="0">
                            <a:solidFill>
                              <a:srgbClr val="FF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5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8</m:t>
                        </m:r>
                      </m:den>
                    </m:f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𝑠𝑖𝑛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𝜃</m:t>
                    </m:r>
                  </m:oMath>
                </a14:m>
                <a:endParaRPr lang="en-GB" sz="2000" dirty="0">
                  <a:solidFill>
                    <a:srgbClr val="007FFF"/>
                  </a:solidFill>
                  <a:latin typeface="Cambria Math" charset="0"/>
                  <a:ea typeface="Cambria Math" charset="0"/>
                  <a:cs typeface="Cambria Math" charset="0"/>
                </a:endParaRPr>
              </a:p>
            </p:txBody>
          </p:sp>
        </mc:Choice>
        <mc:Fallback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62114B2D-F4AF-4A70-AAB3-3006CE1C11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980" y="141544"/>
                <a:ext cx="6709720" cy="4768613"/>
              </a:xfrm>
              <a:prstGeom prst="rect">
                <a:avLst/>
              </a:prstGeom>
              <a:blipFill rotWithShape="0">
                <a:blip r:embed="rId2"/>
                <a:stretch>
                  <a:fillRect l="-9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697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1060</TotalTime>
  <Words>165</Words>
  <Application>Microsoft Macintosh PowerPoint</Application>
  <PresentationFormat>On-screen Show (4:3)</PresentationFormat>
  <Paragraphs>41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Calibri Light</vt:lpstr>
      <vt:lpstr>Cambria Math</vt:lpstr>
      <vt:lpstr>Arial</vt:lpstr>
      <vt:lpstr>Office Theme</vt:lpstr>
      <vt:lpstr>Using de Moivre’s Theorem: Indices to coefficient form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Microsoft Office User</cp:lastModifiedBy>
  <cp:revision>113</cp:revision>
  <dcterms:created xsi:type="dcterms:W3CDTF">2018-01-26T08:52:52Z</dcterms:created>
  <dcterms:modified xsi:type="dcterms:W3CDTF">2019-06-18T23:45:29Z</dcterms:modified>
</cp:coreProperties>
</file>