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  <p:sldMasterId id="2147483708" r:id="rId3"/>
    <p:sldMasterId id="2147483720" r:id="rId4"/>
  </p:sldMasterIdLst>
  <p:notesMasterIdLst>
    <p:notesMasterId r:id="rId11"/>
  </p:notesMasterIdLst>
  <p:sldIdLst>
    <p:sldId id="289" r:id="rId5"/>
    <p:sldId id="292" r:id="rId6"/>
    <p:sldId id="298" r:id="rId7"/>
    <p:sldId id="299" r:id="rId8"/>
    <p:sldId id="294" r:id="rId9"/>
    <p:sldId id="30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>
        <p:scale>
          <a:sx n="50" d="100"/>
          <a:sy n="50" d="100"/>
        </p:scale>
        <p:origin x="-1896" y="-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u=</a:t>
            </a:r>
            <a:r>
              <a:rPr lang="en-GB" dirty="0" err="1" smtClean="0"/>
              <a:t>sinhx</a:t>
            </a:r>
            <a:r>
              <a:rPr lang="en-GB" dirty="0" smtClean="0"/>
              <a:t> for both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757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Choose appropriate substitutions to leave (</a:t>
            </a:r>
            <a:r>
              <a:rPr lang="en-GB" dirty="0" err="1" smtClean="0"/>
              <a:t>coshx</a:t>
            </a:r>
            <a:r>
              <a:rPr lang="en-GB" dirty="0" smtClean="0"/>
              <a:t>)^2 or (</a:t>
            </a:r>
            <a:r>
              <a:rPr lang="en-GB" dirty="0" err="1" smtClean="0"/>
              <a:t>sinhx</a:t>
            </a:r>
            <a:r>
              <a:rPr lang="en-GB" dirty="0" smtClean="0"/>
              <a:t>)^2,</a:t>
            </a:r>
            <a:r>
              <a:rPr lang="en-GB" baseline="0" dirty="0" smtClean="0"/>
              <a:t> </a:t>
            </a:r>
            <a:r>
              <a:rPr lang="en-GB" dirty="0" smtClean="0"/>
              <a:t>then rearrange</a:t>
            </a:r>
            <a:r>
              <a:rPr lang="en-GB" baseline="0" dirty="0" smtClean="0"/>
              <a:t> (</a:t>
            </a:r>
            <a:r>
              <a:rPr lang="en-GB" baseline="0" dirty="0" err="1" smtClean="0"/>
              <a:t>coshx</a:t>
            </a:r>
            <a:r>
              <a:rPr lang="en-GB" baseline="0" dirty="0" smtClean="0"/>
              <a:t>)^2 – (</a:t>
            </a:r>
            <a:r>
              <a:rPr lang="en-GB" baseline="0" dirty="0" err="1" smtClean="0"/>
              <a:t>sinhx</a:t>
            </a:r>
            <a:r>
              <a:rPr lang="en-GB" baseline="0" dirty="0" smtClean="0"/>
              <a:t>)^2 = 1</a:t>
            </a:r>
            <a:endParaRPr lang="en-GB" dirty="0" smtClean="0"/>
          </a:p>
          <a:p>
            <a:r>
              <a:rPr lang="en-GB" baseline="0" dirty="0" smtClean="0"/>
              <a:t>u = </a:t>
            </a:r>
            <a:r>
              <a:rPr lang="en-GB" baseline="0" dirty="0" err="1" smtClean="0"/>
              <a:t>sinhx</a:t>
            </a:r>
            <a:r>
              <a:rPr lang="en-GB" baseline="0" dirty="0" smtClean="0"/>
              <a:t> worked example, u = </a:t>
            </a:r>
            <a:r>
              <a:rPr lang="en-GB" baseline="0" dirty="0" err="1" smtClean="0"/>
              <a:t>coshx</a:t>
            </a:r>
            <a:r>
              <a:rPr lang="en-GB" baseline="0" dirty="0" smtClean="0"/>
              <a:t> for your turn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642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Re-write</a:t>
            </a:r>
            <a:r>
              <a:rPr lang="en-GB" baseline="0" dirty="0" smtClean="0"/>
              <a:t> as </a:t>
            </a:r>
            <a:r>
              <a:rPr lang="en-GB" baseline="0" dirty="0" err="1" smtClean="0"/>
              <a:t>sinhx</a:t>
            </a:r>
            <a:r>
              <a:rPr lang="en-GB" baseline="0" dirty="0" smtClean="0"/>
              <a:t>(</a:t>
            </a:r>
            <a:r>
              <a:rPr lang="en-GB" baseline="0" dirty="0" err="1" smtClean="0"/>
              <a:t>sinhx</a:t>
            </a:r>
            <a:r>
              <a:rPr lang="en-GB" baseline="0" dirty="0" smtClean="0"/>
              <a:t>)^2. Substitute (</a:t>
            </a:r>
            <a:r>
              <a:rPr lang="en-GB" baseline="0" dirty="0" err="1" smtClean="0"/>
              <a:t>sinhx</a:t>
            </a:r>
            <a:r>
              <a:rPr lang="en-GB" baseline="0" dirty="0" smtClean="0"/>
              <a:t>)^2 = (cosh)^2 – 1. Expand. Use integration by sub on first term, applying previous strategy.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84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01/07/2019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341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01/07/2019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839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01/07/2019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9506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01/07/2019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910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01/07/2019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9616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01/07/2019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2174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01/07/2019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9251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01/07/2019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802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01/07/2019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1101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01/07/2019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595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01/07/2019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6615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01/07/2019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3418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01/07/2019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8399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01/07/2019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9506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01/07/2019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9101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01/07/2019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9616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01/07/2019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2174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01/07/2019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925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01/07/2019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8021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01/07/2019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1101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01/07/2019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595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01/07/2019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6615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01/07/2019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09115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01/07/2019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55312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01/07/2019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86138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01/07/2019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2913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01/07/2019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25738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01/07/2019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519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01/07/2019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9792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01/07/2019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730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01/07/2019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27323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01/07/2019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72022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01/07/2019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289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01/07/2019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548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01/07/2019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548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01/07/2019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405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4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34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82826"/>
            <a:ext cx="9143999" cy="1386864"/>
          </a:xfrm>
        </p:spPr>
        <p:txBody>
          <a:bodyPr>
            <a:norm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Integrating hyperbolic functions</a:t>
            </a:r>
            <a:endParaRPr lang="en-GB" sz="4400" b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=""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=""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=""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=""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=""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1964682" y="3687173"/>
                <a:ext cx="2866106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𝑠𝑖𝑛h𝑥𝑐𝑜𝑠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𝑑𝑥</m:t>
                          </m:r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nary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4682" y="3687173"/>
                <a:ext cx="2866106" cy="96872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=""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1809497" y="4614209"/>
                <a:ext cx="3019224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𝑠𝑖𝑛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𝑥𝑐𝑜𝑠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𝑑𝑥</m:t>
                          </m:r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nary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9497" y="4614209"/>
                <a:ext cx="3019224" cy="96872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=""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2737408" y="5480244"/>
                <a:ext cx="2077556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𝑠𝑖𝑛h</m:t>
                              </m:r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𝑑𝑥</m:t>
                          </m:r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nary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7408" y="5480244"/>
                <a:ext cx="2077556" cy="96872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=""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229574" y="809393"/>
                <a:ext cx="2865080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𝑠𝑖𝑛</m:t>
                          </m:r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𝑥𝑐𝑜𝑠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h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nary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574" y="809393"/>
                <a:ext cx="2865080" cy="96872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669268" y="6488668"/>
            <a:ext cx="1476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@billyads_47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4725374" y="774210"/>
                <a:ext cx="3049746" cy="10610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𝑠𝑖𝑛</m:t>
                          </m:r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𝑥𝑐𝑜𝑠</m:t>
                          </m:r>
                          <m:r>
                            <a:rPr lang="en-GB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h</m:t>
                          </m:r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𝑑𝑥</m:t>
                          </m:r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nary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5374" y="774210"/>
                <a:ext cx="3049746" cy="106106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dirty="0">
                <a:solidFill>
                  <a:prstClr val="black"/>
                </a:solidFill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dirty="0">
                <a:solidFill>
                  <a:prstClr val="black"/>
                </a:solidFill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=""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36585" y="809393"/>
                <a:ext cx="3096169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𝑠𝑖𝑛</m:t>
                          </m:r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𝑥𝑐𝑜𝑠</m:t>
                          </m:r>
                          <m:sSup>
                            <m:sSupPr>
                              <m:ctrlPr>
                                <a:rPr lang="en-GB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𝑑𝑥</m:t>
                          </m:r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nary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85" y="809393"/>
                <a:ext cx="3096169" cy="96872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669268" y="6488668"/>
            <a:ext cx="1476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white"/>
                </a:solidFill>
              </a:rPr>
              <a:t>@billyads_47</a:t>
            </a:r>
            <a:endParaRPr lang="en-GB" dirty="0">
              <a:solidFill>
                <a:prstClr val="white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4494286" y="774210"/>
                <a:ext cx="3280834" cy="10610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𝑠𝑖𝑛</m:t>
                          </m:r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𝑥𝑐𝑜𝑠</m:t>
                          </m:r>
                          <m:sSup>
                            <m:sSupPr>
                              <m:ctrlPr>
                                <a:rPr lang="en-GB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𝑑𝑥</m:t>
                          </m:r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nary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4286" y="774210"/>
                <a:ext cx="3280834" cy="106106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866203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dirty="0">
                <a:solidFill>
                  <a:prstClr val="black"/>
                </a:solidFill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dirty="0">
                <a:solidFill>
                  <a:prstClr val="black"/>
                </a:solidFill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=""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364140" y="809393"/>
                <a:ext cx="2082814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𝑠</m:t>
                          </m:r>
                          <m:r>
                            <a:rPr lang="en-GB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𝑖𝑛</m:t>
                          </m:r>
                          <m:sSup>
                            <m:sSupPr>
                              <m:ctrlPr>
                                <a:rPr lang="en-GB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𝑑𝑥</m:t>
                          </m:r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nary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140" y="809393"/>
                <a:ext cx="2082814" cy="96872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669268" y="6488668"/>
            <a:ext cx="1476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white"/>
                </a:solidFill>
              </a:rPr>
              <a:t>@billyads_47</a:t>
            </a:r>
            <a:endParaRPr lang="en-GB" dirty="0">
              <a:solidFill>
                <a:prstClr val="white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4501552" y="796813"/>
                <a:ext cx="2468881" cy="10610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𝑐𝑜𝑠</m:t>
                          </m:r>
                          <m:sSup>
                            <m:sSupPr>
                              <m:ctrlPr>
                                <a:rPr lang="en-GB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GB" sz="2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𝑑𝑥</m:t>
                          </m:r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nary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1552" y="796813"/>
                <a:ext cx="2468881" cy="106106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866203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=""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103830" y="65344"/>
                <a:ext cx="4353870" cy="62703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1.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/>
                      </a:rPr>
                      <m:t>    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sz="2400" b="0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GB" sz="2400" b="0" i="1" smtClean="0">
                            <a:latin typeface="Cambria Math"/>
                          </a:rPr>
                          <m:t>𝑠𝑖𝑛h𝑥𝑐𝑜𝑠</m:t>
                        </m:r>
                        <m:sSup>
                          <m:sSupPr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/>
                              </a:rPr>
                              <m:t>h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/>
                          </a:rPr>
                          <m:t> </m:t>
                        </m:r>
                        <m:r>
                          <a:rPr lang="en-GB" sz="2400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GB" sz="2400" b="0" i="1" smtClean="0">
                        <a:latin typeface="Cambria Math"/>
                      </a:rPr>
                      <m:t>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400" dirty="0" smtClean="0">
                    <a:solidFill>
                      <a:srgbClr val="007FFF"/>
                    </a:solidFill>
                  </a:rPr>
                  <a:t>2.  </a:t>
                </a:r>
                <a:r>
                  <a:rPr lang="en-GB" sz="2400" dirty="0" smtClean="0"/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sz="2400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GB" sz="2400" b="0" i="1" smtClean="0">
                            <a:latin typeface="Cambria Math"/>
                          </a:rPr>
                          <m:t>𝑐𝑜𝑠</m:t>
                        </m:r>
                        <m:r>
                          <a:rPr lang="en-GB" sz="2400" i="1">
                            <a:latin typeface="Cambria Math"/>
                          </a:rPr>
                          <m:t>h𝑥𝑠</m:t>
                        </m:r>
                        <m:r>
                          <a:rPr lang="en-GB" sz="2400" b="0" i="1" smtClean="0">
                            <a:latin typeface="Cambria Math"/>
                          </a:rPr>
                          <m:t>𝑖𝑛</m:t>
                        </m:r>
                        <m:sSup>
                          <m:sSupPr>
                            <m:ctrlPr>
                              <a:rPr lang="en-GB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/>
                              </a:rPr>
                              <m:t>h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/>
                              </a:rPr>
                              <m:t>5</m:t>
                            </m:r>
                          </m:sup>
                        </m:sSup>
                        <m:r>
                          <a:rPr lang="en-GB" sz="2400" i="1">
                            <a:latin typeface="Cambria Math"/>
                          </a:rPr>
                          <m:t>𝑥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GB" sz="2400" i="1">
                        <a:latin typeface="Cambria Math"/>
                      </a:rPr>
                      <m:t>=</m:t>
                    </m:r>
                  </m:oMath>
                </a14:m>
                <a:endParaRPr lang="en-GB" sz="2400" dirty="0" smtClean="0"/>
              </a:p>
              <a:p>
                <a:pPr marL="514350" lvl="0" indent="-514350">
                  <a:buAutoNum type="arabicPeriod" startAt="2"/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 smtClean="0">
                    <a:solidFill>
                      <a:srgbClr val="007FFF"/>
                    </a:solidFill>
                  </a:rPr>
                  <a:t>3. 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sz="2400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GB" sz="2400" i="1">
                            <a:latin typeface="Cambria Math"/>
                          </a:rPr>
                          <m:t>𝑠𝑖𝑛</m:t>
                        </m:r>
                        <m:sSup>
                          <m:sSupPr>
                            <m:ctrlPr>
                              <a:rPr lang="en-GB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/>
                              </a:rPr>
                              <m:t>h</m:t>
                            </m:r>
                          </m:e>
                          <m:sup>
                            <m:r>
                              <a:rPr lang="en-GB" sz="2400" i="1">
                                <a:latin typeface="Cambria Math"/>
                              </a:rPr>
                              <m:t>5</m:t>
                            </m:r>
                          </m:sup>
                        </m:sSup>
                        <m:r>
                          <a:rPr lang="en-GB" sz="2400" i="1">
                            <a:latin typeface="Cambria Math"/>
                          </a:rPr>
                          <m:t>3</m:t>
                        </m:r>
                        <m:r>
                          <a:rPr lang="en-GB" sz="2400" i="1">
                            <a:latin typeface="Cambria Math"/>
                          </a:rPr>
                          <m:t>𝑥𝑐𝑜𝑠</m:t>
                        </m:r>
                        <m:r>
                          <a:rPr lang="en-GB" sz="2400" i="1">
                            <a:latin typeface="Cambria Math"/>
                          </a:rPr>
                          <m:t>h</m:t>
                        </m:r>
                        <m:r>
                          <a:rPr lang="en-GB" sz="2400" i="1">
                            <a:latin typeface="Cambria Math"/>
                          </a:rPr>
                          <m:t>3</m:t>
                        </m:r>
                        <m:r>
                          <a:rPr lang="en-GB" sz="2400" i="1">
                            <a:latin typeface="Cambria Math"/>
                          </a:rPr>
                          <m:t>𝑥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GB" sz="2400" i="1">
                        <a:latin typeface="Cambria Math"/>
                      </a:rPr>
                      <m:t>=</m:t>
                    </m:r>
                  </m:oMath>
                </a14:m>
                <a:endParaRPr lang="en-GB" sz="2400" dirty="0"/>
              </a:p>
              <a:p>
                <a:pPr marL="514350" lvl="0" indent="-514350">
                  <a:buAutoNum type="arabicPeriod" startAt="2"/>
                  <a:defRPr/>
                </a:pPr>
                <a:endParaRPr lang="en-GB" sz="3200" dirty="0" smtClean="0"/>
              </a:p>
              <a:p>
                <a:pPr lvl="0">
                  <a:defRPr/>
                </a:pPr>
                <a:r>
                  <a:rPr lang="en-GB" sz="2400" dirty="0" smtClean="0">
                    <a:solidFill>
                      <a:srgbClr val="007FFF"/>
                    </a:solidFill>
                  </a:rPr>
                  <a:t>4. 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sz="2400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GB" sz="2400" b="0" i="1" smtClean="0">
                            <a:latin typeface="Cambria Math"/>
                          </a:rPr>
                          <m:t>𝑐𝑜𝑠h𝑥</m:t>
                        </m:r>
                        <m:rad>
                          <m:radPr>
                            <m:degHide m:val="on"/>
                            <m:ctrlPr>
                              <a:rPr lang="en-GB" sz="24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GB" sz="2400" b="0" i="1" smtClean="0">
                                <a:latin typeface="Cambria Math"/>
                              </a:rPr>
                              <m:t>𝑠𝑖𝑛h𝑥</m:t>
                            </m:r>
                          </m:e>
                        </m:rad>
                        <m:r>
                          <a:rPr lang="en-GB" sz="2400" b="0" i="1" smtClean="0">
                            <a:latin typeface="Cambria Math"/>
                          </a:rPr>
                          <m:t> </m:t>
                        </m:r>
                        <m:r>
                          <a:rPr lang="en-GB" sz="2400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endParaRPr lang="en-GB" sz="2400" dirty="0" smtClean="0"/>
              </a:p>
              <a:p>
                <a:pPr marL="514350" lvl="0" indent="-514350">
                  <a:buAutoNum type="arabicPeriod" startAt="4"/>
                  <a:defRPr/>
                </a:pPr>
                <a:endParaRPr lang="en-GB" sz="2400" dirty="0"/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5</a:t>
                </a:r>
                <a:r>
                  <a:rPr lang="en-GB" sz="2400" dirty="0" smtClean="0">
                    <a:solidFill>
                      <a:srgbClr val="007FFF"/>
                    </a:solidFill>
                  </a:rPr>
                  <a:t>. 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sz="2400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GB" sz="2400" b="0" i="1" smtClean="0">
                            <a:latin typeface="Cambria Math"/>
                          </a:rPr>
                          <m:t>6</m:t>
                        </m:r>
                        <m:r>
                          <a:rPr lang="en-GB" sz="2400" i="1">
                            <a:latin typeface="Cambria Math"/>
                          </a:rPr>
                          <m:t>𝑐𝑜𝑠</m:t>
                        </m:r>
                        <m:sSup>
                          <m:sSupPr>
                            <m:ctrlPr>
                              <a:rPr lang="en-GB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/>
                              </a:rPr>
                              <m:t>h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GB" sz="2400" i="1">
                            <a:latin typeface="Cambria Math"/>
                          </a:rPr>
                          <m:t>𝑥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GB" sz="2400" i="1">
                        <a:latin typeface="Cambria Math"/>
                      </a:rPr>
                      <m:t>=</m:t>
                    </m:r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6</a:t>
                </a:r>
                <a:r>
                  <a:rPr lang="en-GB" sz="2400" dirty="0" smtClean="0">
                    <a:solidFill>
                      <a:srgbClr val="007FFF"/>
                    </a:solidFill>
                  </a:rPr>
                  <a:t>. 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sz="2400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GB" sz="2400" i="1">
                            <a:latin typeface="Cambria Math"/>
                          </a:rPr>
                          <m:t>𝑠</m:t>
                        </m:r>
                        <m:sSup>
                          <m:sSupPr>
                            <m:ctrlPr>
                              <a:rPr lang="en-GB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/>
                              </a:rPr>
                              <m:t>𝑖𝑛</m:t>
                            </m:r>
                            <m:r>
                              <a:rPr lang="en-GB" sz="2400" i="1">
                                <a:latin typeface="Cambria Math"/>
                              </a:rPr>
                              <m:t>h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/>
                          </a:rPr>
                          <m:t>7</m:t>
                        </m:r>
                        <m:r>
                          <a:rPr lang="en-GB" sz="2400" i="1">
                            <a:latin typeface="Cambria Math"/>
                          </a:rPr>
                          <m:t>𝑥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GB" sz="2400" i="1">
                        <a:latin typeface="Cambria Math"/>
                      </a:rPr>
                      <m:t>=</m:t>
                    </m:r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7</a:t>
                </a:r>
                <a:r>
                  <a:rPr lang="en-GB" sz="2400" dirty="0" smtClean="0">
                    <a:solidFill>
                      <a:srgbClr val="007FFF"/>
                    </a:solidFill>
                  </a:rPr>
                  <a:t>. 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sz="2400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GB" sz="2400" i="1">
                            <a:latin typeface="Cambria Math"/>
                          </a:rPr>
                          <m:t>𝑠𝑖𝑛</m:t>
                        </m:r>
                        <m:sSup>
                          <m:sSupPr>
                            <m:ctrlPr>
                              <a:rPr lang="en-GB" sz="24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/>
                              </a:rPr>
                              <m:t>h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/>
                          </a:rPr>
                          <m:t>2</m:t>
                        </m:r>
                        <m:r>
                          <a:rPr lang="en-GB" sz="2400" i="1">
                            <a:latin typeface="Cambria Math"/>
                          </a:rPr>
                          <m:t>𝑥𝑐𝑜𝑠</m:t>
                        </m:r>
                        <m:sSup>
                          <m:sSupPr>
                            <m:ctrlPr>
                              <a:rPr lang="en-GB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/>
                              </a:rPr>
                              <m:t>h</m:t>
                            </m:r>
                          </m:e>
                          <m:sup>
                            <m:r>
                              <a:rPr lang="en-GB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/>
                          </a:rPr>
                          <m:t>2</m:t>
                        </m:r>
                        <m:r>
                          <a:rPr lang="en-GB" sz="2400" i="1">
                            <a:latin typeface="Cambria Math"/>
                          </a:rPr>
                          <m:t>𝑥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GB" sz="2400" i="1">
                        <a:latin typeface="Cambria Math"/>
                      </a:rPr>
                      <m:t>=</m:t>
                    </m:r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8</a:t>
                </a:r>
                <a:r>
                  <a:rPr lang="en-GB" sz="2400" dirty="0" smtClean="0">
                    <a:solidFill>
                      <a:srgbClr val="007FFF"/>
                    </a:solidFill>
                  </a:rPr>
                  <a:t>. 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sz="2400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GB" sz="2400" b="0" i="1" smtClean="0">
                            <a:latin typeface="Cambria Math"/>
                          </a:rPr>
                          <m:t>30</m:t>
                        </m:r>
                        <m:r>
                          <a:rPr lang="en-GB" sz="2400" i="1">
                            <a:latin typeface="Cambria Math"/>
                          </a:rPr>
                          <m:t>𝑐𝑜𝑠</m:t>
                        </m:r>
                        <m:sSup>
                          <m:sSupPr>
                            <m:ctrlPr>
                              <a:rPr lang="en-GB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/>
                              </a:rPr>
                              <m:t>h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/>
                              </a:rPr>
                              <m:t>5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/>
                          </a:rPr>
                          <m:t>2</m:t>
                        </m:r>
                        <m:r>
                          <a:rPr lang="en-GB" sz="2400" i="1">
                            <a:latin typeface="Cambria Math"/>
                          </a:rPr>
                          <m:t>𝑥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GB" sz="2400" i="1">
                        <a:latin typeface="Cambria Math"/>
                      </a:rPr>
                      <m:t>=</m:t>
                    </m:r>
                  </m:oMath>
                </a14:m>
                <a:r>
                  <a:rPr lang="en-GB" sz="2400" dirty="0" smtClean="0">
                    <a:solidFill>
                      <a:srgbClr val="007FFF"/>
                    </a:solidFill>
                  </a:rPr>
                  <a:t>   </a:t>
                </a:r>
                <a:endParaRPr lang="en-GB" sz="2400" dirty="0"/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830" y="65344"/>
                <a:ext cx="4353870" cy="6270306"/>
              </a:xfrm>
              <a:prstGeom prst="rect">
                <a:avLst/>
              </a:prstGeom>
              <a:blipFill rotWithShape="1">
                <a:blip r:embed="rId3"/>
                <a:stretch>
                  <a:fillRect l="-3081" t="-11770" b="-159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669268" y="6488668"/>
            <a:ext cx="1476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@billyads_47</a:t>
            </a:r>
            <a:endParaRPr lang="en-GB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=""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103830" y="65344"/>
                <a:ext cx="8697270" cy="67474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GB" sz="2400" dirty="0" smtClean="0">
                    <a:solidFill>
                      <a:srgbClr val="007FFF"/>
                    </a:solidFill>
                  </a:rPr>
                  <a:t>1.</a:t>
                </a:r>
                <a14:m>
                  <m:oMath xmlns:m="http://schemas.openxmlformats.org/officeDocument/2006/math">
                    <m:r>
                      <a:rPr lang="en-GB" sz="2400" smtClean="0">
                        <a:solidFill>
                          <a:prstClr val="black"/>
                        </a:solidFill>
                        <a:latin typeface="Cambria Math"/>
                      </a:rPr>
                      <m:t>    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sz="2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GB" sz="2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𝑠𝑖𝑛h𝑥𝑐𝑜𝑠</m:t>
                        </m:r>
                        <m:sSup>
                          <m:sSupPr>
                            <m:ctrlPr>
                              <a:rPr lang="en-GB" sz="24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h</m:t>
                            </m:r>
                          </m:e>
                          <m:sup>
                            <m:r>
                              <a:rPr lang="en-GB" sz="24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GB" sz="2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GB" sz="2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GB" sz="2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GB" sz="2400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𝑐𝑜𝑠</m:t>
                    </m:r>
                    <m:sSup>
                      <m:sSup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h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𝑐</m:t>
                    </m:r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20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r>
                  <a:rPr lang="en-GB" sz="2400" dirty="0" smtClean="0">
                    <a:solidFill>
                      <a:srgbClr val="007FFF"/>
                    </a:solidFill>
                  </a:rPr>
                  <a:t>2.  </a:t>
                </a:r>
                <a:r>
                  <a:rPr lang="en-GB" sz="2400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GB" sz="2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𝑐𝑜𝑠</m:t>
                        </m:r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h𝑥𝑠</m:t>
                        </m:r>
                        <m:r>
                          <a:rPr lang="en-GB" sz="2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𝑖𝑛</m:t>
                        </m:r>
                        <m:sSup>
                          <m:sSupPr>
                            <m:ctrlPr>
                              <a:rPr lang="en-GB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h</m:t>
                            </m:r>
                          </m:e>
                          <m:sup>
                            <m:r>
                              <a:rPr lang="en-GB" sz="24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5</m:t>
                            </m:r>
                          </m:sup>
                        </m:sSup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GB" sz="2400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GB" sz="2400" i="1">
                        <a:solidFill>
                          <a:srgbClr val="FF0000"/>
                        </a:solidFill>
                        <a:latin typeface="Cambria Math"/>
                      </a:rPr>
                      <m:t>𝑠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𝑖𝑛</m:t>
                    </m:r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h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6</m:t>
                        </m:r>
                      </m:sup>
                    </m:sSup>
                    <m:r>
                      <a:rPr lang="en-GB" sz="2400" i="1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en-GB" sz="2400" i="1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GB" sz="2400" i="1">
                        <a:solidFill>
                          <a:srgbClr val="FF0000"/>
                        </a:solidFill>
                        <a:latin typeface="Cambria Math"/>
                      </a:rPr>
                      <m:t>𝑐</m:t>
                    </m:r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20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r>
                  <a:rPr lang="en-GB" sz="2400" dirty="0" smtClean="0">
                    <a:solidFill>
                      <a:srgbClr val="007FFF"/>
                    </a:solidFill>
                  </a:rPr>
                  <a:t>3. 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𝑠𝑖𝑛</m:t>
                        </m:r>
                        <m:sSup>
                          <m:sSupPr>
                            <m:ctrlPr>
                              <a:rPr lang="en-GB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h</m:t>
                            </m:r>
                          </m:e>
                          <m:sup>
                            <m:r>
                              <a:rPr lang="en-GB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5</m:t>
                            </m:r>
                          </m:sup>
                        </m:sSup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𝑥𝑐𝑜𝑠h</m:t>
                        </m:r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GB" sz="2400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18</m:t>
                        </m:r>
                      </m:den>
                    </m:f>
                    <m:r>
                      <a:rPr lang="en-GB" sz="2400" i="1">
                        <a:solidFill>
                          <a:srgbClr val="FF0000"/>
                        </a:solidFill>
                        <a:latin typeface="Cambria Math"/>
                      </a:rPr>
                      <m:t>𝑠</m:t>
                    </m:r>
                    <m:r>
                      <a:rPr lang="en-GB" sz="2400" i="1">
                        <a:solidFill>
                          <a:srgbClr val="FF0000"/>
                        </a:solidFill>
                        <a:latin typeface="Cambria Math"/>
                      </a:rPr>
                      <m:t>𝑖𝑛</m:t>
                    </m:r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h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6</m:t>
                        </m:r>
                      </m:sup>
                    </m:sSup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3</m:t>
                    </m:r>
                    <m:r>
                      <a:rPr lang="en-GB" sz="2400" i="1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en-GB" sz="2400" i="1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GB" sz="2400" i="1">
                        <a:solidFill>
                          <a:srgbClr val="FF0000"/>
                        </a:solidFill>
                        <a:latin typeface="Cambria Math"/>
                      </a:rPr>
                      <m:t>𝑐</m:t>
                    </m:r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 marL="514350" indent="-514350">
                  <a:buFontTx/>
                  <a:buAutoNum type="arabicPeriod" startAt="2"/>
                  <a:defRPr/>
                </a:pPr>
                <a:endParaRPr lang="en-GB" sz="2000" dirty="0" smtClean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r>
                  <a:rPr lang="en-GB" sz="2400" dirty="0" smtClean="0">
                    <a:solidFill>
                      <a:srgbClr val="007FFF"/>
                    </a:solidFill>
                  </a:rPr>
                  <a:t>4. 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sz="2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GB" sz="2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𝑐𝑜𝑠h𝑥</m:t>
                        </m:r>
                        <m:rad>
                          <m:radPr>
                            <m:degHide m:val="on"/>
                            <m:ctrlPr>
                              <a:rPr lang="en-GB" sz="24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GB" sz="24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𝑠𝑖𝑛h𝑥</m:t>
                            </m:r>
                          </m:e>
                        </m:rad>
                        <m:r>
                          <a:rPr lang="en-GB" sz="2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GB" sz="2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GB" sz="2400" i="1">
                        <a:solidFill>
                          <a:srgbClr val="FF0000"/>
                        </a:solidFill>
                        <a:latin typeface="Cambria Math"/>
                      </a:rPr>
                      <m:t>𝑠</m:t>
                    </m:r>
                    <m:r>
                      <a:rPr lang="en-GB" sz="2400" i="1">
                        <a:solidFill>
                          <a:srgbClr val="FF0000"/>
                        </a:solidFill>
                        <a:latin typeface="Cambria Math"/>
                      </a:rPr>
                      <m:t>𝑖𝑛</m:t>
                    </m:r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h</m:t>
                        </m:r>
                      </m:e>
                      <m:sup>
                        <m:f>
                          <m:fPr>
                            <m:ctrlPr>
                              <a:rPr lang="en-GB" sz="240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GB" sz="2400" i="1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en-GB" sz="2400" i="1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GB" sz="2400" i="1">
                        <a:solidFill>
                          <a:srgbClr val="FF0000"/>
                        </a:solidFill>
                        <a:latin typeface="Cambria Math"/>
                      </a:rPr>
                      <m:t>𝑐</m:t>
                    </m:r>
                  </m:oMath>
                </a14:m>
                <a:endParaRPr lang="en-GB" sz="2400" dirty="0" smtClean="0">
                  <a:solidFill>
                    <a:prstClr val="black"/>
                  </a:solidFill>
                </a:endParaRPr>
              </a:p>
              <a:p>
                <a:pPr marL="514350" indent="-514350">
                  <a:buFontTx/>
                  <a:buAutoNum type="arabicPeriod" startAt="4"/>
                  <a:defRPr/>
                </a:pPr>
                <a:endParaRPr lang="en-GB" sz="20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5</a:t>
                </a:r>
                <a:r>
                  <a:rPr lang="en-GB" sz="2400" dirty="0" smtClean="0">
                    <a:solidFill>
                      <a:srgbClr val="007FFF"/>
                    </a:solidFill>
                  </a:rPr>
                  <a:t>. 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GB" sz="2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6</m:t>
                        </m:r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𝑐𝑜𝑠</m:t>
                        </m:r>
                        <m:sSup>
                          <m:sSupPr>
                            <m:ctrlPr>
                              <a:rPr lang="en-GB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h</m:t>
                            </m:r>
                          </m:e>
                          <m:sup>
                            <m:r>
                              <a:rPr lang="en-GB" sz="24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GB" sz="2400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2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𝑠𝑖</m:t>
                    </m:r>
                    <m:r>
                      <a:rPr lang="en-GB" sz="2400" i="1">
                        <a:solidFill>
                          <a:srgbClr val="FF0000"/>
                        </a:solidFill>
                        <a:latin typeface="Cambria Math"/>
                      </a:rPr>
                      <m:t>𝑛</m:t>
                    </m:r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h</m:t>
                        </m:r>
                      </m:e>
                      <m:sup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GB" sz="2400" i="1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en-GB" sz="2400" i="1">
                        <a:solidFill>
                          <a:srgbClr val="FF0000"/>
                        </a:solidFill>
                        <a:latin typeface="Cambria Math"/>
                      </a:rPr>
                      <m:t>+6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𝑠𝑖𝑛h𝑥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GB" sz="2400" i="1">
                        <a:solidFill>
                          <a:srgbClr val="FF0000"/>
                        </a:solidFill>
                        <a:latin typeface="Cambria Math"/>
                      </a:rPr>
                      <m:t>𝑐</m:t>
                    </m:r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20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6</a:t>
                </a:r>
                <a:r>
                  <a:rPr lang="en-GB" sz="2400" dirty="0" smtClean="0">
                    <a:solidFill>
                      <a:srgbClr val="007FFF"/>
                    </a:solidFill>
                  </a:rPr>
                  <a:t>. 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𝑠</m:t>
                        </m:r>
                        <m:sSup>
                          <m:sSupPr>
                            <m:ctrlPr>
                              <a:rPr lang="en-GB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𝑖𝑛</m:t>
                            </m:r>
                            <m:r>
                              <a:rPr lang="en-GB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h</m:t>
                            </m:r>
                          </m:e>
                          <m:sup>
                            <m:r>
                              <a:rPr lang="en-GB" sz="24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GB" sz="2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7</m:t>
                        </m:r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GB" sz="2400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21</m:t>
                        </m:r>
                      </m:den>
                    </m:f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𝑐𝑜𝑠</m:t>
                    </m:r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h</m:t>
                        </m:r>
                      </m:e>
                      <m:sup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7</m:t>
                    </m:r>
                    <m:r>
                      <a:rPr lang="en-GB" sz="2400" i="1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𝑐𝑜𝑠</m:t>
                    </m:r>
                    <m:r>
                      <a:rPr lang="en-GB" sz="2400" i="1">
                        <a:solidFill>
                          <a:srgbClr val="FF0000"/>
                        </a:solidFill>
                        <a:latin typeface="Cambria Math"/>
                      </a:rPr>
                      <m:t>h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7</m:t>
                    </m:r>
                    <m:r>
                      <a:rPr lang="en-GB" sz="2400" i="1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en-GB" sz="2400" i="1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GB" sz="2400" i="1">
                        <a:solidFill>
                          <a:srgbClr val="FF0000"/>
                        </a:solidFill>
                        <a:latin typeface="Cambria Math"/>
                      </a:rPr>
                      <m:t>𝑐</m:t>
                    </m:r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20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7</a:t>
                </a:r>
                <a:r>
                  <a:rPr lang="en-GB" sz="2400" dirty="0" smtClean="0">
                    <a:solidFill>
                      <a:srgbClr val="007FFF"/>
                    </a:solidFill>
                  </a:rPr>
                  <a:t>. 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𝑠𝑖𝑛</m:t>
                        </m:r>
                        <m:sSup>
                          <m:sSupPr>
                            <m:ctrlPr>
                              <a:rPr lang="en-GB" sz="24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h</m:t>
                            </m:r>
                          </m:e>
                          <m:sup>
                            <m:r>
                              <a:rPr lang="en-GB" sz="24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GB" sz="2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𝑥𝑐𝑜𝑠</m:t>
                        </m:r>
                        <m:sSup>
                          <m:sSupPr>
                            <m:ctrlPr>
                              <a:rPr lang="en-GB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h</m:t>
                            </m:r>
                          </m:e>
                          <m:sup>
                            <m:r>
                              <a:rPr lang="en-GB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GB" sz="2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GB" sz="2400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0</m:t>
                        </m:r>
                      </m:den>
                    </m:f>
                    <m:r>
                      <a:rPr lang="en-GB" sz="2400" i="1">
                        <a:solidFill>
                          <a:srgbClr val="FF0000"/>
                        </a:solidFill>
                        <a:latin typeface="Cambria Math"/>
                      </a:rPr>
                      <m:t>𝑐𝑜𝑠</m:t>
                    </m:r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h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2</m:t>
                    </m:r>
                    <m:r>
                      <a:rPr lang="en-GB" sz="2400" i="1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en-GB" sz="2400" i="1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GB" sz="2400" i="1">
                        <a:solidFill>
                          <a:srgbClr val="FF0000"/>
                        </a:solidFill>
                        <a:latin typeface="Cambria Math"/>
                      </a:rPr>
                      <m:t>𝑐𝑜𝑠</m:t>
                    </m:r>
                    <m:sSup>
                      <m:sSup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h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2</m:t>
                    </m:r>
                    <m:r>
                      <a:rPr lang="en-GB" sz="2400" i="1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en-GB" sz="2400" i="1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GB" sz="2400" i="1">
                        <a:solidFill>
                          <a:srgbClr val="FF0000"/>
                        </a:solidFill>
                        <a:latin typeface="Cambria Math"/>
                      </a:rPr>
                      <m:t>𝑐</m:t>
                    </m:r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20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8</a:t>
                </a:r>
                <a:r>
                  <a:rPr lang="en-GB" sz="2400" dirty="0" smtClean="0">
                    <a:solidFill>
                      <a:srgbClr val="007FFF"/>
                    </a:solidFill>
                  </a:rPr>
                  <a:t>. 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30</m:t>
                        </m:r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𝑐𝑜𝑠</m:t>
                        </m:r>
                        <m:sSup>
                          <m:sSupPr>
                            <m:ctrlPr>
                              <a:rPr lang="en-GB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h</m:t>
                            </m:r>
                          </m:e>
                          <m:sup>
                            <m:r>
                              <a:rPr lang="en-GB" sz="24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5</m:t>
                            </m:r>
                          </m:sup>
                        </m:sSup>
                        <m:r>
                          <a:rPr lang="en-GB" sz="2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GB" sz="2400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3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𝑠𝑖𝑛</m:t>
                    </m:r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h</m:t>
                        </m:r>
                      </m:e>
                      <m:sup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en-GB" sz="2400" i="1">
                        <a:solidFill>
                          <a:srgbClr val="FF0000"/>
                        </a:solidFill>
                        <a:latin typeface="Cambria Math"/>
                      </a:rPr>
                      <m:t>2</m:t>
                    </m:r>
                    <m:r>
                      <a:rPr lang="en-GB" sz="2400" i="1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+10</m:t>
                    </m:r>
                    <m:r>
                      <a:rPr lang="en-GB" sz="2400" i="1">
                        <a:solidFill>
                          <a:srgbClr val="FF0000"/>
                        </a:solidFill>
                        <a:latin typeface="Cambria Math"/>
                      </a:rPr>
                      <m:t>𝑠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𝑖𝑛</m:t>
                    </m:r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h</m:t>
                        </m:r>
                      </m:e>
                      <m:sup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GB" sz="2400" i="1">
                        <a:solidFill>
                          <a:srgbClr val="FF0000"/>
                        </a:solidFill>
                        <a:latin typeface="Cambria Math"/>
                      </a:rPr>
                      <m:t>2</m:t>
                    </m:r>
                    <m:r>
                      <a:rPr lang="en-GB" sz="2400" i="1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en-GB" sz="2400" i="1">
                        <a:solidFill>
                          <a:srgbClr val="FF0000"/>
                        </a:solidFill>
                        <a:latin typeface="Cambria Math"/>
                      </a:rPr>
                      <m:t>+15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𝑠𝑖𝑛h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2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GB" sz="2400" i="1">
                        <a:solidFill>
                          <a:srgbClr val="FF0000"/>
                        </a:solidFill>
                        <a:latin typeface="Cambria Math"/>
                      </a:rPr>
                      <m:t>𝑐</m:t>
                    </m:r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28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830" y="65344"/>
                <a:ext cx="8697270" cy="6747425"/>
              </a:xfrm>
              <a:prstGeom prst="rect">
                <a:avLst/>
              </a:prstGeom>
              <a:blipFill rotWithShape="1">
                <a:blip r:embed="rId3"/>
                <a:stretch>
                  <a:fillRect l="-1542" b="-84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669268" y="6488668"/>
            <a:ext cx="1476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white"/>
                </a:solidFill>
              </a:rPr>
              <a:t>@billyads_47</a:t>
            </a:r>
            <a:endParaRPr lang="en-GB" dirty="0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106104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</TotalTime>
  <Words>608</Words>
  <Application>Microsoft Office PowerPoint</Application>
  <PresentationFormat>On-screen Show (4:3)</PresentationFormat>
  <Paragraphs>65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Office Theme</vt:lpstr>
      <vt:lpstr>3_Office Theme</vt:lpstr>
      <vt:lpstr>4_Office Theme</vt:lpstr>
      <vt:lpstr>1_Office Theme</vt:lpstr>
      <vt:lpstr>Integrating hyperbolic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B Adamson</cp:lastModifiedBy>
  <cp:revision>121</cp:revision>
  <dcterms:created xsi:type="dcterms:W3CDTF">2018-01-26T08:52:52Z</dcterms:created>
  <dcterms:modified xsi:type="dcterms:W3CDTF">2019-07-01T16:23:00Z</dcterms:modified>
</cp:coreProperties>
</file>