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08" r:id="rId3"/>
  </p:sldMasterIdLst>
  <p:notesMasterIdLst>
    <p:notesMasterId r:id="rId11"/>
  </p:notesMasterIdLst>
  <p:sldIdLst>
    <p:sldId id="290" r:id="rId4"/>
    <p:sldId id="293" r:id="rId5"/>
    <p:sldId id="2675" r:id="rId6"/>
    <p:sldId id="2671" r:id="rId7"/>
    <p:sldId id="2673" r:id="rId8"/>
    <p:sldId id="2672" r:id="rId9"/>
    <p:sldId id="2674" r:id="rId10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45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57E937F5-DDDB-4B55-AB93-F4A5BE781F2A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805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1C427B88-CA3D-4A07-A6B6-A25376C3A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363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1697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834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570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587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7197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5161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013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55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9302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4175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6758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744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106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8379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6665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6518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2709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6126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1826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8191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6492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4226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80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2285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7703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0236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1573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820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819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719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759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055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137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27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AA460-FB9E-4351-839B-03BAF2E16461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473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AA460-FB9E-4351-839B-03BAF2E16461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970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312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996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Silent </a:t>
            </a:r>
          </a:p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3035032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5236163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8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528552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Intelligent </a:t>
            </a:r>
            <a:br>
              <a:rPr lang="en-GB" sz="2400" dirty="0">
                <a:solidFill>
                  <a:prstClr val="white"/>
                </a:solidFill>
                <a:latin typeface="Calibri Light" panose="020F0302020204030204"/>
              </a:rPr>
            </a:b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555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6888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007FFF"/>
                </a:solidFill>
                <a:latin typeface="Calibri" panose="020F0502020204030204"/>
              </a:rPr>
              <a:t>  Practice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8DD2F296-060C-4BEE-A058-6719F714F40B}"/>
              </a:ext>
            </a:extLst>
          </p:cNvPr>
          <p:cNvSpPr txBox="1">
            <a:spLocks/>
          </p:cNvSpPr>
          <p:nvPr/>
        </p:nvSpPr>
        <p:spPr>
          <a:xfrm>
            <a:off x="889397" y="255561"/>
            <a:ext cx="8120269" cy="13868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400" b="1" dirty="0">
                <a:solidFill>
                  <a:prstClr val="white"/>
                </a:solidFill>
                <a:latin typeface="Calibri Light" panose="020F0302020204030204"/>
              </a:rPr>
              <a:t>Straight line Graphs: </a:t>
            </a:r>
            <a:br>
              <a:rPr lang="en-GB" sz="4400" b="1" dirty="0">
                <a:solidFill>
                  <a:prstClr val="white"/>
                </a:solidFill>
                <a:latin typeface="Calibri Light" panose="020F0302020204030204"/>
              </a:rPr>
            </a:br>
            <a:r>
              <a:rPr lang="en-GB" sz="4400" b="1" dirty="0">
                <a:solidFill>
                  <a:prstClr val="white"/>
                </a:solidFill>
                <a:latin typeface="Calibri Light" panose="020F0302020204030204"/>
              </a:rPr>
              <a:t>Fill in the gaps (alternate version)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AC5A1C6-0987-4D36-83D9-5A4D30E11D85}"/>
              </a:ext>
            </a:extLst>
          </p:cNvPr>
          <p:cNvCxnSpPr>
            <a:cxnSpLocks/>
          </p:cNvCxnSpPr>
          <p:nvPr/>
        </p:nvCxnSpPr>
        <p:spPr>
          <a:xfrm>
            <a:off x="3681419" y="4065974"/>
            <a:ext cx="2691607" cy="2068497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1875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16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01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779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8100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F509BAC5-62E0-41C4-A082-F75EF899379D}"/>
                  </a:ext>
                </a:extLst>
              </p:cNvPr>
              <p:cNvSpPr/>
              <p:nvPr/>
            </p:nvSpPr>
            <p:spPr>
              <a:xfrm>
                <a:off x="1590650" y="637565"/>
                <a:ext cx="133536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F509BAC5-62E0-41C4-A082-F75EF89937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0650" y="637565"/>
                <a:ext cx="1335366" cy="369332"/>
              </a:xfrm>
              <a:prstGeom prst="rect">
                <a:avLst/>
              </a:prstGeom>
              <a:blipFill>
                <a:blip r:embed="rId2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1E1622E-8F32-440A-98D5-4574C67F4264}"/>
                  </a:ext>
                </a:extLst>
              </p:cNvPr>
              <p:cNvSpPr txBox="1"/>
              <p:nvPr/>
            </p:nvSpPr>
            <p:spPr>
              <a:xfrm>
                <a:off x="503857" y="1114040"/>
                <a:ext cx="4073642" cy="5632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Gradient:</a:t>
                </a:r>
              </a:p>
              <a:p>
                <a:endParaRPr lang="en-GB" dirty="0"/>
              </a:p>
              <a:p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/>
                  <a:t> intercept:</a:t>
                </a:r>
              </a:p>
              <a:p>
                <a:endParaRPr lang="en-GB" dirty="0"/>
              </a:p>
              <a:p>
                <a:r>
                  <a:rPr lang="en-GB" dirty="0"/>
                  <a:t>when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 = 0,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= </a:t>
                </a:r>
              </a:p>
              <a:p>
                <a:endParaRPr lang="en-GB" dirty="0"/>
              </a:p>
              <a:p>
                <a:r>
                  <a:rPr lang="en-GB" dirty="0"/>
                  <a:t>when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 = 1,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=    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when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 = 2,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=    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A parallel line:</a:t>
                </a:r>
              </a:p>
              <a:p>
                <a:endParaRPr lang="en-GB" dirty="0"/>
              </a:p>
              <a:p>
                <a:r>
                  <a:rPr lang="en-GB" dirty="0"/>
                  <a:t>Parallel which goes through (0,7):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Value of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 when</a:t>
                </a:r>
                <a14:m>
                  <m:oMath xmlns:m="http://schemas.openxmlformats.org/officeDocument/2006/math">
                    <m:r>
                      <a:rPr lang="en-GB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/>
                  <a:t> = 0:</a:t>
                </a: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1E1622E-8F32-440A-98D5-4574C67F42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857" y="1114040"/>
                <a:ext cx="4073642" cy="5632311"/>
              </a:xfrm>
              <a:prstGeom prst="rect">
                <a:avLst/>
              </a:prstGeom>
              <a:blipFill>
                <a:blip r:embed="rId3"/>
                <a:stretch>
                  <a:fillRect l="-1347" t="-6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37DC6D-D3C5-4C26-83C5-A46B4AF3B679}"/>
                  </a:ext>
                </a:extLst>
              </p:cNvPr>
              <p:cNvSpPr/>
              <p:nvPr/>
            </p:nvSpPr>
            <p:spPr>
              <a:xfrm>
                <a:off x="6544623" y="571729"/>
                <a:ext cx="14636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+15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37DC6D-D3C5-4C26-83C5-A46B4AF3B6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4623" y="571729"/>
                <a:ext cx="1463606" cy="369332"/>
              </a:xfrm>
              <a:prstGeom prst="rect">
                <a:avLst/>
              </a:prstGeom>
              <a:blipFill>
                <a:blip r:embed="rId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1E1622E-8F32-440A-98D5-4574C67F4264}"/>
                  </a:ext>
                </a:extLst>
              </p:cNvPr>
              <p:cNvSpPr txBox="1"/>
              <p:nvPr/>
            </p:nvSpPr>
            <p:spPr>
              <a:xfrm>
                <a:off x="4935649" y="1134767"/>
                <a:ext cx="4073642" cy="5632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Gradient:</a:t>
                </a:r>
              </a:p>
              <a:p>
                <a:endParaRPr lang="en-GB" dirty="0"/>
              </a:p>
              <a:p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/>
                  <a:t> intercept:</a:t>
                </a:r>
              </a:p>
              <a:p>
                <a:endParaRPr lang="en-GB" dirty="0"/>
              </a:p>
              <a:p>
                <a:r>
                  <a:rPr lang="en-GB" dirty="0"/>
                  <a:t>when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 = 0,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= </a:t>
                </a:r>
              </a:p>
              <a:p>
                <a:endParaRPr lang="en-GB" dirty="0"/>
              </a:p>
              <a:p>
                <a:r>
                  <a:rPr lang="en-GB" dirty="0"/>
                  <a:t>when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 = 1,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=    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when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 = 2,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=    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A parallel line:</a:t>
                </a:r>
              </a:p>
              <a:p>
                <a:endParaRPr lang="en-GB" dirty="0"/>
              </a:p>
              <a:p>
                <a:r>
                  <a:rPr lang="en-GB" dirty="0"/>
                  <a:t>Parallel which goes through (0,7):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Value of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 when</a:t>
                </a:r>
                <a14:m>
                  <m:oMath xmlns:m="http://schemas.openxmlformats.org/officeDocument/2006/math">
                    <m:r>
                      <a:rPr lang="en-GB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/>
                  <a:t> = 0:</a:t>
                </a: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1E1622E-8F32-440A-98D5-4574C67F42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5649" y="1134767"/>
                <a:ext cx="4073642" cy="5632311"/>
              </a:xfrm>
              <a:prstGeom prst="rect">
                <a:avLst/>
              </a:prstGeom>
              <a:blipFill>
                <a:blip r:embed="rId5"/>
                <a:stretch>
                  <a:fillRect l="-1347" t="-5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627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16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01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779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8100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F509BAC5-62E0-41C4-A082-F75EF899379D}"/>
                  </a:ext>
                </a:extLst>
              </p:cNvPr>
              <p:cNvSpPr/>
              <p:nvPr/>
            </p:nvSpPr>
            <p:spPr>
              <a:xfrm>
                <a:off x="1590650" y="637565"/>
                <a:ext cx="133536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F509BAC5-62E0-41C4-A082-F75EF89937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0650" y="637565"/>
                <a:ext cx="1335366" cy="369332"/>
              </a:xfrm>
              <a:prstGeom prst="rect">
                <a:avLst/>
              </a:prstGeom>
              <a:blipFill>
                <a:blip r:embed="rId2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1E1622E-8F32-440A-98D5-4574C67F4264}"/>
                  </a:ext>
                </a:extLst>
              </p:cNvPr>
              <p:cNvSpPr txBox="1"/>
              <p:nvPr/>
            </p:nvSpPr>
            <p:spPr>
              <a:xfrm>
                <a:off x="503857" y="1114040"/>
                <a:ext cx="4073642" cy="5632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libri" panose="020F0502020204030204" pitchFamily="34" charset="0"/>
                    <a:cs typeface="Calibri" panose="020F0502020204030204" pitchFamily="34" charset="0"/>
                  </a:rPr>
                  <a:t>• </a:t>
                </a:r>
                <a:r>
                  <a:rPr lang="en-GB" dirty="0"/>
                  <a:t>Gradient:</a:t>
                </a:r>
              </a:p>
              <a:p>
                <a:endParaRPr lang="en-GB" dirty="0"/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•</m:t>
                    </m:r>
                    <m:r>
                      <a:rPr lang="en-GB" i="1" dirty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/>
                  <a:t> intercept:</a:t>
                </a:r>
              </a:p>
              <a:p>
                <a:endParaRPr lang="en-GB" dirty="0"/>
              </a:p>
              <a:p>
                <a:r>
                  <a:rPr lang="en-GB" dirty="0">
                    <a:latin typeface="Calibri" panose="020F0502020204030204" pitchFamily="34" charset="0"/>
                    <a:cs typeface="Calibri" panose="020F0502020204030204" pitchFamily="34" charset="0"/>
                  </a:rPr>
                  <a:t>• </a:t>
                </a:r>
                <a:r>
                  <a:rPr lang="en-GB" dirty="0"/>
                  <a:t>when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 = 0,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= </a:t>
                </a:r>
              </a:p>
              <a:p>
                <a:endParaRPr lang="en-GB" dirty="0"/>
              </a:p>
              <a:p>
                <a:r>
                  <a:rPr lang="en-GB" dirty="0">
                    <a:latin typeface="Calibri" panose="020F0502020204030204" pitchFamily="34" charset="0"/>
                    <a:cs typeface="Calibri" panose="020F0502020204030204" pitchFamily="34" charset="0"/>
                  </a:rPr>
                  <a:t>• </a:t>
                </a:r>
                <a:r>
                  <a:rPr lang="en-GB" dirty="0"/>
                  <a:t>when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 = 1,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=    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>
                    <a:latin typeface="Calibri" panose="020F0502020204030204" pitchFamily="34" charset="0"/>
                    <a:cs typeface="Calibri" panose="020F0502020204030204" pitchFamily="34" charset="0"/>
                  </a:rPr>
                  <a:t>• </a:t>
                </a:r>
                <a:r>
                  <a:rPr lang="en-GB" dirty="0"/>
                  <a:t>when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 = 2,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=    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>
                    <a:latin typeface="Calibri" panose="020F0502020204030204" pitchFamily="34" charset="0"/>
                    <a:cs typeface="Calibri" panose="020F0502020204030204" pitchFamily="34" charset="0"/>
                  </a:rPr>
                  <a:t>• </a:t>
                </a:r>
                <a:r>
                  <a:rPr lang="en-GB" dirty="0"/>
                  <a:t>A parallel line:</a:t>
                </a:r>
              </a:p>
              <a:p>
                <a:endParaRPr lang="en-GB" dirty="0"/>
              </a:p>
              <a:p>
                <a:r>
                  <a:rPr lang="en-GB" dirty="0">
                    <a:latin typeface="Calibri" panose="020F0502020204030204" pitchFamily="34" charset="0"/>
                    <a:cs typeface="Calibri" panose="020F0502020204030204" pitchFamily="34" charset="0"/>
                  </a:rPr>
                  <a:t>• </a:t>
                </a:r>
                <a:r>
                  <a:rPr lang="en-GB" dirty="0"/>
                  <a:t>Parallel which goes through (0,7):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>
                    <a:latin typeface="Calibri" panose="020F0502020204030204" pitchFamily="34" charset="0"/>
                    <a:cs typeface="Calibri" panose="020F0502020204030204" pitchFamily="34" charset="0"/>
                  </a:rPr>
                  <a:t>• </a:t>
                </a:r>
                <a:r>
                  <a:rPr lang="en-GB" dirty="0"/>
                  <a:t>Value of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 when</a:t>
                </a:r>
                <a14:m>
                  <m:oMath xmlns:m="http://schemas.openxmlformats.org/officeDocument/2006/math">
                    <m:r>
                      <a:rPr lang="en-GB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/>
                  <a:t> = 0:</a:t>
                </a: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1E1622E-8F32-440A-98D5-4574C67F42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857" y="1114040"/>
                <a:ext cx="4073642" cy="5632311"/>
              </a:xfrm>
              <a:prstGeom prst="rect">
                <a:avLst/>
              </a:prstGeom>
              <a:blipFill>
                <a:blip r:embed="rId3"/>
                <a:stretch>
                  <a:fillRect l="-1347" t="-6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37DC6D-D3C5-4C26-83C5-A46B4AF3B679}"/>
                  </a:ext>
                </a:extLst>
              </p:cNvPr>
              <p:cNvSpPr/>
              <p:nvPr/>
            </p:nvSpPr>
            <p:spPr>
              <a:xfrm>
                <a:off x="6544623" y="571729"/>
                <a:ext cx="133536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=6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37DC6D-D3C5-4C26-83C5-A46B4AF3B6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4623" y="571729"/>
                <a:ext cx="1335366" cy="369332"/>
              </a:xfrm>
              <a:prstGeom prst="rect">
                <a:avLst/>
              </a:prstGeom>
              <a:blipFill>
                <a:blip r:embed="rId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1E1622E-8F32-440A-98D5-4574C67F4264}"/>
                  </a:ext>
                </a:extLst>
              </p:cNvPr>
              <p:cNvSpPr txBox="1"/>
              <p:nvPr/>
            </p:nvSpPr>
            <p:spPr>
              <a:xfrm>
                <a:off x="4935649" y="1134767"/>
                <a:ext cx="4073642" cy="5632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libri" panose="020F0502020204030204" pitchFamily="34" charset="0"/>
                    <a:cs typeface="Calibri" panose="020F0502020204030204" pitchFamily="34" charset="0"/>
                  </a:rPr>
                  <a:t>• </a:t>
                </a:r>
                <a:r>
                  <a:rPr lang="en-GB" dirty="0"/>
                  <a:t>Gradient:</a:t>
                </a:r>
              </a:p>
              <a:p>
                <a:endParaRPr lang="en-GB" dirty="0"/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•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/>
                  <a:t> intercept:</a:t>
                </a:r>
              </a:p>
              <a:p>
                <a:endParaRPr lang="en-GB" dirty="0"/>
              </a:p>
              <a:p>
                <a:r>
                  <a:rPr lang="en-GB" dirty="0">
                    <a:latin typeface="Calibri" panose="020F0502020204030204" pitchFamily="34" charset="0"/>
                    <a:cs typeface="Calibri" panose="020F0502020204030204" pitchFamily="34" charset="0"/>
                  </a:rPr>
                  <a:t>• </a:t>
                </a:r>
                <a:r>
                  <a:rPr lang="en-GB" dirty="0"/>
                  <a:t>when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 = 0,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= </a:t>
                </a:r>
              </a:p>
              <a:p>
                <a:endParaRPr lang="en-GB" dirty="0"/>
              </a:p>
              <a:p>
                <a:r>
                  <a:rPr lang="en-GB" dirty="0">
                    <a:latin typeface="Calibri" panose="020F0502020204030204" pitchFamily="34" charset="0"/>
                    <a:cs typeface="Calibri" panose="020F0502020204030204" pitchFamily="34" charset="0"/>
                  </a:rPr>
                  <a:t>• </a:t>
                </a:r>
                <a:r>
                  <a:rPr lang="en-GB" dirty="0"/>
                  <a:t>when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 = 1,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=    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>
                    <a:latin typeface="Calibri" panose="020F0502020204030204" pitchFamily="34" charset="0"/>
                    <a:cs typeface="Calibri" panose="020F0502020204030204" pitchFamily="34" charset="0"/>
                  </a:rPr>
                  <a:t>• </a:t>
                </a:r>
                <a:r>
                  <a:rPr lang="en-GB" dirty="0"/>
                  <a:t>when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 = 2,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=    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>
                    <a:latin typeface="Calibri" panose="020F0502020204030204" pitchFamily="34" charset="0"/>
                    <a:cs typeface="Calibri" panose="020F0502020204030204" pitchFamily="34" charset="0"/>
                  </a:rPr>
                  <a:t>• </a:t>
                </a:r>
                <a:r>
                  <a:rPr lang="en-GB" dirty="0"/>
                  <a:t>A parallel line:</a:t>
                </a:r>
              </a:p>
              <a:p>
                <a:endParaRPr lang="en-GB" dirty="0"/>
              </a:p>
              <a:p>
                <a:r>
                  <a:rPr lang="en-GB" dirty="0">
                    <a:latin typeface="Calibri" panose="020F0502020204030204" pitchFamily="34" charset="0"/>
                    <a:cs typeface="Calibri" panose="020F0502020204030204" pitchFamily="34" charset="0"/>
                  </a:rPr>
                  <a:t>• </a:t>
                </a:r>
                <a:r>
                  <a:rPr lang="en-GB" dirty="0"/>
                  <a:t>Parallel which goes through (0,7):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>
                    <a:latin typeface="Calibri" panose="020F0502020204030204" pitchFamily="34" charset="0"/>
                    <a:cs typeface="Calibri" panose="020F0502020204030204" pitchFamily="34" charset="0"/>
                  </a:rPr>
                  <a:t>• </a:t>
                </a:r>
                <a:r>
                  <a:rPr lang="en-GB" dirty="0"/>
                  <a:t>Value of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 when</a:t>
                </a:r>
                <a14:m>
                  <m:oMath xmlns:m="http://schemas.openxmlformats.org/officeDocument/2006/math">
                    <m:r>
                      <a:rPr lang="en-GB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/>
                  <a:t> = 0:</a:t>
                </a: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1E1622E-8F32-440A-98D5-4574C67F42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5649" y="1134767"/>
                <a:ext cx="4073642" cy="5632311"/>
              </a:xfrm>
              <a:prstGeom prst="rect">
                <a:avLst/>
              </a:prstGeom>
              <a:blipFill>
                <a:blip r:embed="rId5"/>
                <a:stretch>
                  <a:fillRect l="-1347" t="-5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6047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5061191B-D1AC-4CBD-BAF4-E5FE0159B10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36427329"/>
                  </p:ext>
                </p:extLst>
              </p:nvPr>
            </p:nvGraphicFramePr>
            <p:xfrm>
              <a:off x="481585" y="79512"/>
              <a:ext cx="9003659" cy="670533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18030">
                      <a:extLst>
                        <a:ext uri="{9D8B030D-6E8A-4147-A177-3AD203B41FA5}">
                          <a16:colId xmlns:a16="http://schemas.microsoft.com/office/drawing/2014/main" val="124450395"/>
                        </a:ext>
                      </a:extLst>
                    </a:gridCol>
                    <a:gridCol w="937475">
                      <a:extLst>
                        <a:ext uri="{9D8B030D-6E8A-4147-A177-3AD203B41FA5}">
                          <a16:colId xmlns:a16="http://schemas.microsoft.com/office/drawing/2014/main" val="3770168029"/>
                        </a:ext>
                      </a:extLst>
                    </a:gridCol>
                    <a:gridCol w="963883">
                      <a:extLst>
                        <a:ext uri="{9D8B030D-6E8A-4147-A177-3AD203B41FA5}">
                          <a16:colId xmlns:a16="http://schemas.microsoft.com/office/drawing/2014/main" val="1802076516"/>
                        </a:ext>
                      </a:extLst>
                    </a:gridCol>
                    <a:gridCol w="924271">
                      <a:extLst>
                        <a:ext uri="{9D8B030D-6E8A-4147-A177-3AD203B41FA5}">
                          <a16:colId xmlns:a16="http://schemas.microsoft.com/office/drawing/2014/main" val="2018479828"/>
                        </a:ext>
                      </a:extLst>
                    </a:gridCol>
                    <a:gridCol w="878059">
                      <a:extLst>
                        <a:ext uri="{9D8B030D-6E8A-4147-A177-3AD203B41FA5}">
                          <a16:colId xmlns:a16="http://schemas.microsoft.com/office/drawing/2014/main" val="12234180"/>
                        </a:ext>
                      </a:extLst>
                    </a:gridCol>
                    <a:gridCol w="897864">
                      <a:extLst>
                        <a:ext uri="{9D8B030D-6E8A-4147-A177-3AD203B41FA5}">
                          <a16:colId xmlns:a16="http://schemas.microsoft.com/office/drawing/2014/main" val="1381722386"/>
                        </a:ext>
                      </a:extLst>
                    </a:gridCol>
                    <a:gridCol w="844135">
                      <a:extLst>
                        <a:ext uri="{9D8B030D-6E8A-4147-A177-3AD203B41FA5}">
                          <a16:colId xmlns:a16="http://schemas.microsoft.com/office/drawing/2014/main" val="3993282573"/>
                        </a:ext>
                      </a:extLst>
                    </a:gridCol>
                    <a:gridCol w="1371418">
                      <a:extLst>
                        <a:ext uri="{9D8B030D-6E8A-4147-A177-3AD203B41FA5}">
                          <a16:colId xmlns:a16="http://schemas.microsoft.com/office/drawing/2014/main" val="1267019849"/>
                        </a:ext>
                      </a:extLst>
                    </a:gridCol>
                    <a:gridCol w="768524">
                      <a:extLst>
                        <a:ext uri="{9D8B030D-6E8A-4147-A177-3AD203B41FA5}">
                          <a16:colId xmlns:a16="http://schemas.microsoft.com/office/drawing/2014/main" val="1575409370"/>
                        </a:ext>
                      </a:extLst>
                    </a:gridCol>
                  </a:tblGrid>
                  <a:tr h="133497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16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600" b="1" i="1" smtClean="0">
                                    <a:latin typeface="Cambria Math" panose="02040503050406030204" pitchFamily="18" charset="0"/>
                                  </a:rPr>
                                  <m:t>𝒎𝒙</m:t>
                                </m:r>
                                <m:r>
                                  <a:rPr lang="en-GB" sz="1600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600" b="1" i="1" smtClean="0">
                                    <a:latin typeface="Cambria Math" panose="02040503050406030204" pitchFamily="18" charset="0"/>
                                  </a:rPr>
                                  <m:t>𝒄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Gradient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oMath>
                          </a14:m>
                          <a:r>
                            <a:rPr lang="en-GB" sz="1600" dirty="0"/>
                            <a:t> intercept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Value of y when</a:t>
                          </a:r>
                          <a:r>
                            <a:rPr lang="en-GB" sz="1600" baseline="0" dirty="0"/>
                            <a:t> x=0</a:t>
                          </a:r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/>
                            <a:t>Value of y when</a:t>
                          </a:r>
                          <a:r>
                            <a:rPr lang="en-GB" sz="1600" baseline="0" dirty="0"/>
                            <a:t> x=1</a:t>
                          </a:r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Value of y when</a:t>
                          </a:r>
                          <a:r>
                            <a:rPr lang="en-GB" sz="1600" baseline="0" dirty="0"/>
                            <a:t> x=2</a:t>
                          </a:r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A parallel line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The</a:t>
                          </a:r>
                          <a:r>
                            <a:rPr lang="en-GB" sz="1600" baseline="0" dirty="0"/>
                            <a:t> parallel line which goes through (0,7)</a:t>
                          </a:r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6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Value of x when y=0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68099123"/>
                      </a:ext>
                    </a:extLst>
                  </a:tr>
                  <a:tr h="60017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=2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+8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59070746"/>
                      </a:ext>
                    </a:extLst>
                  </a:tr>
                  <a:tr h="60017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(0, 6)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1576169"/>
                      </a:ext>
                    </a:extLst>
                  </a:tr>
                  <a:tr h="60017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chemeClr val="tx1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79433302"/>
                      </a:ext>
                    </a:extLst>
                  </a:tr>
                  <a:tr h="60017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chemeClr val="tx1"/>
                              </a:solidFill>
                            </a:rPr>
                            <a:t>-2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50472184"/>
                      </a:ext>
                    </a:extLst>
                  </a:tr>
                  <a:tr h="60017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(0, −12)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=4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+7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2647321"/>
                      </a:ext>
                    </a:extLst>
                  </a:tr>
                  <a:tr h="60017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chemeClr val="tx1"/>
                              </a:solidFill>
                            </a:rPr>
                            <a:t>17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chemeClr val="tx1"/>
                              </a:solidFill>
                            </a:rPr>
                            <a:t>22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216649034"/>
                      </a:ext>
                    </a:extLst>
                  </a:tr>
                  <a:tr h="884641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chemeClr val="tx1"/>
                              </a:solidFill>
                            </a:rPr>
                            <a:t>-1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897895731"/>
                      </a:ext>
                    </a:extLst>
                  </a:tr>
                  <a:tr h="884641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=−3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+8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58748634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5061191B-D1AC-4CBD-BAF4-E5FE0159B10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36427329"/>
                  </p:ext>
                </p:extLst>
              </p:nvPr>
            </p:nvGraphicFramePr>
            <p:xfrm>
              <a:off x="481585" y="79512"/>
              <a:ext cx="9003659" cy="670533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18030">
                      <a:extLst>
                        <a:ext uri="{9D8B030D-6E8A-4147-A177-3AD203B41FA5}">
                          <a16:colId xmlns:a16="http://schemas.microsoft.com/office/drawing/2014/main" val="124450395"/>
                        </a:ext>
                      </a:extLst>
                    </a:gridCol>
                    <a:gridCol w="937475">
                      <a:extLst>
                        <a:ext uri="{9D8B030D-6E8A-4147-A177-3AD203B41FA5}">
                          <a16:colId xmlns:a16="http://schemas.microsoft.com/office/drawing/2014/main" val="3770168029"/>
                        </a:ext>
                      </a:extLst>
                    </a:gridCol>
                    <a:gridCol w="963883">
                      <a:extLst>
                        <a:ext uri="{9D8B030D-6E8A-4147-A177-3AD203B41FA5}">
                          <a16:colId xmlns:a16="http://schemas.microsoft.com/office/drawing/2014/main" val="1802076516"/>
                        </a:ext>
                      </a:extLst>
                    </a:gridCol>
                    <a:gridCol w="924271">
                      <a:extLst>
                        <a:ext uri="{9D8B030D-6E8A-4147-A177-3AD203B41FA5}">
                          <a16:colId xmlns:a16="http://schemas.microsoft.com/office/drawing/2014/main" val="2018479828"/>
                        </a:ext>
                      </a:extLst>
                    </a:gridCol>
                    <a:gridCol w="878059">
                      <a:extLst>
                        <a:ext uri="{9D8B030D-6E8A-4147-A177-3AD203B41FA5}">
                          <a16:colId xmlns:a16="http://schemas.microsoft.com/office/drawing/2014/main" val="12234180"/>
                        </a:ext>
                      </a:extLst>
                    </a:gridCol>
                    <a:gridCol w="897864">
                      <a:extLst>
                        <a:ext uri="{9D8B030D-6E8A-4147-A177-3AD203B41FA5}">
                          <a16:colId xmlns:a16="http://schemas.microsoft.com/office/drawing/2014/main" val="1381722386"/>
                        </a:ext>
                      </a:extLst>
                    </a:gridCol>
                    <a:gridCol w="844135">
                      <a:extLst>
                        <a:ext uri="{9D8B030D-6E8A-4147-A177-3AD203B41FA5}">
                          <a16:colId xmlns:a16="http://schemas.microsoft.com/office/drawing/2014/main" val="3993282573"/>
                        </a:ext>
                      </a:extLst>
                    </a:gridCol>
                    <a:gridCol w="1371418">
                      <a:extLst>
                        <a:ext uri="{9D8B030D-6E8A-4147-A177-3AD203B41FA5}">
                          <a16:colId xmlns:a16="http://schemas.microsoft.com/office/drawing/2014/main" val="1267019849"/>
                        </a:ext>
                      </a:extLst>
                    </a:gridCol>
                    <a:gridCol w="768524">
                      <a:extLst>
                        <a:ext uri="{9D8B030D-6E8A-4147-A177-3AD203B41FA5}">
                          <a16:colId xmlns:a16="http://schemas.microsoft.com/office/drawing/2014/main" val="1575409370"/>
                        </a:ext>
                      </a:extLst>
                    </a:gridCol>
                  </a:tblGrid>
                  <a:tr h="133497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858" t="-457" r="-536052" b="-403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Gradient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4025" t="-457" r="-589308" b="-403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/>
                            <a:t>Value of y when</a:t>
                          </a:r>
                          <a:r>
                            <a:rPr lang="en-GB" sz="1600" baseline="0" dirty="0" smtClean="0"/>
                            <a:t> x=0</a:t>
                          </a:r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 smtClean="0"/>
                            <a:t>Value of y when</a:t>
                          </a:r>
                          <a:r>
                            <a:rPr lang="en-GB" sz="1600" baseline="0" dirty="0" smtClean="0"/>
                            <a:t> x=1</a:t>
                          </a:r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/>
                            <a:t>Value of y when</a:t>
                          </a:r>
                          <a:r>
                            <a:rPr lang="en-GB" sz="1600" baseline="0" dirty="0" smtClean="0"/>
                            <a:t> x=2</a:t>
                          </a:r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/>
                            <a:t>A parallel line</a:t>
                          </a:r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/>
                            <a:t>The</a:t>
                          </a:r>
                          <a:r>
                            <a:rPr lang="en-GB" sz="1600" baseline="0" dirty="0" smtClean="0"/>
                            <a:t> parallel line which goes through (0,7)</a:t>
                          </a:r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6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Value of x when y=0</a:t>
                          </a:r>
                          <a:endParaRPr kumimoji="0" lang="en-GB" sz="16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68099123"/>
                      </a:ext>
                    </a:extLst>
                  </a:tr>
                  <a:tr h="6001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858" t="-224490" r="-536052" b="-8020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59070746"/>
                      </a:ext>
                    </a:extLst>
                  </a:tr>
                  <a:tr h="60017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3595" t="-321212" r="-716340" b="-6939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4025" t="-321212" r="-589308" b="-6939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1576169"/>
                      </a:ext>
                    </a:extLst>
                  </a:tr>
                  <a:tr h="60017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3595" t="-425510" r="-716340" b="-6010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</a:rPr>
                            <a:t>6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79433302"/>
                      </a:ext>
                    </a:extLst>
                  </a:tr>
                  <a:tr h="60017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</a:rPr>
                            <a:t>-2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50472184"/>
                      </a:ext>
                    </a:extLst>
                  </a:tr>
                  <a:tr h="60017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4025" t="-626531" r="-589308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1333" t="-626531" r="-58222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2647321"/>
                      </a:ext>
                    </a:extLst>
                  </a:tr>
                  <a:tr h="60017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</a:rPr>
                            <a:t>17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</a:rPr>
                            <a:t>22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216649034"/>
                      </a:ext>
                    </a:extLst>
                  </a:tr>
                  <a:tr h="884641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</a:rPr>
                            <a:t>-1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897895731"/>
                      </a:ext>
                    </a:extLst>
                  </a:tr>
                  <a:tr h="88464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858" t="-659310" r="-536052" b="-20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58748634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211376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5061191B-D1AC-4CBD-BAF4-E5FE0159B10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04156463"/>
                  </p:ext>
                </p:extLst>
              </p:nvPr>
            </p:nvGraphicFramePr>
            <p:xfrm>
              <a:off x="482601" y="79512"/>
              <a:ext cx="9002642" cy="65983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17870">
                      <a:extLst>
                        <a:ext uri="{9D8B030D-6E8A-4147-A177-3AD203B41FA5}">
                          <a16:colId xmlns:a16="http://schemas.microsoft.com/office/drawing/2014/main" val="124450395"/>
                        </a:ext>
                      </a:extLst>
                    </a:gridCol>
                    <a:gridCol w="937369">
                      <a:extLst>
                        <a:ext uri="{9D8B030D-6E8A-4147-A177-3AD203B41FA5}">
                          <a16:colId xmlns:a16="http://schemas.microsoft.com/office/drawing/2014/main" val="3770168029"/>
                        </a:ext>
                      </a:extLst>
                    </a:gridCol>
                    <a:gridCol w="963774">
                      <a:extLst>
                        <a:ext uri="{9D8B030D-6E8A-4147-A177-3AD203B41FA5}">
                          <a16:colId xmlns:a16="http://schemas.microsoft.com/office/drawing/2014/main" val="1802076516"/>
                        </a:ext>
                      </a:extLst>
                    </a:gridCol>
                    <a:gridCol w="924167">
                      <a:extLst>
                        <a:ext uri="{9D8B030D-6E8A-4147-A177-3AD203B41FA5}">
                          <a16:colId xmlns:a16="http://schemas.microsoft.com/office/drawing/2014/main" val="2018479828"/>
                        </a:ext>
                      </a:extLst>
                    </a:gridCol>
                    <a:gridCol w="877959">
                      <a:extLst>
                        <a:ext uri="{9D8B030D-6E8A-4147-A177-3AD203B41FA5}">
                          <a16:colId xmlns:a16="http://schemas.microsoft.com/office/drawing/2014/main" val="12234180"/>
                        </a:ext>
                      </a:extLst>
                    </a:gridCol>
                    <a:gridCol w="897763">
                      <a:extLst>
                        <a:ext uri="{9D8B030D-6E8A-4147-A177-3AD203B41FA5}">
                          <a16:colId xmlns:a16="http://schemas.microsoft.com/office/drawing/2014/main" val="1381722386"/>
                        </a:ext>
                      </a:extLst>
                    </a:gridCol>
                    <a:gridCol w="844040">
                      <a:extLst>
                        <a:ext uri="{9D8B030D-6E8A-4147-A177-3AD203B41FA5}">
                          <a16:colId xmlns:a16="http://schemas.microsoft.com/office/drawing/2014/main" val="3993282573"/>
                        </a:ext>
                      </a:extLst>
                    </a:gridCol>
                    <a:gridCol w="1371263">
                      <a:extLst>
                        <a:ext uri="{9D8B030D-6E8A-4147-A177-3AD203B41FA5}">
                          <a16:colId xmlns:a16="http://schemas.microsoft.com/office/drawing/2014/main" val="1267019849"/>
                        </a:ext>
                      </a:extLst>
                    </a:gridCol>
                    <a:gridCol w="768437">
                      <a:extLst>
                        <a:ext uri="{9D8B030D-6E8A-4147-A177-3AD203B41FA5}">
                          <a16:colId xmlns:a16="http://schemas.microsoft.com/office/drawing/2014/main" val="1575409370"/>
                        </a:ext>
                      </a:extLst>
                    </a:gridCol>
                  </a:tblGrid>
                  <a:tr h="131368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16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600" b="1" i="1" smtClean="0">
                                    <a:latin typeface="Cambria Math" panose="02040503050406030204" pitchFamily="18" charset="0"/>
                                  </a:rPr>
                                  <m:t>𝒎𝒙</m:t>
                                </m:r>
                                <m:r>
                                  <a:rPr lang="en-GB" sz="1600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600" b="1" i="1" smtClean="0">
                                    <a:latin typeface="Cambria Math" panose="02040503050406030204" pitchFamily="18" charset="0"/>
                                  </a:rPr>
                                  <m:t>𝒄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Gradient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oMath>
                          </a14:m>
                          <a:r>
                            <a:rPr lang="en-GB" sz="1600" dirty="0"/>
                            <a:t> intercept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Value of y when</a:t>
                          </a:r>
                          <a:r>
                            <a:rPr lang="en-GB" sz="1600" baseline="0" dirty="0"/>
                            <a:t> x=0</a:t>
                          </a:r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/>
                            <a:t>Value of y when</a:t>
                          </a:r>
                          <a:r>
                            <a:rPr lang="en-GB" sz="1600" baseline="0" dirty="0"/>
                            <a:t> x=1</a:t>
                          </a:r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Value of y when</a:t>
                          </a:r>
                          <a:r>
                            <a:rPr lang="en-GB" sz="1600" baseline="0" dirty="0"/>
                            <a:t> x=2</a:t>
                          </a:r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A parallel line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The</a:t>
                          </a:r>
                          <a:r>
                            <a:rPr lang="en-GB" sz="1600" baseline="0" dirty="0"/>
                            <a:t> parallel line which goes through (0,7)</a:t>
                          </a:r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6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Value of x when y=0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68099123"/>
                      </a:ext>
                    </a:extLst>
                  </a:tr>
                  <a:tr h="590606"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(0, 6)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59070746"/>
                      </a:ext>
                    </a:extLst>
                  </a:tr>
                  <a:tr h="59060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1576169"/>
                      </a:ext>
                    </a:extLst>
                  </a:tr>
                  <a:tr h="59060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chemeClr val="tx1"/>
                              </a:solidFill>
                            </a:rPr>
                            <a:t>-1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79433302"/>
                      </a:ext>
                    </a:extLst>
                  </a:tr>
                  <a:tr h="59060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(0, 5)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+7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50472184"/>
                      </a:ext>
                    </a:extLst>
                  </a:tr>
                  <a:tr h="59060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2647321"/>
                      </a:ext>
                    </a:extLst>
                  </a:tr>
                  <a:tr h="59060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chemeClr val="tx1"/>
                              </a:solidFill>
                            </a:rPr>
                            <a:t>12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chemeClr val="tx1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216649034"/>
                      </a:ext>
                    </a:extLst>
                  </a:tr>
                  <a:tr h="87053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16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=8</m:t>
                              </m:r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oMath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587486340"/>
                      </a:ext>
                    </a:extLst>
                  </a:tr>
                  <a:tr h="87053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=7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7363465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5061191B-D1AC-4CBD-BAF4-E5FE0159B10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04156463"/>
                  </p:ext>
                </p:extLst>
              </p:nvPr>
            </p:nvGraphicFramePr>
            <p:xfrm>
              <a:off x="482601" y="79512"/>
              <a:ext cx="9002642" cy="65983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17870">
                      <a:extLst>
                        <a:ext uri="{9D8B030D-6E8A-4147-A177-3AD203B41FA5}">
                          <a16:colId xmlns:a16="http://schemas.microsoft.com/office/drawing/2014/main" val="124450395"/>
                        </a:ext>
                      </a:extLst>
                    </a:gridCol>
                    <a:gridCol w="937369">
                      <a:extLst>
                        <a:ext uri="{9D8B030D-6E8A-4147-A177-3AD203B41FA5}">
                          <a16:colId xmlns:a16="http://schemas.microsoft.com/office/drawing/2014/main" val="3770168029"/>
                        </a:ext>
                      </a:extLst>
                    </a:gridCol>
                    <a:gridCol w="963774">
                      <a:extLst>
                        <a:ext uri="{9D8B030D-6E8A-4147-A177-3AD203B41FA5}">
                          <a16:colId xmlns:a16="http://schemas.microsoft.com/office/drawing/2014/main" val="1802076516"/>
                        </a:ext>
                      </a:extLst>
                    </a:gridCol>
                    <a:gridCol w="924167">
                      <a:extLst>
                        <a:ext uri="{9D8B030D-6E8A-4147-A177-3AD203B41FA5}">
                          <a16:colId xmlns:a16="http://schemas.microsoft.com/office/drawing/2014/main" val="2018479828"/>
                        </a:ext>
                      </a:extLst>
                    </a:gridCol>
                    <a:gridCol w="877959">
                      <a:extLst>
                        <a:ext uri="{9D8B030D-6E8A-4147-A177-3AD203B41FA5}">
                          <a16:colId xmlns:a16="http://schemas.microsoft.com/office/drawing/2014/main" val="12234180"/>
                        </a:ext>
                      </a:extLst>
                    </a:gridCol>
                    <a:gridCol w="897763">
                      <a:extLst>
                        <a:ext uri="{9D8B030D-6E8A-4147-A177-3AD203B41FA5}">
                          <a16:colId xmlns:a16="http://schemas.microsoft.com/office/drawing/2014/main" val="1381722386"/>
                        </a:ext>
                      </a:extLst>
                    </a:gridCol>
                    <a:gridCol w="844040">
                      <a:extLst>
                        <a:ext uri="{9D8B030D-6E8A-4147-A177-3AD203B41FA5}">
                          <a16:colId xmlns:a16="http://schemas.microsoft.com/office/drawing/2014/main" val="3993282573"/>
                        </a:ext>
                      </a:extLst>
                    </a:gridCol>
                    <a:gridCol w="1371263">
                      <a:extLst>
                        <a:ext uri="{9D8B030D-6E8A-4147-A177-3AD203B41FA5}">
                          <a16:colId xmlns:a16="http://schemas.microsoft.com/office/drawing/2014/main" val="1267019849"/>
                        </a:ext>
                      </a:extLst>
                    </a:gridCol>
                    <a:gridCol w="768437">
                      <a:extLst>
                        <a:ext uri="{9D8B030D-6E8A-4147-A177-3AD203B41FA5}">
                          <a16:colId xmlns:a16="http://schemas.microsoft.com/office/drawing/2014/main" val="1575409370"/>
                        </a:ext>
                      </a:extLst>
                    </a:gridCol>
                  </a:tblGrid>
                  <a:tr h="131368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9" t="-463" r="-536052" b="-4023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Gradient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3396" t="-463" r="-589308" b="-4023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/>
                            <a:t>Value of y when</a:t>
                          </a:r>
                          <a:r>
                            <a:rPr lang="en-GB" sz="1600" baseline="0" dirty="0" smtClean="0"/>
                            <a:t> x=0</a:t>
                          </a:r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 smtClean="0"/>
                            <a:t>Value of y when</a:t>
                          </a:r>
                          <a:r>
                            <a:rPr lang="en-GB" sz="1600" baseline="0" dirty="0" smtClean="0"/>
                            <a:t> x=1</a:t>
                          </a:r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/>
                            <a:t>Value of y when</a:t>
                          </a:r>
                          <a:r>
                            <a:rPr lang="en-GB" sz="1600" baseline="0" dirty="0" smtClean="0"/>
                            <a:t> x=2</a:t>
                          </a:r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/>
                            <a:t>A parallel line</a:t>
                          </a:r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/>
                            <a:t>The</a:t>
                          </a:r>
                          <a:r>
                            <a:rPr lang="en-GB" sz="1600" baseline="0" dirty="0" smtClean="0"/>
                            <a:t> parallel line which goes through (0,7)</a:t>
                          </a:r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6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Value of x when y=0</a:t>
                          </a:r>
                          <a:endParaRPr kumimoji="0" lang="en-GB" sz="16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68099123"/>
                      </a:ext>
                    </a:extLst>
                  </a:tr>
                  <a:tr h="590606"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2941" t="-223711" r="-716340" b="-7958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3396" t="-223711" r="-589308" b="-7958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59070746"/>
                      </a:ext>
                    </a:extLst>
                  </a:tr>
                  <a:tr h="59060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2941" t="-327083" r="-716340" b="-70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1576169"/>
                      </a:ext>
                    </a:extLst>
                  </a:tr>
                  <a:tr h="59060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</a:rPr>
                            <a:t>-1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79433302"/>
                      </a:ext>
                    </a:extLst>
                  </a:tr>
                  <a:tr h="59060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3396" t="-522680" r="-589308" b="-4969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0889" t="-522680" r="-58222" b="-4969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50472184"/>
                      </a:ext>
                    </a:extLst>
                  </a:tr>
                  <a:tr h="59060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2647321"/>
                      </a:ext>
                    </a:extLst>
                  </a:tr>
                  <a:tr h="59060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</a:rPr>
                            <a:t>12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</a:rPr>
                            <a:t>6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216649034"/>
                      </a:ext>
                    </a:extLst>
                  </a:tr>
                  <a:tr h="87053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9" t="-558042" r="-536052" b="-10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587486340"/>
                      </a:ext>
                    </a:extLst>
                  </a:tr>
                  <a:tr h="87053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9" t="-658042" r="-536052" b="-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7363465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959740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5061191B-D1AC-4CBD-BAF4-E5FE0159B10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49916337"/>
                  </p:ext>
                </p:extLst>
              </p:nvPr>
            </p:nvGraphicFramePr>
            <p:xfrm>
              <a:off x="480391" y="79512"/>
              <a:ext cx="9044611" cy="6623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24480">
                      <a:extLst>
                        <a:ext uri="{9D8B030D-6E8A-4147-A177-3AD203B41FA5}">
                          <a16:colId xmlns:a16="http://schemas.microsoft.com/office/drawing/2014/main" val="124450395"/>
                        </a:ext>
                      </a:extLst>
                    </a:gridCol>
                    <a:gridCol w="941739">
                      <a:extLst>
                        <a:ext uri="{9D8B030D-6E8A-4147-A177-3AD203B41FA5}">
                          <a16:colId xmlns:a16="http://schemas.microsoft.com/office/drawing/2014/main" val="3770168029"/>
                        </a:ext>
                      </a:extLst>
                    </a:gridCol>
                    <a:gridCol w="968267">
                      <a:extLst>
                        <a:ext uri="{9D8B030D-6E8A-4147-A177-3AD203B41FA5}">
                          <a16:colId xmlns:a16="http://schemas.microsoft.com/office/drawing/2014/main" val="1802076516"/>
                        </a:ext>
                      </a:extLst>
                    </a:gridCol>
                    <a:gridCol w="928475">
                      <a:extLst>
                        <a:ext uri="{9D8B030D-6E8A-4147-A177-3AD203B41FA5}">
                          <a16:colId xmlns:a16="http://schemas.microsoft.com/office/drawing/2014/main" val="2018479828"/>
                        </a:ext>
                      </a:extLst>
                    </a:gridCol>
                    <a:gridCol w="882052">
                      <a:extLst>
                        <a:ext uri="{9D8B030D-6E8A-4147-A177-3AD203B41FA5}">
                          <a16:colId xmlns:a16="http://schemas.microsoft.com/office/drawing/2014/main" val="12234180"/>
                        </a:ext>
                      </a:extLst>
                    </a:gridCol>
                    <a:gridCol w="901948">
                      <a:extLst>
                        <a:ext uri="{9D8B030D-6E8A-4147-A177-3AD203B41FA5}">
                          <a16:colId xmlns:a16="http://schemas.microsoft.com/office/drawing/2014/main" val="1381722386"/>
                        </a:ext>
                      </a:extLst>
                    </a:gridCol>
                    <a:gridCol w="847974">
                      <a:extLst>
                        <a:ext uri="{9D8B030D-6E8A-4147-A177-3AD203B41FA5}">
                          <a16:colId xmlns:a16="http://schemas.microsoft.com/office/drawing/2014/main" val="3993282573"/>
                        </a:ext>
                      </a:extLst>
                    </a:gridCol>
                    <a:gridCol w="1377656">
                      <a:extLst>
                        <a:ext uri="{9D8B030D-6E8A-4147-A177-3AD203B41FA5}">
                          <a16:colId xmlns:a16="http://schemas.microsoft.com/office/drawing/2014/main" val="1267019849"/>
                        </a:ext>
                      </a:extLst>
                    </a:gridCol>
                    <a:gridCol w="772020">
                      <a:extLst>
                        <a:ext uri="{9D8B030D-6E8A-4147-A177-3AD203B41FA5}">
                          <a16:colId xmlns:a16="http://schemas.microsoft.com/office/drawing/2014/main" val="1575409370"/>
                        </a:ext>
                      </a:extLst>
                    </a:gridCol>
                  </a:tblGrid>
                  <a:tr h="131859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16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600" b="1" i="1" smtClean="0">
                                    <a:latin typeface="Cambria Math" panose="02040503050406030204" pitchFamily="18" charset="0"/>
                                  </a:rPr>
                                  <m:t>𝒎𝒙</m:t>
                                </m:r>
                                <m:r>
                                  <a:rPr lang="en-GB" sz="1600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600" b="1" i="1" smtClean="0">
                                    <a:latin typeface="Cambria Math" panose="02040503050406030204" pitchFamily="18" charset="0"/>
                                  </a:rPr>
                                  <m:t>𝒄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Gradient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oMath>
                          </a14:m>
                          <a:r>
                            <a:rPr lang="en-GB" sz="1600" dirty="0"/>
                            <a:t> intercept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Value of y when</a:t>
                          </a:r>
                          <a:r>
                            <a:rPr lang="en-GB" sz="1600" baseline="0" dirty="0"/>
                            <a:t> x=0</a:t>
                          </a:r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/>
                            <a:t>Value of y when</a:t>
                          </a:r>
                          <a:r>
                            <a:rPr lang="en-GB" sz="1600" baseline="0" dirty="0"/>
                            <a:t> x=1</a:t>
                          </a:r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Value of y when</a:t>
                          </a:r>
                          <a:r>
                            <a:rPr lang="en-GB" sz="1600" baseline="0" dirty="0"/>
                            <a:t> x=2</a:t>
                          </a:r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A parallel line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The</a:t>
                          </a:r>
                          <a:r>
                            <a:rPr lang="en-GB" sz="1600" baseline="0" dirty="0"/>
                            <a:t> parallel line which goes through (0,7)</a:t>
                          </a:r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6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Value of x when y=0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68099123"/>
                      </a:ext>
                    </a:extLst>
                  </a:tr>
                  <a:tr h="59281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=2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+8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(0, 8)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chemeClr val="tx1"/>
                              </a:solidFill>
                            </a:rPr>
                            <a:t>12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=2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+7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-4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59070746"/>
                      </a:ext>
                    </a:extLst>
                  </a:tr>
                  <a:tr h="59281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=2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+6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(0, 6)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chemeClr val="tx1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=2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+7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-3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1576169"/>
                      </a:ext>
                    </a:extLst>
                  </a:tr>
                  <a:tr h="59281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+6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(0, 6)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FF000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chemeClr val="tx1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chemeClr val="tx1"/>
                              </a:solidFill>
                            </a:rPr>
                            <a:t>12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+7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-2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79433302"/>
                      </a:ext>
                    </a:extLst>
                  </a:tr>
                  <a:tr h="59281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(0, −2)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FF0000"/>
                              </a:solidFill>
                            </a:rPr>
                            <a:t>-2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FF000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+7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0.6666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50472184"/>
                      </a:ext>
                    </a:extLst>
                  </a:tr>
                  <a:tr h="59281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=4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−12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(0, −12)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chemeClr val="tx1"/>
                              </a:solidFill>
                            </a:rPr>
                            <a:t>-12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chemeClr val="tx1"/>
                              </a:solidFill>
                            </a:rPr>
                            <a:t>-8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chemeClr val="tx1"/>
                              </a:solidFill>
                            </a:rPr>
                            <a:t>-4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=4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+7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3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2647321"/>
                      </a:ext>
                    </a:extLst>
                  </a:tr>
                  <a:tr h="59281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=5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+12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(0, 12)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chemeClr val="tx1"/>
                              </a:solidFill>
                            </a:rPr>
                            <a:t>12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FF0000"/>
                              </a:solidFill>
                            </a:rPr>
                            <a:t>17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FF0000"/>
                              </a:solidFill>
                            </a:rPr>
                            <a:t>22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=5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+7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-2.4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216649034"/>
                      </a:ext>
                    </a:extLst>
                  </a:tr>
                  <a:tr h="87378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=−2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(0, 3)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FF000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FF0000"/>
                              </a:solidFill>
                            </a:rPr>
                            <a:t>-1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=−2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+7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1.5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587486340"/>
                      </a:ext>
                    </a:extLst>
                  </a:tr>
                  <a:tr h="87378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=−3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+8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(0, 8)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=−3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+7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2.666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44759722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5061191B-D1AC-4CBD-BAF4-E5FE0159B10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49916337"/>
                  </p:ext>
                </p:extLst>
              </p:nvPr>
            </p:nvGraphicFramePr>
            <p:xfrm>
              <a:off x="480391" y="79512"/>
              <a:ext cx="9044611" cy="6623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24480">
                      <a:extLst>
                        <a:ext uri="{9D8B030D-6E8A-4147-A177-3AD203B41FA5}">
                          <a16:colId xmlns:a16="http://schemas.microsoft.com/office/drawing/2014/main" val="124450395"/>
                        </a:ext>
                      </a:extLst>
                    </a:gridCol>
                    <a:gridCol w="941739">
                      <a:extLst>
                        <a:ext uri="{9D8B030D-6E8A-4147-A177-3AD203B41FA5}">
                          <a16:colId xmlns:a16="http://schemas.microsoft.com/office/drawing/2014/main" val="3770168029"/>
                        </a:ext>
                      </a:extLst>
                    </a:gridCol>
                    <a:gridCol w="968267">
                      <a:extLst>
                        <a:ext uri="{9D8B030D-6E8A-4147-A177-3AD203B41FA5}">
                          <a16:colId xmlns:a16="http://schemas.microsoft.com/office/drawing/2014/main" val="1802076516"/>
                        </a:ext>
                      </a:extLst>
                    </a:gridCol>
                    <a:gridCol w="928475">
                      <a:extLst>
                        <a:ext uri="{9D8B030D-6E8A-4147-A177-3AD203B41FA5}">
                          <a16:colId xmlns:a16="http://schemas.microsoft.com/office/drawing/2014/main" val="2018479828"/>
                        </a:ext>
                      </a:extLst>
                    </a:gridCol>
                    <a:gridCol w="882052">
                      <a:extLst>
                        <a:ext uri="{9D8B030D-6E8A-4147-A177-3AD203B41FA5}">
                          <a16:colId xmlns:a16="http://schemas.microsoft.com/office/drawing/2014/main" val="12234180"/>
                        </a:ext>
                      </a:extLst>
                    </a:gridCol>
                    <a:gridCol w="901948">
                      <a:extLst>
                        <a:ext uri="{9D8B030D-6E8A-4147-A177-3AD203B41FA5}">
                          <a16:colId xmlns:a16="http://schemas.microsoft.com/office/drawing/2014/main" val="1381722386"/>
                        </a:ext>
                      </a:extLst>
                    </a:gridCol>
                    <a:gridCol w="847974">
                      <a:extLst>
                        <a:ext uri="{9D8B030D-6E8A-4147-A177-3AD203B41FA5}">
                          <a16:colId xmlns:a16="http://schemas.microsoft.com/office/drawing/2014/main" val="3993282573"/>
                        </a:ext>
                      </a:extLst>
                    </a:gridCol>
                    <a:gridCol w="1377656">
                      <a:extLst>
                        <a:ext uri="{9D8B030D-6E8A-4147-A177-3AD203B41FA5}">
                          <a16:colId xmlns:a16="http://schemas.microsoft.com/office/drawing/2014/main" val="1267019849"/>
                        </a:ext>
                      </a:extLst>
                    </a:gridCol>
                    <a:gridCol w="772020">
                      <a:extLst>
                        <a:ext uri="{9D8B030D-6E8A-4147-A177-3AD203B41FA5}">
                          <a16:colId xmlns:a16="http://schemas.microsoft.com/office/drawing/2014/main" val="1575409370"/>
                        </a:ext>
                      </a:extLst>
                    </a:gridCol>
                  </a:tblGrid>
                  <a:tr h="131859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7" t="-463" r="-536325" b="-40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Gradient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835" t="-463" r="-596203" b="-40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/>
                            <a:t>Value of y when</a:t>
                          </a:r>
                          <a:r>
                            <a:rPr lang="en-GB" sz="1600" baseline="0" dirty="0" smtClean="0"/>
                            <a:t> x=0</a:t>
                          </a:r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 smtClean="0"/>
                            <a:t>Value of y when</a:t>
                          </a:r>
                          <a:r>
                            <a:rPr lang="en-GB" sz="1600" baseline="0" dirty="0" smtClean="0"/>
                            <a:t> x=1</a:t>
                          </a:r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/>
                            <a:t>Value of y when</a:t>
                          </a:r>
                          <a:r>
                            <a:rPr lang="en-GB" sz="1600" baseline="0" dirty="0" smtClean="0"/>
                            <a:t> x=2</a:t>
                          </a:r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/>
                            <a:t>A parallel line</a:t>
                          </a:r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/>
                            <a:t>The</a:t>
                          </a:r>
                          <a:r>
                            <a:rPr lang="en-GB" sz="1600" baseline="0" dirty="0" smtClean="0"/>
                            <a:t> parallel line which goes through (0,7)</a:t>
                          </a:r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6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Value of x when y=0</a:t>
                          </a:r>
                          <a:endParaRPr kumimoji="0" lang="en-GB" sz="16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68099123"/>
                      </a:ext>
                    </a:extLst>
                  </a:tr>
                  <a:tr h="59281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7" t="-221429" r="-536325" b="-7908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1613" t="-221429" r="-709677" b="-7908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835" t="-221429" r="-596203" b="-7908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</a:rPr>
                            <a:t>12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1327" t="-221429" r="-57965" b="-7908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/>
                            <a:t>-4</a:t>
                          </a:r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59070746"/>
                      </a:ext>
                    </a:extLst>
                  </a:tr>
                  <a:tr h="59281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7" t="-324742" r="-536325" b="-6989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1613" t="-324742" r="-709677" b="-6989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835" t="-324742" r="-596203" b="-6989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</a:rPr>
                            <a:t>6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1327" t="-324742" r="-57965" b="-6989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/>
                            <a:t>-3</a:t>
                          </a:r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1576169"/>
                      </a:ext>
                    </a:extLst>
                  </a:tr>
                  <a:tr h="59281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7" t="-424742" r="-536325" b="-5989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1613" t="-424742" r="-709677" b="-5989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835" t="-424742" r="-596203" b="-5989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rgbClr val="FF0000"/>
                              </a:solidFill>
                            </a:rPr>
                            <a:t>6</a:t>
                          </a:r>
                          <a:endParaRPr lang="en-GB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</a:rPr>
                            <a:t>9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</a:rPr>
                            <a:t>12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1327" t="-424742" r="-57965" b="-5989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/>
                            <a:t>-2</a:t>
                          </a:r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79433302"/>
                      </a:ext>
                    </a:extLst>
                  </a:tr>
                  <a:tr h="59281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7" t="-519388" r="-536325" b="-49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1613" t="-519388" r="-709677" b="-49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835" t="-519388" r="-596203" b="-49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rgbClr val="FF0000"/>
                              </a:solidFill>
                            </a:rPr>
                            <a:t>-2</a:t>
                          </a:r>
                          <a:endParaRPr lang="en-GB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rgbClr val="FF0000"/>
                              </a:solidFill>
                            </a:rPr>
                            <a:t>1</a:t>
                          </a:r>
                          <a:endParaRPr lang="en-GB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1327" t="-519388" r="-57965" b="-49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/>
                            <a:t>0.6666</a:t>
                          </a:r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50472184"/>
                      </a:ext>
                    </a:extLst>
                  </a:tr>
                  <a:tr h="59281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7" t="-625773" r="-536325" b="-3979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1613" t="-625773" r="-709677" b="-3979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835" t="-625773" r="-596203" b="-3979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</a:rPr>
                            <a:t>-12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</a:rPr>
                            <a:t>-8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</a:rPr>
                            <a:t>-4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1327" t="-625773" r="-57965" b="-3979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/>
                            <a:t>3</a:t>
                          </a:r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2647321"/>
                      </a:ext>
                    </a:extLst>
                  </a:tr>
                  <a:tr h="59281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7" t="-725773" r="-536325" b="-2979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1613" t="-725773" r="-709677" b="-2979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835" t="-725773" r="-596203" b="-2979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</a:rPr>
                            <a:t>12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rgbClr val="FF0000"/>
                              </a:solidFill>
                            </a:rPr>
                            <a:t>17</a:t>
                          </a:r>
                          <a:endParaRPr lang="en-GB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rgbClr val="FF0000"/>
                              </a:solidFill>
                            </a:rPr>
                            <a:t>22</a:t>
                          </a:r>
                          <a:endParaRPr lang="en-GB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1327" t="-725773" r="-57965" b="-2979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/>
                            <a:t>-2.4</a:t>
                          </a:r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216649034"/>
                      </a:ext>
                    </a:extLst>
                  </a:tr>
                  <a:tr h="87378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7" t="-556250" r="-536325" b="-1006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1613" t="-556250" r="-709677" b="-1006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835" t="-556250" r="-596203" b="-1006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rgbClr val="FF0000"/>
                              </a:solidFill>
                            </a:rPr>
                            <a:t>3</a:t>
                          </a:r>
                          <a:endParaRPr lang="en-GB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rgbClr val="FF0000"/>
                              </a:solidFill>
                            </a:rPr>
                            <a:t>-1</a:t>
                          </a:r>
                          <a:endParaRPr lang="en-GB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1327" t="-556250" r="-57965" b="-1006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/>
                            <a:t>1.5</a:t>
                          </a:r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587486340"/>
                      </a:ext>
                    </a:extLst>
                  </a:tr>
                  <a:tr h="87378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7" t="-660839" r="-536325" b="-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1613" t="-660839" r="-709677" b="-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835" t="-660839" r="-596203" b="-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1327" t="-660839" r="-57965" b="-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/>
                            <a:t>2.666</a:t>
                          </a:r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44759722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14059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5061191B-D1AC-4CBD-BAF4-E5FE0159B10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05184729"/>
                  </p:ext>
                </p:extLst>
              </p:nvPr>
            </p:nvGraphicFramePr>
            <p:xfrm>
              <a:off x="464130" y="79513"/>
              <a:ext cx="9021115" cy="668150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20779">
                      <a:extLst>
                        <a:ext uri="{9D8B030D-6E8A-4147-A177-3AD203B41FA5}">
                          <a16:colId xmlns:a16="http://schemas.microsoft.com/office/drawing/2014/main" val="124450395"/>
                        </a:ext>
                      </a:extLst>
                    </a:gridCol>
                    <a:gridCol w="939292">
                      <a:extLst>
                        <a:ext uri="{9D8B030D-6E8A-4147-A177-3AD203B41FA5}">
                          <a16:colId xmlns:a16="http://schemas.microsoft.com/office/drawing/2014/main" val="3770168029"/>
                        </a:ext>
                      </a:extLst>
                    </a:gridCol>
                    <a:gridCol w="965752">
                      <a:extLst>
                        <a:ext uri="{9D8B030D-6E8A-4147-A177-3AD203B41FA5}">
                          <a16:colId xmlns:a16="http://schemas.microsoft.com/office/drawing/2014/main" val="1802076516"/>
                        </a:ext>
                      </a:extLst>
                    </a:gridCol>
                    <a:gridCol w="926063">
                      <a:extLst>
                        <a:ext uri="{9D8B030D-6E8A-4147-A177-3AD203B41FA5}">
                          <a16:colId xmlns:a16="http://schemas.microsoft.com/office/drawing/2014/main" val="2018479828"/>
                        </a:ext>
                      </a:extLst>
                    </a:gridCol>
                    <a:gridCol w="879761">
                      <a:extLst>
                        <a:ext uri="{9D8B030D-6E8A-4147-A177-3AD203B41FA5}">
                          <a16:colId xmlns:a16="http://schemas.microsoft.com/office/drawing/2014/main" val="12234180"/>
                        </a:ext>
                      </a:extLst>
                    </a:gridCol>
                    <a:gridCol w="899605">
                      <a:extLst>
                        <a:ext uri="{9D8B030D-6E8A-4147-A177-3AD203B41FA5}">
                          <a16:colId xmlns:a16="http://schemas.microsoft.com/office/drawing/2014/main" val="1381722386"/>
                        </a:ext>
                      </a:extLst>
                    </a:gridCol>
                    <a:gridCol w="845772">
                      <a:extLst>
                        <a:ext uri="{9D8B030D-6E8A-4147-A177-3AD203B41FA5}">
                          <a16:colId xmlns:a16="http://schemas.microsoft.com/office/drawing/2014/main" val="3993282573"/>
                        </a:ext>
                      </a:extLst>
                    </a:gridCol>
                    <a:gridCol w="1374077">
                      <a:extLst>
                        <a:ext uri="{9D8B030D-6E8A-4147-A177-3AD203B41FA5}">
                          <a16:colId xmlns:a16="http://schemas.microsoft.com/office/drawing/2014/main" val="1267019849"/>
                        </a:ext>
                      </a:extLst>
                    </a:gridCol>
                    <a:gridCol w="770014">
                      <a:extLst>
                        <a:ext uri="{9D8B030D-6E8A-4147-A177-3AD203B41FA5}">
                          <a16:colId xmlns:a16="http://schemas.microsoft.com/office/drawing/2014/main" val="1575409370"/>
                        </a:ext>
                      </a:extLst>
                    </a:gridCol>
                  </a:tblGrid>
                  <a:tr h="127609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16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600" b="1" i="1" smtClean="0">
                                    <a:latin typeface="Cambria Math" panose="02040503050406030204" pitchFamily="18" charset="0"/>
                                  </a:rPr>
                                  <m:t>𝒎𝒙</m:t>
                                </m:r>
                                <m:r>
                                  <a:rPr lang="en-GB" sz="1600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600" b="1" i="1" smtClean="0">
                                    <a:latin typeface="Cambria Math" panose="02040503050406030204" pitchFamily="18" charset="0"/>
                                  </a:rPr>
                                  <m:t>𝒄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Gradient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oMath>
                          </a14:m>
                          <a:r>
                            <a:rPr lang="en-GB" sz="1600" dirty="0"/>
                            <a:t> intercept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Value of y when</a:t>
                          </a:r>
                          <a:r>
                            <a:rPr lang="en-GB" sz="1600" baseline="0" dirty="0"/>
                            <a:t> x=0</a:t>
                          </a:r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/>
                            <a:t>Value of y when</a:t>
                          </a:r>
                          <a:r>
                            <a:rPr lang="en-GB" sz="1600" baseline="0" dirty="0"/>
                            <a:t> x=1</a:t>
                          </a:r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Value of y when</a:t>
                          </a:r>
                          <a:r>
                            <a:rPr lang="en-GB" sz="1600" baseline="0" dirty="0"/>
                            <a:t> x=2</a:t>
                          </a:r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A parallel line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The</a:t>
                          </a:r>
                          <a:r>
                            <a:rPr lang="en-GB" sz="1600" baseline="0" dirty="0"/>
                            <a:t> parallel line which goes through (0,7)</a:t>
                          </a:r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6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Value of x when y=0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68099123"/>
                      </a:ext>
                    </a:extLst>
                  </a:tr>
                  <a:tr h="57370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+6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(0, 6)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chemeClr val="tx1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+7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-6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1576169"/>
                      </a:ext>
                    </a:extLst>
                  </a:tr>
                  <a:tr h="57370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+10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(0, 10)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FF000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chemeClr val="tx1"/>
                              </a:solidFill>
                            </a:rPr>
                            <a:t>10.5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chemeClr val="tx1"/>
                              </a:solidFill>
                            </a:rPr>
                            <a:t>11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+7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-20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79433302"/>
                      </a:ext>
                    </a:extLst>
                  </a:tr>
                  <a:tr h="57370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=4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(0, −1)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FF0000"/>
                              </a:solidFill>
                            </a:rPr>
                            <a:t>-1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FF000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=4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+7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0.25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50472184"/>
                      </a:ext>
                    </a:extLst>
                  </a:tr>
                  <a:tr h="57370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(0, 5)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+7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5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2647321"/>
                      </a:ext>
                    </a:extLst>
                  </a:tr>
                  <a:tr h="57370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(0, 3)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FF000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FF000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=7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No</a:t>
                          </a:r>
                          <a:r>
                            <a:rPr lang="en-GB" sz="1600" baseline="0" dirty="0"/>
                            <a:t>ne</a:t>
                          </a:r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216649034"/>
                      </a:ext>
                    </a:extLst>
                  </a:tr>
                  <a:tr h="84562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=12−3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(0, 12)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FF0000"/>
                              </a:solidFill>
                            </a:rPr>
                            <a:t>12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chemeClr val="tx1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FF000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=−3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+7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4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587486340"/>
                      </a:ext>
                    </a:extLst>
                  </a:tr>
                  <a:tr h="84562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16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=8</m:t>
                              </m:r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oMath>
                          </a14:m>
                          <a:endParaRPr lang="en-GB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>
                              <a:solidFill>
                                <a:schemeClr val="tx1"/>
                              </a:solidFill>
                            </a:rPr>
                            <a:t>(0,1)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chemeClr val="tx1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=4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+7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0.25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51643590"/>
                      </a:ext>
                    </a:extLst>
                  </a:tr>
                  <a:tr h="84562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=9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>
                              <a:solidFill>
                                <a:schemeClr val="tx1"/>
                              </a:solidFill>
                            </a:rPr>
                            <a:t>-1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>
                              <a:solidFill>
                                <a:schemeClr val="tx1"/>
                              </a:solidFill>
                            </a:rPr>
                            <a:t>(0,9)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chemeClr val="tx1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+7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9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53753873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5061191B-D1AC-4CBD-BAF4-E5FE0159B10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05184729"/>
                  </p:ext>
                </p:extLst>
              </p:nvPr>
            </p:nvGraphicFramePr>
            <p:xfrm>
              <a:off x="464130" y="79513"/>
              <a:ext cx="9021115" cy="668150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20779">
                      <a:extLst>
                        <a:ext uri="{9D8B030D-6E8A-4147-A177-3AD203B41FA5}">
                          <a16:colId xmlns:a16="http://schemas.microsoft.com/office/drawing/2014/main" val="124450395"/>
                        </a:ext>
                      </a:extLst>
                    </a:gridCol>
                    <a:gridCol w="939292">
                      <a:extLst>
                        <a:ext uri="{9D8B030D-6E8A-4147-A177-3AD203B41FA5}">
                          <a16:colId xmlns:a16="http://schemas.microsoft.com/office/drawing/2014/main" val="3770168029"/>
                        </a:ext>
                      </a:extLst>
                    </a:gridCol>
                    <a:gridCol w="965752">
                      <a:extLst>
                        <a:ext uri="{9D8B030D-6E8A-4147-A177-3AD203B41FA5}">
                          <a16:colId xmlns:a16="http://schemas.microsoft.com/office/drawing/2014/main" val="1802076516"/>
                        </a:ext>
                      </a:extLst>
                    </a:gridCol>
                    <a:gridCol w="926063">
                      <a:extLst>
                        <a:ext uri="{9D8B030D-6E8A-4147-A177-3AD203B41FA5}">
                          <a16:colId xmlns:a16="http://schemas.microsoft.com/office/drawing/2014/main" val="2018479828"/>
                        </a:ext>
                      </a:extLst>
                    </a:gridCol>
                    <a:gridCol w="879761">
                      <a:extLst>
                        <a:ext uri="{9D8B030D-6E8A-4147-A177-3AD203B41FA5}">
                          <a16:colId xmlns:a16="http://schemas.microsoft.com/office/drawing/2014/main" val="12234180"/>
                        </a:ext>
                      </a:extLst>
                    </a:gridCol>
                    <a:gridCol w="899605">
                      <a:extLst>
                        <a:ext uri="{9D8B030D-6E8A-4147-A177-3AD203B41FA5}">
                          <a16:colId xmlns:a16="http://schemas.microsoft.com/office/drawing/2014/main" val="1381722386"/>
                        </a:ext>
                      </a:extLst>
                    </a:gridCol>
                    <a:gridCol w="845772">
                      <a:extLst>
                        <a:ext uri="{9D8B030D-6E8A-4147-A177-3AD203B41FA5}">
                          <a16:colId xmlns:a16="http://schemas.microsoft.com/office/drawing/2014/main" val="3993282573"/>
                        </a:ext>
                      </a:extLst>
                    </a:gridCol>
                    <a:gridCol w="1374077">
                      <a:extLst>
                        <a:ext uri="{9D8B030D-6E8A-4147-A177-3AD203B41FA5}">
                          <a16:colId xmlns:a16="http://schemas.microsoft.com/office/drawing/2014/main" val="1267019849"/>
                        </a:ext>
                      </a:extLst>
                    </a:gridCol>
                    <a:gridCol w="770014">
                      <a:extLst>
                        <a:ext uri="{9D8B030D-6E8A-4147-A177-3AD203B41FA5}">
                          <a16:colId xmlns:a16="http://schemas.microsoft.com/office/drawing/2014/main" val="1575409370"/>
                        </a:ext>
                      </a:extLst>
                    </a:gridCol>
                  </a:tblGrid>
                  <a:tr h="127609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9" t="-476" r="-537339" b="-4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Gradient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4025" t="-476" r="-590566" b="-4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/>
                            <a:t>Value of y when</a:t>
                          </a:r>
                          <a:r>
                            <a:rPr lang="en-GB" sz="1600" baseline="0" dirty="0" smtClean="0"/>
                            <a:t> x=0</a:t>
                          </a:r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 smtClean="0"/>
                            <a:t>Value of y when</a:t>
                          </a:r>
                          <a:r>
                            <a:rPr lang="en-GB" sz="1600" baseline="0" dirty="0" smtClean="0"/>
                            <a:t> x=1</a:t>
                          </a:r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/>
                            <a:t>Value of y when</a:t>
                          </a:r>
                          <a:r>
                            <a:rPr lang="en-GB" sz="1600" baseline="0" dirty="0" smtClean="0"/>
                            <a:t> x=2</a:t>
                          </a:r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/>
                            <a:t>A parallel line</a:t>
                          </a:r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/>
                            <a:t>The</a:t>
                          </a:r>
                          <a:r>
                            <a:rPr lang="en-GB" sz="1600" baseline="0" dirty="0" smtClean="0"/>
                            <a:t> parallel line which goes through (0,7)</a:t>
                          </a:r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6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Value of x when y=0</a:t>
                          </a:r>
                          <a:endParaRPr kumimoji="0" lang="en-GB" sz="16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68099123"/>
                      </a:ext>
                    </a:extLst>
                  </a:tr>
                  <a:tr h="5737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9" t="-224468" r="-537339" b="-8457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1948" t="-224468" r="-712987" b="-8457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4025" t="-224468" r="-590566" b="-8457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</a:rPr>
                            <a:t>6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99558" t="-224468" r="-57965" b="-8457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/>
                            <a:t>-6</a:t>
                          </a:r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1576169"/>
                      </a:ext>
                    </a:extLst>
                  </a:tr>
                  <a:tr h="5737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9" t="-324468" r="-537339" b="-7457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1948" t="-324468" r="-712987" b="-7457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4025" t="-324468" r="-590566" b="-7457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rgbClr val="FF0000"/>
                              </a:solidFill>
                            </a:rPr>
                            <a:t>10</a:t>
                          </a:r>
                          <a:endParaRPr lang="en-GB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</a:rPr>
                            <a:t>10.5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</a:rPr>
                            <a:t>11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99558" t="-324468" r="-57965" b="-7457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/>
                            <a:t>-20</a:t>
                          </a:r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79433302"/>
                      </a:ext>
                    </a:extLst>
                  </a:tr>
                  <a:tr h="5737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9" t="-424468" r="-537339" b="-6457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1948" t="-424468" r="-712987" b="-6457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4025" t="-424468" r="-590566" b="-6457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rgbClr val="FF0000"/>
                              </a:solidFill>
                            </a:rPr>
                            <a:t>-1</a:t>
                          </a:r>
                          <a:endParaRPr lang="en-GB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rgbClr val="FF0000"/>
                              </a:solidFill>
                            </a:rPr>
                            <a:t>3</a:t>
                          </a:r>
                          <a:endParaRPr lang="en-GB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99558" t="-424468" r="-57965" b="-6457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/>
                            <a:t>0.25</a:t>
                          </a:r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50472184"/>
                      </a:ext>
                    </a:extLst>
                  </a:tr>
                  <a:tr h="5737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9" t="-524468" r="-537339" b="-5457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1948" t="-524468" r="-712987" b="-5457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4025" t="-524468" r="-590566" b="-5457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99558" t="-524468" r="-57965" b="-5457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/>
                            <a:t>5</a:t>
                          </a:r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2647321"/>
                      </a:ext>
                    </a:extLst>
                  </a:tr>
                  <a:tr h="5737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9" t="-624468" r="-537339" b="-4457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1948" t="-624468" r="-712987" b="-4457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4025" t="-624468" r="-590566" b="-4457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rgbClr val="FF0000"/>
                              </a:solidFill>
                            </a:rPr>
                            <a:t>3</a:t>
                          </a:r>
                          <a:endParaRPr lang="en-GB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rgbClr val="FF0000"/>
                              </a:solidFill>
                            </a:rPr>
                            <a:t>3</a:t>
                          </a:r>
                          <a:endParaRPr lang="en-GB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99558" t="-624468" r="-57965" b="-4457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/>
                            <a:t>No</a:t>
                          </a:r>
                          <a:r>
                            <a:rPr lang="en-GB" sz="1600" baseline="0" dirty="0" smtClean="0"/>
                            <a:t>ne</a:t>
                          </a:r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216649034"/>
                      </a:ext>
                    </a:extLst>
                  </a:tr>
                  <a:tr h="84562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9" t="-489928" r="-537339" b="-201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1948" t="-489928" r="-712987" b="-201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4025" t="-489928" r="-590566" b="-201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rgbClr val="FF0000"/>
                              </a:solidFill>
                            </a:rPr>
                            <a:t>12</a:t>
                          </a:r>
                          <a:endParaRPr lang="en-GB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</a:rPr>
                            <a:t>9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rgbClr val="FF0000"/>
                              </a:solidFill>
                            </a:rPr>
                            <a:t>6</a:t>
                          </a:r>
                          <a:endParaRPr lang="en-GB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99558" t="-489928" r="-57965" b="-201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/>
                            <a:t>4</a:t>
                          </a:r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587486340"/>
                      </a:ext>
                    </a:extLst>
                  </a:tr>
                  <a:tr h="84562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9" t="-589928" r="-537339" b="-101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</a:rPr>
                            <a:t>(0,1)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</a:rPr>
                            <a:t>9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99558" t="-589928" r="-57965" b="-101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/>
                            <a:t>0.25</a:t>
                          </a:r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51643590"/>
                      </a:ext>
                    </a:extLst>
                  </a:tr>
                  <a:tr h="84562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9" t="-689928" r="-537339" b="-1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</a:rPr>
                            <a:t>-1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</a:rPr>
                            <a:t>(0,9)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</a:rPr>
                            <a:t>9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99558" t="-689928" r="-57965" b="-1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 smtClean="0"/>
                            <a:t>9</a:t>
                          </a:r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53753873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99081028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879</Words>
  <Application>Microsoft Office PowerPoint</Application>
  <PresentationFormat>A4 Paper (210x297 mm)</PresentationFormat>
  <Paragraphs>284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1_Office Theme</vt:lpstr>
      <vt:lpstr>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70</cp:revision>
  <cp:lastPrinted>2019-06-19T12:47:55Z</cp:lastPrinted>
  <dcterms:created xsi:type="dcterms:W3CDTF">2019-03-03T19:40:11Z</dcterms:created>
  <dcterms:modified xsi:type="dcterms:W3CDTF">2019-07-08T16:42:12Z</dcterms:modified>
</cp:coreProperties>
</file>